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charts/chart2.xml" ContentType="application/vnd.openxmlformats-officedocument.drawingml.chart+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63" r:id="rId2"/>
    <p:sldMasterId id="2147483775" r:id="rId3"/>
  </p:sldMasterIdLst>
  <p:notesMasterIdLst>
    <p:notesMasterId r:id="rId46"/>
  </p:notesMasterIdLst>
  <p:handoutMasterIdLst>
    <p:handoutMasterId r:id="rId47"/>
  </p:handoutMasterIdLst>
  <p:sldIdLst>
    <p:sldId id="417" r:id="rId4"/>
    <p:sldId id="368" r:id="rId5"/>
    <p:sldId id="442" r:id="rId6"/>
    <p:sldId id="443" r:id="rId7"/>
    <p:sldId id="444" r:id="rId8"/>
    <p:sldId id="431" r:id="rId9"/>
    <p:sldId id="473" r:id="rId10"/>
    <p:sldId id="432" r:id="rId11"/>
    <p:sldId id="433" r:id="rId12"/>
    <p:sldId id="445" r:id="rId13"/>
    <p:sldId id="448" r:id="rId14"/>
    <p:sldId id="449" r:id="rId15"/>
    <p:sldId id="446" r:id="rId16"/>
    <p:sldId id="450" r:id="rId17"/>
    <p:sldId id="451" r:id="rId18"/>
    <p:sldId id="434" r:id="rId19"/>
    <p:sldId id="447" r:id="rId20"/>
    <p:sldId id="435" r:id="rId21"/>
    <p:sldId id="436" r:id="rId22"/>
    <p:sldId id="437" r:id="rId23"/>
    <p:sldId id="452" r:id="rId24"/>
    <p:sldId id="467" r:id="rId25"/>
    <p:sldId id="466" r:id="rId26"/>
    <p:sldId id="454" r:id="rId27"/>
    <p:sldId id="455" r:id="rId28"/>
    <p:sldId id="456" r:id="rId29"/>
    <p:sldId id="457" r:id="rId30"/>
    <p:sldId id="458" r:id="rId31"/>
    <p:sldId id="459" r:id="rId32"/>
    <p:sldId id="460" r:id="rId33"/>
    <p:sldId id="461" r:id="rId34"/>
    <p:sldId id="462" r:id="rId35"/>
    <p:sldId id="463" r:id="rId36"/>
    <p:sldId id="465" r:id="rId37"/>
    <p:sldId id="468" r:id="rId38"/>
    <p:sldId id="469" r:id="rId39"/>
    <p:sldId id="472" r:id="rId40"/>
    <p:sldId id="470" r:id="rId41"/>
    <p:sldId id="453" r:id="rId42"/>
    <p:sldId id="439" r:id="rId43"/>
    <p:sldId id="441" r:id="rId44"/>
    <p:sldId id="394" r:id="rId45"/>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1">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主题样式 1 - 强调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主题样式 2 - 强调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14" autoAdjust="0"/>
    <p:restoredTop sz="94620" autoAdjust="0"/>
  </p:normalViewPr>
  <p:slideViewPr>
    <p:cSldViewPr>
      <p:cViewPr varScale="1">
        <p:scale>
          <a:sx n="95" d="100"/>
          <a:sy n="95" d="100"/>
        </p:scale>
        <p:origin x="-588" y="-96"/>
      </p:cViewPr>
      <p:guideLst>
        <p:guide orient="horz" pos="1621"/>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512"/>
    </p:cViewPr>
  </p:sorterViewPr>
  <p:notesViewPr>
    <p:cSldViewPr>
      <p:cViewPr varScale="1">
        <p:scale>
          <a:sx n="81" d="100"/>
          <a:sy n="81" d="100"/>
        </p:scale>
        <p:origin x="-208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19"/>
    </mc:Choice>
    <mc:Fallback>
      <c:style val="19"/>
    </mc:Fallback>
  </mc:AlternateContent>
  <c:chart>
    <c:autoTitleDeleted val="1"/>
    <c:plotArea>
      <c:layout/>
      <c:barChart>
        <c:barDir val="bar"/>
        <c:grouping val="percentStacked"/>
        <c:varyColors val="0"/>
        <c:ser>
          <c:idx val="0"/>
          <c:order val="0"/>
          <c:tx>
            <c:strRef>
              <c:f>Sheet1!$B$1</c:f>
              <c:strCache>
                <c:ptCount val="1"/>
                <c:pt idx="0">
                  <c:v>一季度</c:v>
                </c:pt>
              </c:strCache>
            </c:strRef>
          </c:tx>
          <c:spPr>
            <a:solidFill>
              <a:srgbClr val="FFFF00"/>
            </a:solidFill>
          </c:spPr>
          <c:invertIfNegative val="0"/>
          <c:cat>
            <c:strRef>
              <c:f>Sheet1!$A$2:$A$4</c:f>
              <c:strCache>
                <c:ptCount val="3"/>
                <c:pt idx="0">
                  <c:v>标保</c:v>
                </c:pt>
                <c:pt idx="1">
                  <c:v>首年期交</c:v>
                </c:pt>
                <c:pt idx="2">
                  <c:v>十年期</c:v>
                </c:pt>
              </c:strCache>
            </c:strRef>
          </c:cat>
          <c:val>
            <c:numRef>
              <c:f>Sheet1!$B$2:$B$4</c:f>
              <c:numCache>
                <c:formatCode>General</c:formatCode>
                <c:ptCount val="3"/>
                <c:pt idx="0">
                  <c:v>10640</c:v>
                </c:pt>
                <c:pt idx="1">
                  <c:v>21627</c:v>
                </c:pt>
                <c:pt idx="2">
                  <c:v>4600</c:v>
                </c:pt>
              </c:numCache>
            </c:numRef>
          </c:val>
        </c:ser>
        <c:ser>
          <c:idx val="1"/>
          <c:order val="1"/>
          <c:tx>
            <c:strRef>
              <c:f>Sheet1!$C$1</c:f>
              <c:strCache>
                <c:ptCount val="1"/>
                <c:pt idx="0">
                  <c:v>四月</c:v>
                </c:pt>
              </c:strCache>
            </c:strRef>
          </c:tx>
          <c:spPr>
            <a:solidFill>
              <a:srgbClr val="FF6600"/>
            </a:solidFill>
          </c:spPr>
          <c:invertIfNegative val="0"/>
          <c:cat>
            <c:strRef>
              <c:f>Sheet1!$A$2:$A$4</c:f>
              <c:strCache>
                <c:ptCount val="3"/>
                <c:pt idx="0">
                  <c:v>标保</c:v>
                </c:pt>
                <c:pt idx="1">
                  <c:v>首年期交</c:v>
                </c:pt>
                <c:pt idx="2">
                  <c:v>十年期</c:v>
                </c:pt>
              </c:strCache>
            </c:strRef>
          </c:cat>
          <c:val>
            <c:numRef>
              <c:f>Sheet1!$C$2:$C$4</c:f>
              <c:numCache>
                <c:formatCode>General</c:formatCode>
                <c:ptCount val="3"/>
                <c:pt idx="0">
                  <c:v>1023</c:v>
                </c:pt>
                <c:pt idx="1">
                  <c:v>1435</c:v>
                </c:pt>
                <c:pt idx="2">
                  <c:v>1315</c:v>
                </c:pt>
              </c:numCache>
            </c:numRef>
          </c:val>
        </c:ser>
        <c:ser>
          <c:idx val="2"/>
          <c:order val="2"/>
          <c:tx>
            <c:strRef>
              <c:f>Sheet1!$D$1</c:f>
              <c:strCache>
                <c:ptCount val="1"/>
                <c:pt idx="0">
                  <c:v>全年差距额</c:v>
                </c:pt>
              </c:strCache>
            </c:strRef>
          </c:tx>
          <c:spPr>
            <a:solidFill>
              <a:srgbClr val="3399FF"/>
            </a:solidFill>
          </c:spPr>
          <c:invertIfNegative val="0"/>
          <c:cat>
            <c:strRef>
              <c:f>Sheet1!$A$2:$A$4</c:f>
              <c:strCache>
                <c:ptCount val="3"/>
                <c:pt idx="0">
                  <c:v>标保</c:v>
                </c:pt>
                <c:pt idx="1">
                  <c:v>首年期交</c:v>
                </c:pt>
                <c:pt idx="2">
                  <c:v>十年期</c:v>
                </c:pt>
              </c:strCache>
            </c:strRef>
          </c:cat>
          <c:val>
            <c:numRef>
              <c:f>Sheet1!$D$2:$D$4</c:f>
              <c:numCache>
                <c:formatCode>General</c:formatCode>
                <c:ptCount val="3"/>
                <c:pt idx="0">
                  <c:v>15370</c:v>
                </c:pt>
                <c:pt idx="1">
                  <c:v>24703</c:v>
                </c:pt>
                <c:pt idx="2">
                  <c:v>20883</c:v>
                </c:pt>
              </c:numCache>
            </c:numRef>
          </c:val>
        </c:ser>
        <c:dLbls>
          <c:showLegendKey val="0"/>
          <c:showVal val="1"/>
          <c:showCatName val="0"/>
          <c:showSerName val="0"/>
          <c:showPercent val="0"/>
          <c:showBubbleSize val="0"/>
        </c:dLbls>
        <c:gapWidth val="75"/>
        <c:overlap val="100"/>
        <c:axId val="32753152"/>
        <c:axId val="32754688"/>
      </c:barChart>
      <c:catAx>
        <c:axId val="32753152"/>
        <c:scaling>
          <c:orientation val="minMax"/>
        </c:scaling>
        <c:delete val="0"/>
        <c:axPos val="l"/>
        <c:majorTickMark val="none"/>
        <c:minorTickMark val="none"/>
        <c:tickLblPos val="nextTo"/>
        <c:crossAx val="32754688"/>
        <c:crosses val="autoZero"/>
        <c:auto val="1"/>
        <c:lblAlgn val="ctr"/>
        <c:lblOffset val="100"/>
        <c:noMultiLvlLbl val="0"/>
      </c:catAx>
      <c:valAx>
        <c:axId val="32754688"/>
        <c:scaling>
          <c:orientation val="minMax"/>
        </c:scaling>
        <c:delete val="0"/>
        <c:axPos val="b"/>
        <c:numFmt formatCode="0%" sourceLinked="1"/>
        <c:majorTickMark val="none"/>
        <c:minorTickMark val="none"/>
        <c:tickLblPos val="nextTo"/>
        <c:crossAx val="32753152"/>
        <c:crosses val="autoZero"/>
        <c:crossBetween val="between"/>
      </c:valAx>
    </c:plotArea>
    <c:legend>
      <c:legendPos val="b"/>
      <c:layout/>
      <c:overlay val="0"/>
    </c:legend>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87940031879830527"/>
          <c:y val="5.2600419536463369E-2"/>
        </c:manualLayout>
      </c:layout>
      <c:overlay val="0"/>
    </c:title>
    <c:autoTitleDeleted val="0"/>
    <c:plotArea>
      <c:layout/>
      <c:pieChart>
        <c:varyColors val="1"/>
        <c:ser>
          <c:idx val="0"/>
          <c:order val="0"/>
          <c:tx>
            <c:strRef>
              <c:f>Sheet1!$B$1</c:f>
              <c:strCache>
                <c:ptCount val="1"/>
                <c:pt idx="0">
                  <c:v>保费</c:v>
                </c:pt>
              </c:strCache>
            </c:strRef>
          </c:tx>
          <c:dLbls>
            <c:dLbl>
              <c:idx val="0"/>
              <c:layout>
                <c:manualLayout>
                  <c:x val="-4.2537826766293106E-2"/>
                  <c:y val="-2.5755445812309815E-2"/>
                </c:manualLayout>
              </c:layout>
              <c:showLegendKey val="0"/>
              <c:showVal val="0"/>
              <c:showCatName val="1"/>
              <c:showSerName val="0"/>
              <c:showPercent val="1"/>
              <c:showBubbleSize val="0"/>
            </c:dLbl>
            <c:dLbl>
              <c:idx val="3"/>
              <c:layout>
                <c:manualLayout>
                  <c:x val="-5.2850018240684055E-2"/>
                  <c:y val="-9.4875661768826156E-3"/>
                </c:manualLayout>
              </c:layout>
              <c:showLegendKey val="0"/>
              <c:showVal val="0"/>
              <c:showCatName val="1"/>
              <c:showSerName val="0"/>
              <c:showPercent val="1"/>
              <c:showBubbleSize val="0"/>
            </c:dLbl>
            <c:dLbl>
              <c:idx val="4"/>
              <c:layout>
                <c:manualLayout>
                  <c:x val="0.11888011261160107"/>
                  <c:y val="-9.0287073063176543E-2"/>
                </c:manualLayout>
              </c:layout>
              <c:showLegendKey val="0"/>
              <c:showVal val="0"/>
              <c:showCatName val="1"/>
              <c:showSerName val="0"/>
              <c:showPercent val="1"/>
              <c:showBubbleSize val="0"/>
            </c:dLbl>
            <c:dLbl>
              <c:idx val="5"/>
              <c:layout>
                <c:manualLayout>
                  <c:x val="1.0706749683447307E-2"/>
                  <c:y val="2.5550306612450148E-2"/>
                </c:manualLayout>
              </c:layout>
              <c:showLegendKey val="0"/>
              <c:showVal val="0"/>
              <c:showCatName val="1"/>
              <c:showSerName val="0"/>
              <c:showPercent val="1"/>
              <c:showBubbleSize val="0"/>
            </c:dLbl>
            <c:showLegendKey val="0"/>
            <c:showVal val="0"/>
            <c:showCatName val="1"/>
            <c:showSerName val="0"/>
            <c:showPercent val="1"/>
            <c:showBubbleSize val="0"/>
            <c:showLeaderLines val="1"/>
          </c:dLbls>
          <c:cat>
            <c:strRef>
              <c:f>Sheet1!$A$2:$A$7</c:f>
              <c:strCache>
                <c:ptCount val="6"/>
                <c:pt idx="0">
                  <c:v>国寿福禄双喜两全保险（分红型）</c:v>
                </c:pt>
                <c:pt idx="1">
                  <c:v>国寿福禄鑫尊两全保险（分红型）</c:v>
                </c:pt>
                <c:pt idx="2">
                  <c:v>国寿福满一生两全保险（分红型）</c:v>
                </c:pt>
                <c:pt idx="3">
                  <c:v>康宁系列</c:v>
                </c:pt>
                <c:pt idx="4">
                  <c:v>瑞鑫系列</c:v>
                </c:pt>
                <c:pt idx="5">
                  <c:v>其它</c:v>
                </c:pt>
              </c:strCache>
            </c:strRef>
          </c:cat>
          <c:val>
            <c:numRef>
              <c:f>Sheet1!$B$2:$B$7</c:f>
              <c:numCache>
                <c:formatCode>General</c:formatCode>
                <c:ptCount val="6"/>
                <c:pt idx="0">
                  <c:v>36546666.640000001</c:v>
                </c:pt>
                <c:pt idx="1">
                  <c:v>4999635</c:v>
                </c:pt>
                <c:pt idx="2">
                  <c:v>2892678.17</c:v>
                </c:pt>
                <c:pt idx="3">
                  <c:v>16213097.27</c:v>
                </c:pt>
                <c:pt idx="4">
                  <c:v>66272825.200000003</c:v>
                </c:pt>
                <c:pt idx="5">
                  <c:v>5380210.0300000161</c:v>
                </c:pt>
              </c:numCache>
            </c:numRef>
          </c:val>
        </c:ser>
        <c:dLbls>
          <c:showLegendKey val="0"/>
          <c:showVal val="0"/>
          <c:showCatName val="1"/>
          <c:showSerName val="0"/>
          <c:showPercent val="1"/>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7EB260-DF7A-4EAB-94E9-2253A900B66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831DE2A9-F331-494E-8C45-58D8FBCE8886}">
      <dgm:prSet phldrT="[文本]" custT="1"/>
      <dgm:spPr>
        <a:solidFill>
          <a:schemeClr val="accent2"/>
        </a:solidFill>
      </dgm:spPr>
      <dgm:t>
        <a:bodyPr/>
        <a:lstStyle/>
        <a:p>
          <a:pPr algn="ctr"/>
          <a:r>
            <a:rPr lang="zh-CN" altLang="en-US" sz="2800" b="1" dirty="0" smtClean="0">
              <a:latin typeface="微软雅黑" panose="020B0503020204020204" pitchFamily="34" charset="-122"/>
              <a:ea typeface="微软雅黑" panose="020B0503020204020204" pitchFamily="34" charset="-122"/>
            </a:rPr>
            <a:t>活动内容</a:t>
          </a:r>
          <a:endParaRPr lang="zh-CN" altLang="en-US" sz="2800" b="1" dirty="0">
            <a:latin typeface="微软雅黑" panose="020B0503020204020204" pitchFamily="34" charset="-122"/>
            <a:ea typeface="微软雅黑" panose="020B0503020204020204" pitchFamily="34" charset="-122"/>
          </a:endParaRPr>
        </a:p>
      </dgm:t>
    </dgm:pt>
    <dgm:pt modelId="{735FE270-A83D-4DED-A29B-E8D70D1BAB76}" type="parTrans" cxnId="{B9413EA7-B50A-4EF1-864A-CF210476C016}">
      <dgm:prSet/>
      <dgm:spPr/>
      <dgm:t>
        <a:bodyPr/>
        <a:lstStyle/>
        <a:p>
          <a:pPr algn="ctr"/>
          <a:endParaRPr lang="zh-CN" altLang="en-US"/>
        </a:p>
      </dgm:t>
    </dgm:pt>
    <dgm:pt modelId="{6EF941AB-FF33-4DD2-86E8-C0D0F03B8B31}" type="sibTrans" cxnId="{B9413EA7-B50A-4EF1-864A-CF210476C016}">
      <dgm:prSet/>
      <dgm:spPr/>
      <dgm:t>
        <a:bodyPr/>
        <a:lstStyle/>
        <a:p>
          <a:pPr algn="ctr"/>
          <a:endParaRPr lang="zh-CN" altLang="en-US"/>
        </a:p>
      </dgm:t>
    </dgm:pt>
    <dgm:pt modelId="{E0226926-E17F-473F-A693-4F61691CA930}">
      <dgm:prSet phldrT="[文本]"/>
      <dgm:spPr>
        <a:solidFill>
          <a:schemeClr val="accent2"/>
        </a:solidFill>
      </dgm:spPr>
      <dgm:t>
        <a:bodyPr/>
        <a:lstStyle/>
        <a:p>
          <a:pPr algn="ctr"/>
          <a:r>
            <a:rPr lang="zh-CN" altLang="en-US" b="1" smtClean="0">
              <a:latin typeface="微软雅黑" panose="020B0503020204020204" pitchFamily="34" charset="-122"/>
              <a:ea typeface="微软雅黑" panose="020B0503020204020204" pitchFamily="34" charset="-122"/>
            </a:rPr>
            <a:t>保单</a:t>
          </a:r>
          <a:r>
            <a:rPr lang="zh-CN" altLang="en-US" b="1" dirty="0" smtClean="0">
              <a:latin typeface="微软雅黑" panose="020B0503020204020204" pitchFamily="34" charset="-122"/>
              <a:ea typeface="微软雅黑" panose="020B0503020204020204" pitchFamily="34" charset="-122"/>
            </a:rPr>
            <a:t>升级优势及要点</a:t>
          </a:r>
          <a:endParaRPr lang="zh-CN" altLang="en-US" dirty="0"/>
        </a:p>
      </dgm:t>
    </dgm:pt>
    <dgm:pt modelId="{A1582DA0-27CD-45D9-A481-98F37E20A5F7}" type="parTrans" cxnId="{72E86C00-3F2C-489D-A3BC-B612AABE10BE}">
      <dgm:prSet/>
      <dgm:spPr/>
      <dgm:t>
        <a:bodyPr/>
        <a:lstStyle/>
        <a:p>
          <a:pPr algn="ctr"/>
          <a:endParaRPr lang="zh-CN" altLang="en-US"/>
        </a:p>
      </dgm:t>
    </dgm:pt>
    <dgm:pt modelId="{D0F74322-6C58-45C0-8FFF-812942616BC5}" type="sibTrans" cxnId="{72E86C00-3F2C-489D-A3BC-B612AABE10BE}">
      <dgm:prSet/>
      <dgm:spPr/>
      <dgm:t>
        <a:bodyPr/>
        <a:lstStyle/>
        <a:p>
          <a:pPr algn="ctr"/>
          <a:endParaRPr lang="zh-CN" altLang="en-US"/>
        </a:p>
      </dgm:t>
    </dgm:pt>
    <dgm:pt modelId="{FCCAB6E3-AAA2-413B-9914-BE499DB41CB4}">
      <dgm:prSet phldrT="[文本]"/>
      <dgm:spPr>
        <a:solidFill>
          <a:schemeClr val="accent2"/>
        </a:solidFill>
      </dgm:spPr>
      <dgm:t>
        <a:bodyPr/>
        <a:lstStyle/>
        <a:p>
          <a:pPr algn="ctr"/>
          <a:r>
            <a:rPr lang="zh-CN" altLang="en-US" b="1" dirty="0" smtClean="0">
              <a:latin typeface="微软雅黑" panose="020B0503020204020204" pitchFamily="34" charset="-122"/>
              <a:ea typeface="微软雅黑" panose="020B0503020204020204" pitchFamily="34" charset="-122"/>
            </a:rPr>
            <a:t>行事历</a:t>
          </a:r>
          <a:endParaRPr lang="zh-CN" altLang="en-US" dirty="0"/>
        </a:p>
      </dgm:t>
    </dgm:pt>
    <dgm:pt modelId="{82909BB3-2A95-455C-93E8-DE144C2501D9}" type="parTrans" cxnId="{FD3E5F85-F6AD-45FE-AC3F-404606EEC63C}">
      <dgm:prSet/>
      <dgm:spPr/>
      <dgm:t>
        <a:bodyPr/>
        <a:lstStyle/>
        <a:p>
          <a:pPr algn="ctr"/>
          <a:endParaRPr lang="zh-CN" altLang="en-US"/>
        </a:p>
      </dgm:t>
    </dgm:pt>
    <dgm:pt modelId="{CA7E54A9-6C9F-4CFB-AEEF-C69093B0F28C}" type="sibTrans" cxnId="{FD3E5F85-F6AD-45FE-AC3F-404606EEC63C}">
      <dgm:prSet/>
      <dgm:spPr/>
      <dgm:t>
        <a:bodyPr/>
        <a:lstStyle/>
        <a:p>
          <a:pPr algn="ctr"/>
          <a:endParaRPr lang="zh-CN" altLang="en-US"/>
        </a:p>
      </dgm:t>
    </dgm:pt>
    <dgm:pt modelId="{EC8EB561-5F7F-4004-9547-64F61692C512}" type="pres">
      <dgm:prSet presAssocID="{127EB260-DF7A-4EAB-94E9-2253A900B666}" presName="Name0" presStyleCnt="0">
        <dgm:presLayoutVars>
          <dgm:chMax val="7"/>
          <dgm:chPref val="7"/>
          <dgm:dir/>
        </dgm:presLayoutVars>
      </dgm:prSet>
      <dgm:spPr/>
      <dgm:t>
        <a:bodyPr/>
        <a:lstStyle/>
        <a:p>
          <a:endParaRPr lang="zh-CN" altLang="en-US"/>
        </a:p>
      </dgm:t>
    </dgm:pt>
    <dgm:pt modelId="{F7150288-FAFC-47B8-B2E4-F7BC07038B2E}" type="pres">
      <dgm:prSet presAssocID="{127EB260-DF7A-4EAB-94E9-2253A900B666}" presName="Name1" presStyleCnt="0"/>
      <dgm:spPr/>
    </dgm:pt>
    <dgm:pt modelId="{192A9713-E031-4129-959D-15D51B414E6B}" type="pres">
      <dgm:prSet presAssocID="{127EB260-DF7A-4EAB-94E9-2253A900B666}" presName="cycle" presStyleCnt="0"/>
      <dgm:spPr/>
    </dgm:pt>
    <dgm:pt modelId="{9BDBD79C-A811-4197-BA75-41B6EE27561A}" type="pres">
      <dgm:prSet presAssocID="{127EB260-DF7A-4EAB-94E9-2253A900B666}" presName="srcNode" presStyleLbl="node1" presStyleIdx="0" presStyleCnt="3"/>
      <dgm:spPr/>
    </dgm:pt>
    <dgm:pt modelId="{C51B1991-CF10-4429-8D50-F03736904F35}" type="pres">
      <dgm:prSet presAssocID="{127EB260-DF7A-4EAB-94E9-2253A900B666}" presName="conn" presStyleLbl="parChTrans1D2" presStyleIdx="0" presStyleCnt="1"/>
      <dgm:spPr/>
      <dgm:t>
        <a:bodyPr/>
        <a:lstStyle/>
        <a:p>
          <a:endParaRPr lang="zh-CN" altLang="en-US"/>
        </a:p>
      </dgm:t>
    </dgm:pt>
    <dgm:pt modelId="{4A83F727-FB9A-4A2E-8596-E4B40B9C8B29}" type="pres">
      <dgm:prSet presAssocID="{127EB260-DF7A-4EAB-94E9-2253A900B666}" presName="extraNode" presStyleLbl="node1" presStyleIdx="0" presStyleCnt="3"/>
      <dgm:spPr/>
    </dgm:pt>
    <dgm:pt modelId="{3E3AD5FB-7FBD-4C7E-88BE-2CEA214799FD}" type="pres">
      <dgm:prSet presAssocID="{127EB260-DF7A-4EAB-94E9-2253A900B666}" presName="dstNode" presStyleLbl="node1" presStyleIdx="0" presStyleCnt="3"/>
      <dgm:spPr/>
    </dgm:pt>
    <dgm:pt modelId="{A1C5F3F7-D5B8-4B7F-B6E5-0400966DE9A1}" type="pres">
      <dgm:prSet presAssocID="{831DE2A9-F331-494E-8C45-58D8FBCE8886}" presName="text_1" presStyleLbl="node1" presStyleIdx="0" presStyleCnt="3" custLinFactNeighborX="-535" custLinFactNeighborY="647">
        <dgm:presLayoutVars>
          <dgm:bulletEnabled val="1"/>
        </dgm:presLayoutVars>
      </dgm:prSet>
      <dgm:spPr/>
      <dgm:t>
        <a:bodyPr/>
        <a:lstStyle/>
        <a:p>
          <a:endParaRPr lang="zh-CN" altLang="en-US"/>
        </a:p>
      </dgm:t>
    </dgm:pt>
    <dgm:pt modelId="{C965287B-6C82-4AAE-AD5D-95A5B3966475}" type="pres">
      <dgm:prSet presAssocID="{831DE2A9-F331-494E-8C45-58D8FBCE8886}" presName="accent_1" presStyleCnt="0"/>
      <dgm:spPr/>
    </dgm:pt>
    <dgm:pt modelId="{F6D5AF12-F017-4D44-8E5D-D9BD082AD874}" type="pres">
      <dgm:prSet presAssocID="{831DE2A9-F331-494E-8C45-58D8FBCE8886}" presName="accentRepeatNode" presStyleLbl="solidFgAcc1" presStyleIdx="0" presStyleCnt="3" custLinFactNeighborX="-4564" custLinFactNeighborY="4352"/>
      <dgm:spPr/>
    </dgm:pt>
    <dgm:pt modelId="{03B69EF3-3BB6-45E5-B17E-868865BA5A58}" type="pres">
      <dgm:prSet presAssocID="{E0226926-E17F-473F-A693-4F61691CA930}" presName="text_2" presStyleLbl="node1" presStyleIdx="1" presStyleCnt="3">
        <dgm:presLayoutVars>
          <dgm:bulletEnabled val="1"/>
        </dgm:presLayoutVars>
      </dgm:prSet>
      <dgm:spPr/>
      <dgm:t>
        <a:bodyPr/>
        <a:lstStyle/>
        <a:p>
          <a:endParaRPr lang="zh-CN" altLang="en-US"/>
        </a:p>
      </dgm:t>
    </dgm:pt>
    <dgm:pt modelId="{481A6468-4317-495D-8125-A624EEFE8480}" type="pres">
      <dgm:prSet presAssocID="{E0226926-E17F-473F-A693-4F61691CA930}" presName="accent_2" presStyleCnt="0"/>
      <dgm:spPr/>
    </dgm:pt>
    <dgm:pt modelId="{40F9A260-DD25-4328-BD56-494BBD68D6B3}" type="pres">
      <dgm:prSet presAssocID="{E0226926-E17F-473F-A693-4F61691CA930}" presName="accentRepeatNode" presStyleLbl="solidFgAcc1" presStyleIdx="1" presStyleCnt="3"/>
      <dgm:spPr/>
    </dgm:pt>
    <dgm:pt modelId="{AAD6FF98-538B-43F4-92A8-297C2ED3EA7E}" type="pres">
      <dgm:prSet presAssocID="{FCCAB6E3-AAA2-413B-9914-BE499DB41CB4}" presName="text_3" presStyleLbl="node1" presStyleIdx="2" presStyleCnt="3">
        <dgm:presLayoutVars>
          <dgm:bulletEnabled val="1"/>
        </dgm:presLayoutVars>
      </dgm:prSet>
      <dgm:spPr/>
      <dgm:t>
        <a:bodyPr/>
        <a:lstStyle/>
        <a:p>
          <a:endParaRPr lang="zh-CN" altLang="en-US"/>
        </a:p>
      </dgm:t>
    </dgm:pt>
    <dgm:pt modelId="{3DCE03FD-191F-4821-80E8-7081FED2EDCE}" type="pres">
      <dgm:prSet presAssocID="{FCCAB6E3-AAA2-413B-9914-BE499DB41CB4}" presName="accent_3" presStyleCnt="0"/>
      <dgm:spPr/>
    </dgm:pt>
    <dgm:pt modelId="{BC1B872C-F206-45EC-A1E9-7FB0E32CE695}" type="pres">
      <dgm:prSet presAssocID="{FCCAB6E3-AAA2-413B-9914-BE499DB41CB4}" presName="accentRepeatNode" presStyleLbl="solidFgAcc1" presStyleIdx="2" presStyleCnt="3"/>
      <dgm:spPr/>
    </dgm:pt>
  </dgm:ptLst>
  <dgm:cxnLst>
    <dgm:cxn modelId="{2439FE5F-18B0-408B-B2DE-23748463412F}" type="presOf" srcId="{6EF941AB-FF33-4DD2-86E8-C0D0F03B8B31}" destId="{C51B1991-CF10-4429-8D50-F03736904F35}" srcOrd="0" destOrd="0" presId="urn:microsoft.com/office/officeart/2008/layout/VerticalCurvedList"/>
    <dgm:cxn modelId="{72E86C00-3F2C-489D-A3BC-B612AABE10BE}" srcId="{127EB260-DF7A-4EAB-94E9-2253A900B666}" destId="{E0226926-E17F-473F-A693-4F61691CA930}" srcOrd="1" destOrd="0" parTransId="{A1582DA0-27CD-45D9-A481-98F37E20A5F7}" sibTransId="{D0F74322-6C58-45C0-8FFF-812942616BC5}"/>
    <dgm:cxn modelId="{FD3E5F85-F6AD-45FE-AC3F-404606EEC63C}" srcId="{127EB260-DF7A-4EAB-94E9-2253A900B666}" destId="{FCCAB6E3-AAA2-413B-9914-BE499DB41CB4}" srcOrd="2" destOrd="0" parTransId="{82909BB3-2A95-455C-93E8-DE144C2501D9}" sibTransId="{CA7E54A9-6C9F-4CFB-AEEF-C69093B0F28C}"/>
    <dgm:cxn modelId="{31FEF53F-A980-49DC-8B18-7E3063E60D3A}" type="presOf" srcId="{831DE2A9-F331-494E-8C45-58D8FBCE8886}" destId="{A1C5F3F7-D5B8-4B7F-B6E5-0400966DE9A1}" srcOrd="0" destOrd="0" presId="urn:microsoft.com/office/officeart/2008/layout/VerticalCurvedList"/>
    <dgm:cxn modelId="{B9413EA7-B50A-4EF1-864A-CF210476C016}" srcId="{127EB260-DF7A-4EAB-94E9-2253A900B666}" destId="{831DE2A9-F331-494E-8C45-58D8FBCE8886}" srcOrd="0" destOrd="0" parTransId="{735FE270-A83D-4DED-A29B-E8D70D1BAB76}" sibTransId="{6EF941AB-FF33-4DD2-86E8-C0D0F03B8B31}"/>
    <dgm:cxn modelId="{9CCEECCB-08ED-41F3-9440-EB1BD6A425C0}" type="presOf" srcId="{127EB260-DF7A-4EAB-94E9-2253A900B666}" destId="{EC8EB561-5F7F-4004-9547-64F61692C512}" srcOrd="0" destOrd="0" presId="urn:microsoft.com/office/officeart/2008/layout/VerticalCurvedList"/>
    <dgm:cxn modelId="{4F91B8CB-EBDF-4F55-B219-3986C3E5F6C4}" type="presOf" srcId="{FCCAB6E3-AAA2-413B-9914-BE499DB41CB4}" destId="{AAD6FF98-538B-43F4-92A8-297C2ED3EA7E}" srcOrd="0" destOrd="0" presId="urn:microsoft.com/office/officeart/2008/layout/VerticalCurvedList"/>
    <dgm:cxn modelId="{C6613D46-BCC2-4438-8B76-D7C7196A06D5}" type="presOf" srcId="{E0226926-E17F-473F-A693-4F61691CA930}" destId="{03B69EF3-3BB6-45E5-B17E-868865BA5A58}" srcOrd="0" destOrd="0" presId="urn:microsoft.com/office/officeart/2008/layout/VerticalCurvedList"/>
    <dgm:cxn modelId="{ACC21E3F-D1C8-4B5B-80BC-878959825DA1}" type="presParOf" srcId="{EC8EB561-5F7F-4004-9547-64F61692C512}" destId="{F7150288-FAFC-47B8-B2E4-F7BC07038B2E}" srcOrd="0" destOrd="0" presId="urn:microsoft.com/office/officeart/2008/layout/VerticalCurvedList"/>
    <dgm:cxn modelId="{E1697330-B98A-4B0E-8B04-D97CC6A9A9C4}" type="presParOf" srcId="{F7150288-FAFC-47B8-B2E4-F7BC07038B2E}" destId="{192A9713-E031-4129-959D-15D51B414E6B}" srcOrd="0" destOrd="0" presId="urn:microsoft.com/office/officeart/2008/layout/VerticalCurvedList"/>
    <dgm:cxn modelId="{544E7226-7FD0-4DF8-A3E2-D55A484F8857}" type="presParOf" srcId="{192A9713-E031-4129-959D-15D51B414E6B}" destId="{9BDBD79C-A811-4197-BA75-41B6EE27561A}" srcOrd="0" destOrd="0" presId="urn:microsoft.com/office/officeart/2008/layout/VerticalCurvedList"/>
    <dgm:cxn modelId="{59A2AD69-A84E-496F-965E-30E45228CB0A}" type="presParOf" srcId="{192A9713-E031-4129-959D-15D51B414E6B}" destId="{C51B1991-CF10-4429-8D50-F03736904F35}" srcOrd="1" destOrd="0" presId="urn:microsoft.com/office/officeart/2008/layout/VerticalCurvedList"/>
    <dgm:cxn modelId="{A016A58B-3CBA-455D-8E2C-02D93B44A2DB}" type="presParOf" srcId="{192A9713-E031-4129-959D-15D51B414E6B}" destId="{4A83F727-FB9A-4A2E-8596-E4B40B9C8B29}" srcOrd="2" destOrd="0" presId="urn:microsoft.com/office/officeart/2008/layout/VerticalCurvedList"/>
    <dgm:cxn modelId="{22363E16-9912-42DB-8858-DD27FCF73D98}" type="presParOf" srcId="{192A9713-E031-4129-959D-15D51B414E6B}" destId="{3E3AD5FB-7FBD-4C7E-88BE-2CEA214799FD}" srcOrd="3" destOrd="0" presId="urn:microsoft.com/office/officeart/2008/layout/VerticalCurvedList"/>
    <dgm:cxn modelId="{0EC4C93B-2EDF-47F0-BD2A-ADC0673991F7}" type="presParOf" srcId="{F7150288-FAFC-47B8-B2E4-F7BC07038B2E}" destId="{A1C5F3F7-D5B8-4B7F-B6E5-0400966DE9A1}" srcOrd="1" destOrd="0" presId="urn:microsoft.com/office/officeart/2008/layout/VerticalCurvedList"/>
    <dgm:cxn modelId="{A4FDF58B-846E-45F9-8E82-086F5A3D9B47}" type="presParOf" srcId="{F7150288-FAFC-47B8-B2E4-F7BC07038B2E}" destId="{C965287B-6C82-4AAE-AD5D-95A5B3966475}" srcOrd="2" destOrd="0" presId="urn:microsoft.com/office/officeart/2008/layout/VerticalCurvedList"/>
    <dgm:cxn modelId="{72BC1469-9672-4807-8FAE-2B72D2ADF89A}" type="presParOf" srcId="{C965287B-6C82-4AAE-AD5D-95A5B3966475}" destId="{F6D5AF12-F017-4D44-8E5D-D9BD082AD874}" srcOrd="0" destOrd="0" presId="urn:microsoft.com/office/officeart/2008/layout/VerticalCurvedList"/>
    <dgm:cxn modelId="{AF26653C-3FC7-4249-8483-E3DA1576180F}" type="presParOf" srcId="{F7150288-FAFC-47B8-B2E4-F7BC07038B2E}" destId="{03B69EF3-3BB6-45E5-B17E-868865BA5A58}" srcOrd="3" destOrd="0" presId="urn:microsoft.com/office/officeart/2008/layout/VerticalCurvedList"/>
    <dgm:cxn modelId="{4669B484-5AFD-4B35-A637-67FDEF3C9A37}" type="presParOf" srcId="{F7150288-FAFC-47B8-B2E4-F7BC07038B2E}" destId="{481A6468-4317-495D-8125-A624EEFE8480}" srcOrd="4" destOrd="0" presId="urn:microsoft.com/office/officeart/2008/layout/VerticalCurvedList"/>
    <dgm:cxn modelId="{80CA9AE5-F34D-466F-98F9-4430484FAA58}" type="presParOf" srcId="{481A6468-4317-495D-8125-A624EEFE8480}" destId="{40F9A260-DD25-4328-BD56-494BBD68D6B3}" srcOrd="0" destOrd="0" presId="urn:microsoft.com/office/officeart/2008/layout/VerticalCurvedList"/>
    <dgm:cxn modelId="{860C9FF6-EB31-4055-8DCF-2EB04FDCA234}" type="presParOf" srcId="{F7150288-FAFC-47B8-B2E4-F7BC07038B2E}" destId="{AAD6FF98-538B-43F4-92A8-297C2ED3EA7E}" srcOrd="5" destOrd="0" presId="urn:microsoft.com/office/officeart/2008/layout/VerticalCurvedList"/>
    <dgm:cxn modelId="{1E5C6EC9-9AD2-4973-9938-1530B3E5899E}" type="presParOf" srcId="{F7150288-FAFC-47B8-B2E4-F7BC07038B2E}" destId="{3DCE03FD-191F-4821-80E8-7081FED2EDCE}" srcOrd="6" destOrd="0" presId="urn:microsoft.com/office/officeart/2008/layout/VerticalCurvedList"/>
    <dgm:cxn modelId="{1487921C-5306-46E7-88D1-11758C233FAB}" type="presParOf" srcId="{3DCE03FD-191F-4821-80E8-7081FED2EDCE}" destId="{BC1B872C-F206-45EC-A1E9-7FB0E32CE69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D68340-E79C-4224-B57F-DD3DF314FDBC}" type="doc">
      <dgm:prSet loTypeId="urn:microsoft.com/office/officeart/2005/8/layout/default#1" loCatId="list" qsTypeId="urn:microsoft.com/office/officeart/2005/8/quickstyle/simple1" qsCatId="simple" csTypeId="urn:microsoft.com/office/officeart/2005/8/colors/colorful5" csCatId="colorful" phldr="1"/>
      <dgm:spPr/>
      <dgm:t>
        <a:bodyPr/>
        <a:lstStyle/>
        <a:p>
          <a:endParaRPr lang="zh-CN" altLang="en-US"/>
        </a:p>
      </dgm:t>
    </dgm:pt>
    <dgm:pt modelId="{1212A866-3B66-4B49-975F-CA08FEF50998}">
      <dgm:prSet phldrT="[文本]"/>
      <dgm:spPr>
        <a:solidFill>
          <a:srgbClr val="0070C0"/>
        </a:solidFill>
      </dgm:spPr>
      <dgm:t>
        <a:bodyPr/>
        <a:lstStyle/>
        <a:p>
          <a:r>
            <a:rPr lang="zh-CN" altLang="en-US" dirty="0" smtClean="0">
              <a:ln>
                <a:solidFill>
                  <a:sysClr val="windowText" lastClr="000000"/>
                </a:solidFill>
              </a:ln>
              <a:latin typeface="微软雅黑" pitchFamily="34" charset="-122"/>
              <a:ea typeface="微软雅黑" pitchFamily="34" charset="-122"/>
            </a:rPr>
            <a:t>福禄双喜</a:t>
          </a:r>
          <a:endParaRPr lang="zh-CN" altLang="en-US" dirty="0">
            <a:ln>
              <a:solidFill>
                <a:sysClr val="windowText" lastClr="000000"/>
              </a:solidFill>
            </a:ln>
            <a:latin typeface="微软雅黑" pitchFamily="34" charset="-122"/>
            <a:ea typeface="微软雅黑" pitchFamily="34" charset="-122"/>
          </a:endParaRPr>
        </a:p>
      </dgm:t>
    </dgm:pt>
    <dgm:pt modelId="{E541C905-FB34-4DA8-ABCE-9FB90A89B228}" type="parTrans" cxnId="{96F92545-DB8D-4E46-875F-19B9C9E5F824}">
      <dgm:prSet/>
      <dgm:spPr/>
      <dgm:t>
        <a:bodyPr/>
        <a:lstStyle/>
        <a:p>
          <a:endParaRPr lang="zh-CN" altLang="en-US">
            <a:latin typeface="微软雅黑" pitchFamily="34" charset="-122"/>
            <a:ea typeface="微软雅黑" pitchFamily="34" charset="-122"/>
          </a:endParaRPr>
        </a:p>
      </dgm:t>
    </dgm:pt>
    <dgm:pt modelId="{87E1485A-F0D2-4B4F-8184-E77002172F01}" type="sibTrans" cxnId="{96F92545-DB8D-4E46-875F-19B9C9E5F824}">
      <dgm:prSet/>
      <dgm:spPr/>
      <dgm:t>
        <a:bodyPr/>
        <a:lstStyle/>
        <a:p>
          <a:endParaRPr lang="zh-CN" altLang="en-US">
            <a:latin typeface="微软雅黑" pitchFamily="34" charset="-122"/>
            <a:ea typeface="微软雅黑" pitchFamily="34" charset="-122"/>
          </a:endParaRPr>
        </a:p>
      </dgm:t>
    </dgm:pt>
    <dgm:pt modelId="{F15AE234-62F6-43BB-A3D7-8B6983B619FB}">
      <dgm:prSet phldrT="[文本]"/>
      <dgm:spPr/>
      <dgm:t>
        <a:bodyPr/>
        <a:lstStyle/>
        <a:p>
          <a:r>
            <a:rPr lang="zh-CN" altLang="en-US" dirty="0" smtClean="0">
              <a:ln>
                <a:solidFill>
                  <a:sysClr val="windowText" lastClr="000000"/>
                </a:solidFill>
              </a:ln>
              <a:latin typeface="微软雅黑" pitchFamily="34" charset="-122"/>
              <a:ea typeface="微软雅黑" pitchFamily="34" charset="-122"/>
            </a:rPr>
            <a:t>福禄鑫尊</a:t>
          </a:r>
          <a:endParaRPr lang="zh-CN" altLang="en-US" dirty="0">
            <a:ln>
              <a:solidFill>
                <a:sysClr val="windowText" lastClr="000000"/>
              </a:solidFill>
            </a:ln>
            <a:latin typeface="微软雅黑" pitchFamily="34" charset="-122"/>
            <a:ea typeface="微软雅黑" pitchFamily="34" charset="-122"/>
          </a:endParaRPr>
        </a:p>
      </dgm:t>
    </dgm:pt>
    <dgm:pt modelId="{A51C81A6-758D-4D8A-9583-5F12569501D9}" type="parTrans" cxnId="{6BF2EEE1-E425-4933-A19D-FC020C7365C3}">
      <dgm:prSet/>
      <dgm:spPr/>
      <dgm:t>
        <a:bodyPr/>
        <a:lstStyle/>
        <a:p>
          <a:endParaRPr lang="zh-CN" altLang="en-US">
            <a:latin typeface="微软雅黑" pitchFamily="34" charset="-122"/>
            <a:ea typeface="微软雅黑" pitchFamily="34" charset="-122"/>
          </a:endParaRPr>
        </a:p>
      </dgm:t>
    </dgm:pt>
    <dgm:pt modelId="{5AB93682-F560-4E9E-B2F7-5A6710F65BA8}" type="sibTrans" cxnId="{6BF2EEE1-E425-4933-A19D-FC020C7365C3}">
      <dgm:prSet/>
      <dgm:spPr/>
      <dgm:t>
        <a:bodyPr/>
        <a:lstStyle/>
        <a:p>
          <a:endParaRPr lang="zh-CN" altLang="en-US">
            <a:latin typeface="微软雅黑" pitchFamily="34" charset="-122"/>
            <a:ea typeface="微软雅黑" pitchFamily="34" charset="-122"/>
          </a:endParaRPr>
        </a:p>
      </dgm:t>
    </dgm:pt>
    <dgm:pt modelId="{9B640A0C-8DDE-458A-AD10-B5B6068FFA60}">
      <dgm:prSet phldrT="[文本]"/>
      <dgm:spPr>
        <a:solidFill>
          <a:srgbClr val="92D050"/>
        </a:solidFill>
      </dgm:spPr>
      <dgm:t>
        <a:bodyPr/>
        <a:lstStyle/>
        <a:p>
          <a:r>
            <a:rPr lang="zh-CN" altLang="en-US" dirty="0" smtClean="0">
              <a:ln>
                <a:solidFill>
                  <a:sysClr val="windowText" lastClr="000000"/>
                </a:solidFill>
              </a:ln>
              <a:latin typeface="微软雅黑" pitchFamily="34" charset="-122"/>
              <a:ea typeface="微软雅黑" pitchFamily="34" charset="-122"/>
            </a:rPr>
            <a:t>福满一生</a:t>
          </a:r>
          <a:endParaRPr lang="zh-CN" altLang="en-US" dirty="0">
            <a:ln>
              <a:solidFill>
                <a:sysClr val="windowText" lastClr="000000"/>
              </a:solidFill>
            </a:ln>
            <a:latin typeface="微软雅黑" pitchFamily="34" charset="-122"/>
            <a:ea typeface="微软雅黑" pitchFamily="34" charset="-122"/>
          </a:endParaRPr>
        </a:p>
      </dgm:t>
    </dgm:pt>
    <dgm:pt modelId="{ED7B10C7-F8C9-42DD-A4D2-B85B341B8A18}" type="parTrans" cxnId="{1D27AAE1-AD6D-4F21-8DB9-790B2D36A64A}">
      <dgm:prSet/>
      <dgm:spPr/>
      <dgm:t>
        <a:bodyPr/>
        <a:lstStyle/>
        <a:p>
          <a:endParaRPr lang="zh-CN" altLang="en-US">
            <a:latin typeface="微软雅黑" pitchFamily="34" charset="-122"/>
            <a:ea typeface="微软雅黑" pitchFamily="34" charset="-122"/>
          </a:endParaRPr>
        </a:p>
      </dgm:t>
    </dgm:pt>
    <dgm:pt modelId="{2F4344B8-CC49-4E8F-9A9E-5D01FC8C102A}" type="sibTrans" cxnId="{1D27AAE1-AD6D-4F21-8DB9-790B2D36A64A}">
      <dgm:prSet/>
      <dgm:spPr/>
      <dgm:t>
        <a:bodyPr/>
        <a:lstStyle/>
        <a:p>
          <a:endParaRPr lang="zh-CN" altLang="en-US">
            <a:latin typeface="微软雅黑" pitchFamily="34" charset="-122"/>
            <a:ea typeface="微软雅黑" pitchFamily="34" charset="-122"/>
          </a:endParaRPr>
        </a:p>
      </dgm:t>
    </dgm:pt>
    <dgm:pt modelId="{9DDB21BB-6EDE-49E3-981E-BDE22C067ECF}">
      <dgm:prSet phldrT="[文本]"/>
      <dgm:spPr>
        <a:solidFill>
          <a:srgbClr val="00B050"/>
        </a:solidFill>
      </dgm:spPr>
      <dgm:t>
        <a:bodyPr/>
        <a:lstStyle/>
        <a:p>
          <a:r>
            <a:rPr lang="zh-CN" altLang="en-US" dirty="0" smtClean="0">
              <a:ln>
                <a:solidFill>
                  <a:sysClr val="windowText" lastClr="000000"/>
                </a:solidFill>
              </a:ln>
              <a:latin typeface="微软雅黑" pitchFamily="34" charset="-122"/>
              <a:ea typeface="微软雅黑" pitchFamily="34" charset="-122"/>
            </a:rPr>
            <a:t>福寿年年</a:t>
          </a:r>
          <a:endParaRPr lang="zh-CN" altLang="en-US" dirty="0">
            <a:ln>
              <a:solidFill>
                <a:sysClr val="windowText" lastClr="000000"/>
              </a:solidFill>
            </a:ln>
            <a:latin typeface="微软雅黑" pitchFamily="34" charset="-122"/>
            <a:ea typeface="微软雅黑" pitchFamily="34" charset="-122"/>
          </a:endParaRPr>
        </a:p>
      </dgm:t>
    </dgm:pt>
    <dgm:pt modelId="{39BFF279-082C-42D6-B65A-AF18EF24D5E3}" type="parTrans" cxnId="{6B461276-D14E-4377-81C0-1D4A44C7407B}">
      <dgm:prSet/>
      <dgm:spPr/>
      <dgm:t>
        <a:bodyPr/>
        <a:lstStyle/>
        <a:p>
          <a:endParaRPr lang="zh-CN" altLang="en-US">
            <a:latin typeface="微软雅黑" pitchFamily="34" charset="-122"/>
            <a:ea typeface="微软雅黑" pitchFamily="34" charset="-122"/>
          </a:endParaRPr>
        </a:p>
      </dgm:t>
    </dgm:pt>
    <dgm:pt modelId="{8883F653-96F9-4407-9334-91321DE52C11}" type="sibTrans" cxnId="{6B461276-D14E-4377-81C0-1D4A44C7407B}">
      <dgm:prSet/>
      <dgm:spPr/>
      <dgm:t>
        <a:bodyPr/>
        <a:lstStyle/>
        <a:p>
          <a:endParaRPr lang="zh-CN" altLang="en-US">
            <a:latin typeface="微软雅黑" pitchFamily="34" charset="-122"/>
            <a:ea typeface="微软雅黑" pitchFamily="34" charset="-122"/>
          </a:endParaRPr>
        </a:p>
      </dgm:t>
    </dgm:pt>
    <dgm:pt modelId="{B3C0A161-CD72-4533-BA0F-445AE1368D27}">
      <dgm:prSet phldrT="[文本]"/>
      <dgm:spPr>
        <a:solidFill>
          <a:srgbClr val="FFC000"/>
        </a:solidFill>
      </dgm:spPr>
      <dgm:t>
        <a:bodyPr/>
        <a:lstStyle/>
        <a:p>
          <a:r>
            <a:rPr lang="zh-CN" altLang="en-US" dirty="0" smtClean="0">
              <a:ln>
                <a:solidFill>
                  <a:sysClr val="windowText" lastClr="000000"/>
                </a:solidFill>
              </a:ln>
              <a:latin typeface="微软雅黑" pitchFamily="34" charset="-122"/>
              <a:ea typeface="微软雅黑" pitchFamily="34" charset="-122"/>
            </a:rPr>
            <a:t>金彩</a:t>
          </a:r>
          <a:r>
            <a:rPr lang="en-US" altLang="zh-CN" dirty="0" smtClean="0">
              <a:ln>
                <a:solidFill>
                  <a:sysClr val="windowText" lastClr="000000"/>
                </a:solidFill>
              </a:ln>
              <a:latin typeface="微软雅黑" pitchFamily="34" charset="-122"/>
              <a:ea typeface="微软雅黑" pitchFamily="34" charset="-122"/>
            </a:rPr>
            <a:t>A</a:t>
          </a:r>
          <a:r>
            <a:rPr lang="zh-CN" altLang="en-US" dirty="0" smtClean="0">
              <a:ln>
                <a:solidFill>
                  <a:sysClr val="windowText" lastClr="000000"/>
                </a:solidFill>
              </a:ln>
              <a:latin typeface="微软雅黑" pitchFamily="34" charset="-122"/>
              <a:ea typeface="微软雅黑" pitchFamily="34" charset="-122"/>
            </a:rPr>
            <a:t>款</a:t>
          </a:r>
          <a:endParaRPr lang="zh-CN" altLang="en-US" dirty="0">
            <a:ln>
              <a:solidFill>
                <a:sysClr val="windowText" lastClr="000000"/>
              </a:solidFill>
            </a:ln>
            <a:latin typeface="微软雅黑" pitchFamily="34" charset="-122"/>
            <a:ea typeface="微软雅黑" pitchFamily="34" charset="-122"/>
          </a:endParaRPr>
        </a:p>
      </dgm:t>
    </dgm:pt>
    <dgm:pt modelId="{ACD34EA7-7214-4E2E-B90F-051D6D29E05C}" type="parTrans" cxnId="{A876598A-4AD4-4F22-BCDF-FC1E9C851292}">
      <dgm:prSet/>
      <dgm:spPr/>
      <dgm:t>
        <a:bodyPr/>
        <a:lstStyle/>
        <a:p>
          <a:endParaRPr lang="zh-CN" altLang="en-US">
            <a:latin typeface="微软雅黑" pitchFamily="34" charset="-122"/>
            <a:ea typeface="微软雅黑" pitchFamily="34" charset="-122"/>
          </a:endParaRPr>
        </a:p>
      </dgm:t>
    </dgm:pt>
    <dgm:pt modelId="{65B88C42-B9DA-4860-9D5C-EC9ACCEEED03}" type="sibTrans" cxnId="{A876598A-4AD4-4F22-BCDF-FC1E9C851292}">
      <dgm:prSet/>
      <dgm:spPr/>
      <dgm:t>
        <a:bodyPr/>
        <a:lstStyle/>
        <a:p>
          <a:endParaRPr lang="zh-CN" altLang="en-US">
            <a:latin typeface="微软雅黑" pitchFamily="34" charset="-122"/>
            <a:ea typeface="微软雅黑" pitchFamily="34" charset="-122"/>
          </a:endParaRPr>
        </a:p>
      </dgm:t>
    </dgm:pt>
    <dgm:pt modelId="{E206F630-865F-408E-A8F2-31D7149F724A}">
      <dgm:prSet/>
      <dgm:spPr/>
      <dgm:t>
        <a:bodyPr/>
        <a:lstStyle/>
        <a:p>
          <a:r>
            <a:rPr lang="zh-CN" altLang="en-US" dirty="0" smtClean="0">
              <a:ln>
                <a:solidFill>
                  <a:sysClr val="windowText" lastClr="000000"/>
                </a:solidFill>
              </a:ln>
              <a:latin typeface="微软雅黑" pitchFamily="34" charset="-122"/>
              <a:ea typeface="微软雅黑" pitchFamily="34" charset="-122"/>
            </a:rPr>
            <a:t>金彩</a:t>
          </a:r>
          <a:r>
            <a:rPr lang="en-US" altLang="zh-CN" dirty="0" smtClean="0">
              <a:ln>
                <a:solidFill>
                  <a:sysClr val="windowText" lastClr="000000"/>
                </a:solidFill>
              </a:ln>
              <a:latin typeface="微软雅黑" pitchFamily="34" charset="-122"/>
              <a:ea typeface="微软雅黑" pitchFamily="34" charset="-122"/>
            </a:rPr>
            <a:t>B</a:t>
          </a:r>
          <a:r>
            <a:rPr lang="zh-CN" altLang="en-US" dirty="0" smtClean="0">
              <a:ln>
                <a:solidFill>
                  <a:sysClr val="windowText" lastClr="000000"/>
                </a:solidFill>
              </a:ln>
              <a:latin typeface="微软雅黑" pitchFamily="34" charset="-122"/>
              <a:ea typeface="微软雅黑" pitchFamily="34" charset="-122"/>
            </a:rPr>
            <a:t>款</a:t>
          </a:r>
          <a:endParaRPr lang="zh-CN" altLang="en-US" dirty="0">
            <a:ln>
              <a:solidFill>
                <a:sysClr val="windowText" lastClr="000000"/>
              </a:solidFill>
            </a:ln>
            <a:latin typeface="微软雅黑" pitchFamily="34" charset="-122"/>
            <a:ea typeface="微软雅黑" pitchFamily="34" charset="-122"/>
          </a:endParaRPr>
        </a:p>
      </dgm:t>
    </dgm:pt>
    <dgm:pt modelId="{094B3F6C-AF2D-499B-A399-CB4E8752733D}" type="parTrans" cxnId="{28ACA528-6233-4D8F-8709-60C35C5E9B77}">
      <dgm:prSet/>
      <dgm:spPr/>
      <dgm:t>
        <a:bodyPr/>
        <a:lstStyle/>
        <a:p>
          <a:endParaRPr lang="zh-CN" altLang="en-US">
            <a:latin typeface="微软雅黑" pitchFamily="34" charset="-122"/>
            <a:ea typeface="微软雅黑" pitchFamily="34" charset="-122"/>
          </a:endParaRPr>
        </a:p>
      </dgm:t>
    </dgm:pt>
    <dgm:pt modelId="{B33D188B-0740-4412-947E-143DD56842F5}" type="sibTrans" cxnId="{28ACA528-6233-4D8F-8709-60C35C5E9B77}">
      <dgm:prSet/>
      <dgm:spPr/>
      <dgm:t>
        <a:bodyPr/>
        <a:lstStyle/>
        <a:p>
          <a:endParaRPr lang="zh-CN" altLang="en-US">
            <a:latin typeface="微软雅黑" pitchFamily="34" charset="-122"/>
            <a:ea typeface="微软雅黑" pitchFamily="34" charset="-122"/>
          </a:endParaRPr>
        </a:p>
      </dgm:t>
    </dgm:pt>
    <dgm:pt modelId="{F2292F49-5DFA-42C6-B768-D94F9C7A3083}" type="pres">
      <dgm:prSet presAssocID="{4BD68340-E79C-4224-B57F-DD3DF314FDBC}" presName="diagram" presStyleCnt="0">
        <dgm:presLayoutVars>
          <dgm:dir/>
          <dgm:resizeHandles val="exact"/>
        </dgm:presLayoutVars>
      </dgm:prSet>
      <dgm:spPr/>
      <dgm:t>
        <a:bodyPr/>
        <a:lstStyle/>
        <a:p>
          <a:endParaRPr lang="zh-CN" altLang="en-US"/>
        </a:p>
      </dgm:t>
    </dgm:pt>
    <dgm:pt modelId="{4B410E24-F237-497C-9406-C331E46A5CFE}" type="pres">
      <dgm:prSet presAssocID="{1212A866-3B66-4B49-975F-CA08FEF50998}" presName="node" presStyleLbl="node1" presStyleIdx="0" presStyleCnt="6">
        <dgm:presLayoutVars>
          <dgm:bulletEnabled val="1"/>
        </dgm:presLayoutVars>
      </dgm:prSet>
      <dgm:spPr/>
      <dgm:t>
        <a:bodyPr/>
        <a:lstStyle/>
        <a:p>
          <a:endParaRPr lang="zh-CN" altLang="en-US"/>
        </a:p>
      </dgm:t>
    </dgm:pt>
    <dgm:pt modelId="{A6D0644E-F0E0-4631-B1E6-77D4437060E8}" type="pres">
      <dgm:prSet presAssocID="{87E1485A-F0D2-4B4F-8184-E77002172F01}" presName="sibTrans" presStyleCnt="0"/>
      <dgm:spPr/>
    </dgm:pt>
    <dgm:pt modelId="{48822D14-5E32-4BFC-A024-84F6F2DF6A76}" type="pres">
      <dgm:prSet presAssocID="{F15AE234-62F6-43BB-A3D7-8B6983B619FB}" presName="node" presStyleLbl="node1" presStyleIdx="1" presStyleCnt="6">
        <dgm:presLayoutVars>
          <dgm:bulletEnabled val="1"/>
        </dgm:presLayoutVars>
      </dgm:prSet>
      <dgm:spPr/>
      <dgm:t>
        <a:bodyPr/>
        <a:lstStyle/>
        <a:p>
          <a:endParaRPr lang="zh-CN" altLang="en-US"/>
        </a:p>
      </dgm:t>
    </dgm:pt>
    <dgm:pt modelId="{B9F97902-B125-4356-BA59-863A2979C3C7}" type="pres">
      <dgm:prSet presAssocID="{5AB93682-F560-4E9E-B2F7-5A6710F65BA8}" presName="sibTrans" presStyleCnt="0"/>
      <dgm:spPr/>
    </dgm:pt>
    <dgm:pt modelId="{A81CBC35-D15D-49D4-B7D7-D4D4B2685C36}" type="pres">
      <dgm:prSet presAssocID="{9B640A0C-8DDE-458A-AD10-B5B6068FFA60}" presName="node" presStyleLbl="node1" presStyleIdx="2" presStyleCnt="6">
        <dgm:presLayoutVars>
          <dgm:bulletEnabled val="1"/>
        </dgm:presLayoutVars>
      </dgm:prSet>
      <dgm:spPr/>
      <dgm:t>
        <a:bodyPr/>
        <a:lstStyle/>
        <a:p>
          <a:endParaRPr lang="zh-CN" altLang="en-US"/>
        </a:p>
      </dgm:t>
    </dgm:pt>
    <dgm:pt modelId="{33C899BE-DDB7-4240-8881-5B597F6D4B63}" type="pres">
      <dgm:prSet presAssocID="{2F4344B8-CC49-4E8F-9A9E-5D01FC8C102A}" presName="sibTrans" presStyleCnt="0"/>
      <dgm:spPr/>
    </dgm:pt>
    <dgm:pt modelId="{CCCE6B3D-F3DA-4F6E-9924-4ADFA22F9AEC}" type="pres">
      <dgm:prSet presAssocID="{9DDB21BB-6EDE-49E3-981E-BDE22C067ECF}" presName="node" presStyleLbl="node1" presStyleIdx="3" presStyleCnt="6">
        <dgm:presLayoutVars>
          <dgm:bulletEnabled val="1"/>
        </dgm:presLayoutVars>
      </dgm:prSet>
      <dgm:spPr/>
      <dgm:t>
        <a:bodyPr/>
        <a:lstStyle/>
        <a:p>
          <a:endParaRPr lang="zh-CN" altLang="en-US"/>
        </a:p>
      </dgm:t>
    </dgm:pt>
    <dgm:pt modelId="{824904FC-2600-4705-90AC-1F8F752F566B}" type="pres">
      <dgm:prSet presAssocID="{8883F653-96F9-4407-9334-91321DE52C11}" presName="sibTrans" presStyleCnt="0"/>
      <dgm:spPr/>
    </dgm:pt>
    <dgm:pt modelId="{F2E3C293-3110-4454-86B9-4249F371DDE8}" type="pres">
      <dgm:prSet presAssocID="{B3C0A161-CD72-4533-BA0F-445AE1368D27}" presName="node" presStyleLbl="node1" presStyleIdx="4" presStyleCnt="6">
        <dgm:presLayoutVars>
          <dgm:bulletEnabled val="1"/>
        </dgm:presLayoutVars>
      </dgm:prSet>
      <dgm:spPr/>
      <dgm:t>
        <a:bodyPr/>
        <a:lstStyle/>
        <a:p>
          <a:endParaRPr lang="zh-CN" altLang="en-US"/>
        </a:p>
      </dgm:t>
    </dgm:pt>
    <dgm:pt modelId="{674BD65F-E7B3-4488-9F42-88F6B0E04D33}" type="pres">
      <dgm:prSet presAssocID="{65B88C42-B9DA-4860-9D5C-EC9ACCEEED03}" presName="sibTrans" presStyleCnt="0"/>
      <dgm:spPr/>
    </dgm:pt>
    <dgm:pt modelId="{4047E88D-F046-4108-A83C-D46EF97939B0}" type="pres">
      <dgm:prSet presAssocID="{E206F630-865F-408E-A8F2-31D7149F724A}" presName="node" presStyleLbl="node1" presStyleIdx="5" presStyleCnt="6">
        <dgm:presLayoutVars>
          <dgm:bulletEnabled val="1"/>
        </dgm:presLayoutVars>
      </dgm:prSet>
      <dgm:spPr/>
      <dgm:t>
        <a:bodyPr/>
        <a:lstStyle/>
        <a:p>
          <a:endParaRPr lang="zh-CN" altLang="en-US"/>
        </a:p>
      </dgm:t>
    </dgm:pt>
  </dgm:ptLst>
  <dgm:cxnLst>
    <dgm:cxn modelId="{96F92545-DB8D-4E46-875F-19B9C9E5F824}" srcId="{4BD68340-E79C-4224-B57F-DD3DF314FDBC}" destId="{1212A866-3B66-4B49-975F-CA08FEF50998}" srcOrd="0" destOrd="0" parTransId="{E541C905-FB34-4DA8-ABCE-9FB90A89B228}" sibTransId="{87E1485A-F0D2-4B4F-8184-E77002172F01}"/>
    <dgm:cxn modelId="{352DE66D-CDA3-4C82-A8CB-C44DD6896424}" type="presOf" srcId="{4BD68340-E79C-4224-B57F-DD3DF314FDBC}" destId="{F2292F49-5DFA-42C6-B768-D94F9C7A3083}" srcOrd="0" destOrd="0" presId="urn:microsoft.com/office/officeart/2005/8/layout/default#1"/>
    <dgm:cxn modelId="{68E1C44E-07DC-46E7-9079-A4F4B00FD57C}" type="presOf" srcId="{F15AE234-62F6-43BB-A3D7-8B6983B619FB}" destId="{48822D14-5E32-4BFC-A024-84F6F2DF6A76}" srcOrd="0" destOrd="0" presId="urn:microsoft.com/office/officeart/2005/8/layout/default#1"/>
    <dgm:cxn modelId="{95A7322A-ABE4-480A-BC50-393F831D8F5A}" type="presOf" srcId="{B3C0A161-CD72-4533-BA0F-445AE1368D27}" destId="{F2E3C293-3110-4454-86B9-4249F371DDE8}" srcOrd="0" destOrd="0" presId="urn:microsoft.com/office/officeart/2005/8/layout/default#1"/>
    <dgm:cxn modelId="{6B461276-D14E-4377-81C0-1D4A44C7407B}" srcId="{4BD68340-E79C-4224-B57F-DD3DF314FDBC}" destId="{9DDB21BB-6EDE-49E3-981E-BDE22C067ECF}" srcOrd="3" destOrd="0" parTransId="{39BFF279-082C-42D6-B65A-AF18EF24D5E3}" sibTransId="{8883F653-96F9-4407-9334-91321DE52C11}"/>
    <dgm:cxn modelId="{4D836EA2-511E-45B0-AE9B-3FBBDCAB67C1}" type="presOf" srcId="{E206F630-865F-408E-A8F2-31D7149F724A}" destId="{4047E88D-F046-4108-A83C-D46EF97939B0}" srcOrd="0" destOrd="0" presId="urn:microsoft.com/office/officeart/2005/8/layout/default#1"/>
    <dgm:cxn modelId="{51F427F6-59A2-48C1-ABC4-1ACB94AA7302}" type="presOf" srcId="{1212A866-3B66-4B49-975F-CA08FEF50998}" destId="{4B410E24-F237-497C-9406-C331E46A5CFE}" srcOrd="0" destOrd="0" presId="urn:microsoft.com/office/officeart/2005/8/layout/default#1"/>
    <dgm:cxn modelId="{1D27AAE1-AD6D-4F21-8DB9-790B2D36A64A}" srcId="{4BD68340-E79C-4224-B57F-DD3DF314FDBC}" destId="{9B640A0C-8DDE-458A-AD10-B5B6068FFA60}" srcOrd="2" destOrd="0" parTransId="{ED7B10C7-F8C9-42DD-A4D2-B85B341B8A18}" sibTransId="{2F4344B8-CC49-4E8F-9A9E-5D01FC8C102A}"/>
    <dgm:cxn modelId="{3437A4D0-2D1B-4821-B63E-9DC5A1FFC906}" type="presOf" srcId="{9DDB21BB-6EDE-49E3-981E-BDE22C067ECF}" destId="{CCCE6B3D-F3DA-4F6E-9924-4ADFA22F9AEC}" srcOrd="0" destOrd="0" presId="urn:microsoft.com/office/officeart/2005/8/layout/default#1"/>
    <dgm:cxn modelId="{6BF2EEE1-E425-4933-A19D-FC020C7365C3}" srcId="{4BD68340-E79C-4224-B57F-DD3DF314FDBC}" destId="{F15AE234-62F6-43BB-A3D7-8B6983B619FB}" srcOrd="1" destOrd="0" parTransId="{A51C81A6-758D-4D8A-9583-5F12569501D9}" sibTransId="{5AB93682-F560-4E9E-B2F7-5A6710F65BA8}"/>
    <dgm:cxn modelId="{A876598A-4AD4-4F22-BCDF-FC1E9C851292}" srcId="{4BD68340-E79C-4224-B57F-DD3DF314FDBC}" destId="{B3C0A161-CD72-4533-BA0F-445AE1368D27}" srcOrd="4" destOrd="0" parTransId="{ACD34EA7-7214-4E2E-B90F-051D6D29E05C}" sibTransId="{65B88C42-B9DA-4860-9D5C-EC9ACCEEED03}"/>
    <dgm:cxn modelId="{D782BD6B-FA77-4736-A0B2-BE60688B45CB}" type="presOf" srcId="{9B640A0C-8DDE-458A-AD10-B5B6068FFA60}" destId="{A81CBC35-D15D-49D4-B7D7-D4D4B2685C36}" srcOrd="0" destOrd="0" presId="urn:microsoft.com/office/officeart/2005/8/layout/default#1"/>
    <dgm:cxn modelId="{28ACA528-6233-4D8F-8709-60C35C5E9B77}" srcId="{4BD68340-E79C-4224-B57F-DD3DF314FDBC}" destId="{E206F630-865F-408E-A8F2-31D7149F724A}" srcOrd="5" destOrd="0" parTransId="{094B3F6C-AF2D-499B-A399-CB4E8752733D}" sibTransId="{B33D188B-0740-4412-947E-143DD56842F5}"/>
    <dgm:cxn modelId="{3E39B5F0-058E-4BA5-90C6-D2AFD33755EB}" type="presParOf" srcId="{F2292F49-5DFA-42C6-B768-D94F9C7A3083}" destId="{4B410E24-F237-497C-9406-C331E46A5CFE}" srcOrd="0" destOrd="0" presId="urn:microsoft.com/office/officeart/2005/8/layout/default#1"/>
    <dgm:cxn modelId="{C1366DFB-41C2-4861-A142-EE236A23D6FB}" type="presParOf" srcId="{F2292F49-5DFA-42C6-B768-D94F9C7A3083}" destId="{A6D0644E-F0E0-4631-B1E6-77D4437060E8}" srcOrd="1" destOrd="0" presId="urn:microsoft.com/office/officeart/2005/8/layout/default#1"/>
    <dgm:cxn modelId="{6267F341-4BF5-4D70-943F-85F2AE6F70C8}" type="presParOf" srcId="{F2292F49-5DFA-42C6-B768-D94F9C7A3083}" destId="{48822D14-5E32-4BFC-A024-84F6F2DF6A76}" srcOrd="2" destOrd="0" presId="urn:microsoft.com/office/officeart/2005/8/layout/default#1"/>
    <dgm:cxn modelId="{5F7C760A-D278-4929-9576-C778C5A29E4B}" type="presParOf" srcId="{F2292F49-5DFA-42C6-B768-D94F9C7A3083}" destId="{B9F97902-B125-4356-BA59-863A2979C3C7}" srcOrd="3" destOrd="0" presId="urn:microsoft.com/office/officeart/2005/8/layout/default#1"/>
    <dgm:cxn modelId="{DF9F1778-818A-4D3D-B302-D068A298287B}" type="presParOf" srcId="{F2292F49-5DFA-42C6-B768-D94F9C7A3083}" destId="{A81CBC35-D15D-49D4-B7D7-D4D4B2685C36}" srcOrd="4" destOrd="0" presId="urn:microsoft.com/office/officeart/2005/8/layout/default#1"/>
    <dgm:cxn modelId="{956872FC-40D1-42C8-A75D-3ED12F020DB3}" type="presParOf" srcId="{F2292F49-5DFA-42C6-B768-D94F9C7A3083}" destId="{33C899BE-DDB7-4240-8881-5B597F6D4B63}" srcOrd="5" destOrd="0" presId="urn:microsoft.com/office/officeart/2005/8/layout/default#1"/>
    <dgm:cxn modelId="{E53C6DA1-92F9-440B-805E-5B2EF4503DED}" type="presParOf" srcId="{F2292F49-5DFA-42C6-B768-D94F9C7A3083}" destId="{CCCE6B3D-F3DA-4F6E-9924-4ADFA22F9AEC}" srcOrd="6" destOrd="0" presId="urn:microsoft.com/office/officeart/2005/8/layout/default#1"/>
    <dgm:cxn modelId="{35FF8551-6769-4952-8FFF-366DE6315E89}" type="presParOf" srcId="{F2292F49-5DFA-42C6-B768-D94F9C7A3083}" destId="{824904FC-2600-4705-90AC-1F8F752F566B}" srcOrd="7" destOrd="0" presId="urn:microsoft.com/office/officeart/2005/8/layout/default#1"/>
    <dgm:cxn modelId="{4E0F0F89-29F6-4F19-9CA3-8933CE5AABC4}" type="presParOf" srcId="{F2292F49-5DFA-42C6-B768-D94F9C7A3083}" destId="{F2E3C293-3110-4454-86B9-4249F371DDE8}" srcOrd="8" destOrd="0" presId="urn:microsoft.com/office/officeart/2005/8/layout/default#1"/>
    <dgm:cxn modelId="{F3624151-7597-499B-AFB4-54F49DEE574D}" type="presParOf" srcId="{F2292F49-5DFA-42C6-B768-D94F9C7A3083}" destId="{674BD65F-E7B3-4488-9F42-88F6B0E04D33}" srcOrd="9" destOrd="0" presId="urn:microsoft.com/office/officeart/2005/8/layout/default#1"/>
    <dgm:cxn modelId="{46288441-6941-445B-9E79-3F9F5CF1EEB4}" type="presParOf" srcId="{F2292F49-5DFA-42C6-B768-D94F9C7A3083}" destId="{4047E88D-F046-4108-A83C-D46EF97939B0}" srcOrd="10"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D68340-E79C-4224-B57F-DD3DF314FDBC}" type="doc">
      <dgm:prSet loTypeId="urn:microsoft.com/office/officeart/2005/8/layout/default#1" loCatId="list" qsTypeId="urn:microsoft.com/office/officeart/2005/8/quickstyle/simple2" qsCatId="simple" csTypeId="urn:microsoft.com/office/officeart/2005/8/colors/colorful5" csCatId="colorful" phldr="1"/>
      <dgm:spPr/>
      <dgm:t>
        <a:bodyPr/>
        <a:lstStyle/>
        <a:p>
          <a:endParaRPr lang="zh-CN" altLang="en-US"/>
        </a:p>
      </dgm:t>
    </dgm:pt>
    <dgm:pt modelId="{1212A866-3B66-4B49-975F-CA08FEF50998}">
      <dgm:prSet phldrT="[文本]"/>
      <dgm:spPr/>
      <dgm:t>
        <a:bodyPr/>
        <a:lstStyle/>
        <a:p>
          <a:r>
            <a:rPr lang="zh-CN" altLang="en-US" smtClean="0">
              <a:ln/>
              <a:latin typeface="微软雅黑" pitchFamily="34" charset="-122"/>
              <a:ea typeface="微软雅黑" pitchFamily="34" charset="-122"/>
            </a:rPr>
            <a:t>鸿鑫两全</a:t>
          </a:r>
          <a:endParaRPr lang="zh-CN" altLang="en-US" dirty="0">
            <a:ln/>
            <a:latin typeface="微软雅黑" pitchFamily="34" charset="-122"/>
            <a:ea typeface="微软雅黑" pitchFamily="34" charset="-122"/>
          </a:endParaRPr>
        </a:p>
      </dgm:t>
    </dgm:pt>
    <dgm:pt modelId="{E541C905-FB34-4DA8-ABCE-9FB90A89B228}" type="parTrans" cxnId="{96F92545-DB8D-4E46-875F-19B9C9E5F824}">
      <dgm:prSet/>
      <dgm:spPr/>
      <dgm:t>
        <a:bodyPr/>
        <a:lstStyle/>
        <a:p>
          <a:endParaRPr lang="zh-CN" altLang="en-US">
            <a:latin typeface="微软雅黑" pitchFamily="34" charset="-122"/>
            <a:ea typeface="微软雅黑" pitchFamily="34" charset="-122"/>
          </a:endParaRPr>
        </a:p>
      </dgm:t>
    </dgm:pt>
    <dgm:pt modelId="{87E1485A-F0D2-4B4F-8184-E77002172F01}" type="sibTrans" cxnId="{96F92545-DB8D-4E46-875F-19B9C9E5F824}">
      <dgm:prSet/>
      <dgm:spPr/>
      <dgm:t>
        <a:bodyPr/>
        <a:lstStyle/>
        <a:p>
          <a:endParaRPr lang="zh-CN" altLang="en-US">
            <a:latin typeface="微软雅黑" pitchFamily="34" charset="-122"/>
            <a:ea typeface="微软雅黑" pitchFamily="34" charset="-122"/>
          </a:endParaRPr>
        </a:p>
      </dgm:t>
    </dgm:pt>
    <dgm:pt modelId="{F15AE234-62F6-43BB-A3D7-8B6983B619FB}">
      <dgm:prSet phldrT="[文本]"/>
      <dgm:spPr/>
      <dgm:t>
        <a:bodyPr/>
        <a:lstStyle/>
        <a:p>
          <a:r>
            <a:rPr lang="en-US" altLang="zh-CN" smtClean="0">
              <a:ln/>
              <a:latin typeface="微软雅黑" pitchFamily="34" charset="-122"/>
              <a:ea typeface="微软雅黑" pitchFamily="34" charset="-122"/>
            </a:rPr>
            <a:t>99</a:t>
          </a:r>
          <a:r>
            <a:rPr lang="zh-CN" altLang="en-US" smtClean="0">
              <a:ln/>
              <a:latin typeface="微软雅黑" pitchFamily="34" charset="-122"/>
              <a:ea typeface="微软雅黑" pitchFamily="34" charset="-122"/>
            </a:rPr>
            <a:t>鸿福</a:t>
          </a:r>
          <a:endParaRPr lang="zh-CN" altLang="en-US" dirty="0">
            <a:ln/>
            <a:latin typeface="微软雅黑" pitchFamily="34" charset="-122"/>
            <a:ea typeface="微软雅黑" pitchFamily="34" charset="-122"/>
          </a:endParaRPr>
        </a:p>
      </dgm:t>
    </dgm:pt>
    <dgm:pt modelId="{A51C81A6-758D-4D8A-9583-5F12569501D9}" type="parTrans" cxnId="{6BF2EEE1-E425-4933-A19D-FC020C7365C3}">
      <dgm:prSet/>
      <dgm:spPr/>
      <dgm:t>
        <a:bodyPr/>
        <a:lstStyle/>
        <a:p>
          <a:endParaRPr lang="zh-CN" altLang="en-US">
            <a:latin typeface="微软雅黑" pitchFamily="34" charset="-122"/>
            <a:ea typeface="微软雅黑" pitchFamily="34" charset="-122"/>
          </a:endParaRPr>
        </a:p>
      </dgm:t>
    </dgm:pt>
    <dgm:pt modelId="{5AB93682-F560-4E9E-B2F7-5A6710F65BA8}" type="sibTrans" cxnId="{6BF2EEE1-E425-4933-A19D-FC020C7365C3}">
      <dgm:prSet/>
      <dgm:spPr/>
      <dgm:t>
        <a:bodyPr/>
        <a:lstStyle/>
        <a:p>
          <a:endParaRPr lang="zh-CN" altLang="en-US">
            <a:latin typeface="微软雅黑" pitchFamily="34" charset="-122"/>
            <a:ea typeface="微软雅黑" pitchFamily="34" charset="-122"/>
          </a:endParaRPr>
        </a:p>
      </dgm:t>
    </dgm:pt>
    <dgm:pt modelId="{9B640A0C-8DDE-458A-AD10-B5B6068FFA60}">
      <dgm:prSet phldrT="[文本]"/>
      <dgm:spPr/>
      <dgm:t>
        <a:bodyPr/>
        <a:lstStyle/>
        <a:p>
          <a:r>
            <a:rPr lang="zh-CN" altLang="en-US" dirty="0" smtClean="0">
              <a:ln/>
              <a:latin typeface="微软雅黑" pitchFamily="34" charset="-122"/>
              <a:ea typeface="微软雅黑" pitchFamily="34" charset="-122"/>
            </a:rPr>
            <a:t>千禧理财</a:t>
          </a:r>
          <a:endParaRPr lang="zh-CN" altLang="en-US" dirty="0">
            <a:ln/>
            <a:latin typeface="微软雅黑" pitchFamily="34" charset="-122"/>
            <a:ea typeface="微软雅黑" pitchFamily="34" charset="-122"/>
          </a:endParaRPr>
        </a:p>
      </dgm:t>
    </dgm:pt>
    <dgm:pt modelId="{ED7B10C7-F8C9-42DD-A4D2-B85B341B8A18}" type="parTrans" cxnId="{1D27AAE1-AD6D-4F21-8DB9-790B2D36A64A}">
      <dgm:prSet/>
      <dgm:spPr/>
      <dgm:t>
        <a:bodyPr/>
        <a:lstStyle/>
        <a:p>
          <a:endParaRPr lang="zh-CN" altLang="en-US">
            <a:latin typeface="微软雅黑" pitchFamily="34" charset="-122"/>
            <a:ea typeface="微软雅黑" pitchFamily="34" charset="-122"/>
          </a:endParaRPr>
        </a:p>
      </dgm:t>
    </dgm:pt>
    <dgm:pt modelId="{2F4344B8-CC49-4E8F-9A9E-5D01FC8C102A}" type="sibTrans" cxnId="{1D27AAE1-AD6D-4F21-8DB9-790B2D36A64A}">
      <dgm:prSet/>
      <dgm:spPr/>
      <dgm:t>
        <a:bodyPr/>
        <a:lstStyle/>
        <a:p>
          <a:endParaRPr lang="zh-CN" altLang="en-US">
            <a:latin typeface="微软雅黑" pitchFamily="34" charset="-122"/>
            <a:ea typeface="微软雅黑" pitchFamily="34" charset="-122"/>
          </a:endParaRPr>
        </a:p>
      </dgm:t>
    </dgm:pt>
    <dgm:pt modelId="{F2292F49-5DFA-42C6-B768-D94F9C7A3083}" type="pres">
      <dgm:prSet presAssocID="{4BD68340-E79C-4224-B57F-DD3DF314FDBC}" presName="diagram" presStyleCnt="0">
        <dgm:presLayoutVars>
          <dgm:dir/>
          <dgm:resizeHandles val="exact"/>
        </dgm:presLayoutVars>
      </dgm:prSet>
      <dgm:spPr/>
      <dgm:t>
        <a:bodyPr/>
        <a:lstStyle/>
        <a:p>
          <a:endParaRPr lang="zh-CN" altLang="en-US"/>
        </a:p>
      </dgm:t>
    </dgm:pt>
    <dgm:pt modelId="{4B410E24-F237-497C-9406-C331E46A5CFE}" type="pres">
      <dgm:prSet presAssocID="{1212A866-3B66-4B49-975F-CA08FEF50998}" presName="node" presStyleLbl="node1" presStyleIdx="0" presStyleCnt="3">
        <dgm:presLayoutVars>
          <dgm:bulletEnabled val="1"/>
        </dgm:presLayoutVars>
      </dgm:prSet>
      <dgm:spPr/>
      <dgm:t>
        <a:bodyPr/>
        <a:lstStyle/>
        <a:p>
          <a:endParaRPr lang="zh-CN" altLang="en-US"/>
        </a:p>
      </dgm:t>
    </dgm:pt>
    <dgm:pt modelId="{A6D0644E-F0E0-4631-B1E6-77D4437060E8}" type="pres">
      <dgm:prSet presAssocID="{87E1485A-F0D2-4B4F-8184-E77002172F01}" presName="sibTrans" presStyleCnt="0"/>
      <dgm:spPr/>
      <dgm:t>
        <a:bodyPr/>
        <a:lstStyle/>
        <a:p>
          <a:endParaRPr lang="zh-CN" altLang="en-US"/>
        </a:p>
      </dgm:t>
    </dgm:pt>
    <dgm:pt modelId="{48822D14-5E32-4BFC-A024-84F6F2DF6A76}" type="pres">
      <dgm:prSet presAssocID="{F15AE234-62F6-43BB-A3D7-8B6983B619FB}" presName="node" presStyleLbl="node1" presStyleIdx="1" presStyleCnt="3">
        <dgm:presLayoutVars>
          <dgm:bulletEnabled val="1"/>
        </dgm:presLayoutVars>
      </dgm:prSet>
      <dgm:spPr/>
      <dgm:t>
        <a:bodyPr/>
        <a:lstStyle/>
        <a:p>
          <a:endParaRPr lang="zh-CN" altLang="en-US"/>
        </a:p>
      </dgm:t>
    </dgm:pt>
    <dgm:pt modelId="{B9F97902-B125-4356-BA59-863A2979C3C7}" type="pres">
      <dgm:prSet presAssocID="{5AB93682-F560-4E9E-B2F7-5A6710F65BA8}" presName="sibTrans" presStyleCnt="0"/>
      <dgm:spPr/>
      <dgm:t>
        <a:bodyPr/>
        <a:lstStyle/>
        <a:p>
          <a:endParaRPr lang="zh-CN" altLang="en-US"/>
        </a:p>
      </dgm:t>
    </dgm:pt>
    <dgm:pt modelId="{A81CBC35-D15D-49D4-B7D7-D4D4B2685C36}" type="pres">
      <dgm:prSet presAssocID="{9B640A0C-8DDE-458A-AD10-B5B6068FFA60}" presName="node" presStyleLbl="node1" presStyleIdx="2" presStyleCnt="3">
        <dgm:presLayoutVars>
          <dgm:bulletEnabled val="1"/>
        </dgm:presLayoutVars>
      </dgm:prSet>
      <dgm:spPr/>
      <dgm:t>
        <a:bodyPr/>
        <a:lstStyle/>
        <a:p>
          <a:endParaRPr lang="zh-CN" altLang="en-US"/>
        </a:p>
      </dgm:t>
    </dgm:pt>
  </dgm:ptLst>
  <dgm:cxnLst>
    <dgm:cxn modelId="{1D27AAE1-AD6D-4F21-8DB9-790B2D36A64A}" srcId="{4BD68340-E79C-4224-B57F-DD3DF314FDBC}" destId="{9B640A0C-8DDE-458A-AD10-B5B6068FFA60}" srcOrd="2" destOrd="0" parTransId="{ED7B10C7-F8C9-42DD-A4D2-B85B341B8A18}" sibTransId="{2F4344B8-CC49-4E8F-9A9E-5D01FC8C102A}"/>
    <dgm:cxn modelId="{96F92545-DB8D-4E46-875F-19B9C9E5F824}" srcId="{4BD68340-E79C-4224-B57F-DD3DF314FDBC}" destId="{1212A866-3B66-4B49-975F-CA08FEF50998}" srcOrd="0" destOrd="0" parTransId="{E541C905-FB34-4DA8-ABCE-9FB90A89B228}" sibTransId="{87E1485A-F0D2-4B4F-8184-E77002172F01}"/>
    <dgm:cxn modelId="{6BF2EEE1-E425-4933-A19D-FC020C7365C3}" srcId="{4BD68340-E79C-4224-B57F-DD3DF314FDBC}" destId="{F15AE234-62F6-43BB-A3D7-8B6983B619FB}" srcOrd="1" destOrd="0" parTransId="{A51C81A6-758D-4D8A-9583-5F12569501D9}" sibTransId="{5AB93682-F560-4E9E-B2F7-5A6710F65BA8}"/>
    <dgm:cxn modelId="{DB9516BD-E202-40CD-998C-83E91EACEF93}" type="presOf" srcId="{F15AE234-62F6-43BB-A3D7-8B6983B619FB}" destId="{48822D14-5E32-4BFC-A024-84F6F2DF6A76}" srcOrd="0" destOrd="0" presId="urn:microsoft.com/office/officeart/2005/8/layout/default#1"/>
    <dgm:cxn modelId="{875722EF-36B0-40BD-929E-BF02930A4965}" type="presOf" srcId="{1212A866-3B66-4B49-975F-CA08FEF50998}" destId="{4B410E24-F237-497C-9406-C331E46A5CFE}" srcOrd="0" destOrd="0" presId="urn:microsoft.com/office/officeart/2005/8/layout/default#1"/>
    <dgm:cxn modelId="{438212B9-1F17-408F-A02E-1BC84D56455D}" type="presOf" srcId="{9B640A0C-8DDE-458A-AD10-B5B6068FFA60}" destId="{A81CBC35-D15D-49D4-B7D7-D4D4B2685C36}" srcOrd="0" destOrd="0" presId="urn:microsoft.com/office/officeart/2005/8/layout/default#1"/>
    <dgm:cxn modelId="{BA4E9B77-349D-41F5-AFDD-056020EF2E73}" type="presOf" srcId="{4BD68340-E79C-4224-B57F-DD3DF314FDBC}" destId="{F2292F49-5DFA-42C6-B768-D94F9C7A3083}" srcOrd="0" destOrd="0" presId="urn:microsoft.com/office/officeart/2005/8/layout/default#1"/>
    <dgm:cxn modelId="{84698DEA-67B5-480D-951A-0386345D88AF}" type="presParOf" srcId="{F2292F49-5DFA-42C6-B768-D94F9C7A3083}" destId="{4B410E24-F237-497C-9406-C331E46A5CFE}" srcOrd="0" destOrd="0" presId="urn:microsoft.com/office/officeart/2005/8/layout/default#1"/>
    <dgm:cxn modelId="{8EDAD548-21CC-498C-B8F7-51CCB888BC79}" type="presParOf" srcId="{F2292F49-5DFA-42C6-B768-D94F9C7A3083}" destId="{A6D0644E-F0E0-4631-B1E6-77D4437060E8}" srcOrd="1" destOrd="0" presId="urn:microsoft.com/office/officeart/2005/8/layout/default#1"/>
    <dgm:cxn modelId="{DECEAF3A-5D40-4A7F-8A6C-EF6DD156760B}" type="presParOf" srcId="{F2292F49-5DFA-42C6-B768-D94F9C7A3083}" destId="{48822D14-5E32-4BFC-A024-84F6F2DF6A76}" srcOrd="2" destOrd="0" presId="urn:microsoft.com/office/officeart/2005/8/layout/default#1"/>
    <dgm:cxn modelId="{C5059333-8F1F-44F0-8172-FE16950FDE52}" type="presParOf" srcId="{F2292F49-5DFA-42C6-B768-D94F9C7A3083}" destId="{B9F97902-B125-4356-BA59-863A2979C3C7}" srcOrd="3" destOrd="0" presId="urn:microsoft.com/office/officeart/2005/8/layout/default#1"/>
    <dgm:cxn modelId="{963CB9C6-9458-4F7C-9490-10CF1C41DFBA}" type="presParOf" srcId="{F2292F49-5DFA-42C6-B768-D94F9C7A3083}" destId="{A81CBC35-D15D-49D4-B7D7-D4D4B2685C36}" srcOrd="4"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27EB260-DF7A-4EAB-94E9-2253A900B66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831DE2A9-F331-494E-8C45-58D8FBCE8886}">
      <dgm:prSet phldrT="[文本]" custT="1"/>
      <dgm:spPr>
        <a:solidFill>
          <a:schemeClr val="accent2"/>
        </a:solidFill>
      </dgm:spPr>
      <dgm:t>
        <a:bodyPr/>
        <a:lstStyle/>
        <a:p>
          <a:pPr algn="ctr"/>
          <a:r>
            <a:rPr lang="zh-CN" altLang="en-US" sz="2800" b="1" dirty="0" smtClean="0">
              <a:latin typeface="微软雅黑" panose="020B0503020204020204" pitchFamily="34" charset="-122"/>
              <a:ea typeface="微软雅黑" panose="020B0503020204020204" pitchFamily="34" charset="-122"/>
            </a:rPr>
            <a:t>活动内容</a:t>
          </a:r>
          <a:endParaRPr lang="zh-CN" altLang="en-US" sz="2800" b="1" dirty="0">
            <a:latin typeface="微软雅黑" panose="020B0503020204020204" pitchFamily="34" charset="-122"/>
            <a:ea typeface="微软雅黑" panose="020B0503020204020204" pitchFamily="34" charset="-122"/>
          </a:endParaRPr>
        </a:p>
      </dgm:t>
    </dgm:pt>
    <dgm:pt modelId="{735FE270-A83D-4DED-A29B-E8D70D1BAB76}" type="parTrans" cxnId="{B9413EA7-B50A-4EF1-864A-CF210476C016}">
      <dgm:prSet/>
      <dgm:spPr/>
      <dgm:t>
        <a:bodyPr/>
        <a:lstStyle/>
        <a:p>
          <a:pPr algn="ctr"/>
          <a:endParaRPr lang="zh-CN" altLang="en-US"/>
        </a:p>
      </dgm:t>
    </dgm:pt>
    <dgm:pt modelId="{6EF941AB-FF33-4DD2-86E8-C0D0F03B8B31}" type="sibTrans" cxnId="{B9413EA7-B50A-4EF1-864A-CF210476C016}">
      <dgm:prSet/>
      <dgm:spPr/>
      <dgm:t>
        <a:bodyPr/>
        <a:lstStyle/>
        <a:p>
          <a:pPr algn="ctr"/>
          <a:endParaRPr lang="zh-CN" altLang="en-US"/>
        </a:p>
      </dgm:t>
    </dgm:pt>
    <dgm:pt modelId="{E0226926-E17F-473F-A693-4F61691CA930}">
      <dgm:prSet phldrT="[文本]"/>
      <dgm:spPr>
        <a:solidFill>
          <a:schemeClr val="accent2"/>
        </a:solidFill>
      </dgm:spPr>
      <dgm:t>
        <a:bodyPr/>
        <a:lstStyle/>
        <a:p>
          <a:pPr algn="ctr"/>
          <a:r>
            <a:rPr lang="zh-CN" altLang="en-US" b="1" smtClean="0">
              <a:latin typeface="微软雅黑" panose="020B0503020204020204" pitchFamily="34" charset="-122"/>
              <a:ea typeface="微软雅黑" panose="020B0503020204020204" pitchFamily="34" charset="-122"/>
            </a:rPr>
            <a:t>保单</a:t>
          </a:r>
          <a:r>
            <a:rPr lang="zh-CN" altLang="en-US" b="1" dirty="0" smtClean="0">
              <a:latin typeface="微软雅黑" panose="020B0503020204020204" pitchFamily="34" charset="-122"/>
              <a:ea typeface="微软雅黑" panose="020B0503020204020204" pitchFamily="34" charset="-122"/>
            </a:rPr>
            <a:t>升级优势及要点</a:t>
          </a:r>
          <a:endParaRPr lang="zh-CN" altLang="en-US" dirty="0"/>
        </a:p>
      </dgm:t>
    </dgm:pt>
    <dgm:pt modelId="{A1582DA0-27CD-45D9-A481-98F37E20A5F7}" type="parTrans" cxnId="{72E86C00-3F2C-489D-A3BC-B612AABE10BE}">
      <dgm:prSet/>
      <dgm:spPr/>
      <dgm:t>
        <a:bodyPr/>
        <a:lstStyle/>
        <a:p>
          <a:pPr algn="ctr"/>
          <a:endParaRPr lang="zh-CN" altLang="en-US"/>
        </a:p>
      </dgm:t>
    </dgm:pt>
    <dgm:pt modelId="{D0F74322-6C58-45C0-8FFF-812942616BC5}" type="sibTrans" cxnId="{72E86C00-3F2C-489D-A3BC-B612AABE10BE}">
      <dgm:prSet/>
      <dgm:spPr/>
      <dgm:t>
        <a:bodyPr/>
        <a:lstStyle/>
        <a:p>
          <a:pPr algn="ctr"/>
          <a:endParaRPr lang="zh-CN" altLang="en-US"/>
        </a:p>
      </dgm:t>
    </dgm:pt>
    <dgm:pt modelId="{FCCAB6E3-AAA2-413B-9914-BE499DB41CB4}">
      <dgm:prSet phldrT="[文本]"/>
      <dgm:spPr>
        <a:solidFill>
          <a:schemeClr val="accent2"/>
        </a:solidFill>
      </dgm:spPr>
      <dgm:t>
        <a:bodyPr/>
        <a:lstStyle/>
        <a:p>
          <a:pPr algn="ctr"/>
          <a:r>
            <a:rPr lang="zh-CN" altLang="en-US" b="1" dirty="0" smtClean="0">
              <a:latin typeface="微软雅黑" panose="020B0503020204020204" pitchFamily="34" charset="-122"/>
              <a:ea typeface="微软雅黑" panose="020B0503020204020204" pitchFamily="34" charset="-122"/>
            </a:rPr>
            <a:t>行事历</a:t>
          </a:r>
          <a:endParaRPr lang="zh-CN" altLang="en-US" dirty="0"/>
        </a:p>
      </dgm:t>
    </dgm:pt>
    <dgm:pt modelId="{82909BB3-2A95-455C-93E8-DE144C2501D9}" type="parTrans" cxnId="{FD3E5F85-F6AD-45FE-AC3F-404606EEC63C}">
      <dgm:prSet/>
      <dgm:spPr/>
      <dgm:t>
        <a:bodyPr/>
        <a:lstStyle/>
        <a:p>
          <a:pPr algn="ctr"/>
          <a:endParaRPr lang="zh-CN" altLang="en-US"/>
        </a:p>
      </dgm:t>
    </dgm:pt>
    <dgm:pt modelId="{CA7E54A9-6C9F-4CFB-AEEF-C69093B0F28C}" type="sibTrans" cxnId="{FD3E5F85-F6AD-45FE-AC3F-404606EEC63C}">
      <dgm:prSet/>
      <dgm:spPr/>
      <dgm:t>
        <a:bodyPr/>
        <a:lstStyle/>
        <a:p>
          <a:pPr algn="ctr"/>
          <a:endParaRPr lang="zh-CN" altLang="en-US"/>
        </a:p>
      </dgm:t>
    </dgm:pt>
    <dgm:pt modelId="{EC8EB561-5F7F-4004-9547-64F61692C512}" type="pres">
      <dgm:prSet presAssocID="{127EB260-DF7A-4EAB-94E9-2253A900B666}" presName="Name0" presStyleCnt="0">
        <dgm:presLayoutVars>
          <dgm:chMax val="7"/>
          <dgm:chPref val="7"/>
          <dgm:dir/>
        </dgm:presLayoutVars>
      </dgm:prSet>
      <dgm:spPr/>
      <dgm:t>
        <a:bodyPr/>
        <a:lstStyle/>
        <a:p>
          <a:endParaRPr lang="zh-CN" altLang="en-US"/>
        </a:p>
      </dgm:t>
    </dgm:pt>
    <dgm:pt modelId="{F7150288-FAFC-47B8-B2E4-F7BC07038B2E}" type="pres">
      <dgm:prSet presAssocID="{127EB260-DF7A-4EAB-94E9-2253A900B666}" presName="Name1" presStyleCnt="0"/>
      <dgm:spPr/>
    </dgm:pt>
    <dgm:pt modelId="{192A9713-E031-4129-959D-15D51B414E6B}" type="pres">
      <dgm:prSet presAssocID="{127EB260-DF7A-4EAB-94E9-2253A900B666}" presName="cycle" presStyleCnt="0"/>
      <dgm:spPr/>
    </dgm:pt>
    <dgm:pt modelId="{9BDBD79C-A811-4197-BA75-41B6EE27561A}" type="pres">
      <dgm:prSet presAssocID="{127EB260-DF7A-4EAB-94E9-2253A900B666}" presName="srcNode" presStyleLbl="node1" presStyleIdx="0" presStyleCnt="3"/>
      <dgm:spPr/>
    </dgm:pt>
    <dgm:pt modelId="{C51B1991-CF10-4429-8D50-F03736904F35}" type="pres">
      <dgm:prSet presAssocID="{127EB260-DF7A-4EAB-94E9-2253A900B666}" presName="conn" presStyleLbl="parChTrans1D2" presStyleIdx="0" presStyleCnt="1"/>
      <dgm:spPr/>
      <dgm:t>
        <a:bodyPr/>
        <a:lstStyle/>
        <a:p>
          <a:endParaRPr lang="zh-CN" altLang="en-US"/>
        </a:p>
      </dgm:t>
    </dgm:pt>
    <dgm:pt modelId="{4A83F727-FB9A-4A2E-8596-E4B40B9C8B29}" type="pres">
      <dgm:prSet presAssocID="{127EB260-DF7A-4EAB-94E9-2253A900B666}" presName="extraNode" presStyleLbl="node1" presStyleIdx="0" presStyleCnt="3"/>
      <dgm:spPr/>
    </dgm:pt>
    <dgm:pt modelId="{3E3AD5FB-7FBD-4C7E-88BE-2CEA214799FD}" type="pres">
      <dgm:prSet presAssocID="{127EB260-DF7A-4EAB-94E9-2253A900B666}" presName="dstNode" presStyleLbl="node1" presStyleIdx="0" presStyleCnt="3"/>
      <dgm:spPr/>
    </dgm:pt>
    <dgm:pt modelId="{A1C5F3F7-D5B8-4B7F-B6E5-0400966DE9A1}" type="pres">
      <dgm:prSet presAssocID="{831DE2A9-F331-494E-8C45-58D8FBCE8886}" presName="text_1" presStyleLbl="node1" presStyleIdx="0" presStyleCnt="3" custLinFactNeighborX="-535" custLinFactNeighborY="647">
        <dgm:presLayoutVars>
          <dgm:bulletEnabled val="1"/>
        </dgm:presLayoutVars>
      </dgm:prSet>
      <dgm:spPr/>
      <dgm:t>
        <a:bodyPr/>
        <a:lstStyle/>
        <a:p>
          <a:endParaRPr lang="zh-CN" altLang="en-US"/>
        </a:p>
      </dgm:t>
    </dgm:pt>
    <dgm:pt modelId="{C965287B-6C82-4AAE-AD5D-95A5B3966475}" type="pres">
      <dgm:prSet presAssocID="{831DE2A9-F331-494E-8C45-58D8FBCE8886}" presName="accent_1" presStyleCnt="0"/>
      <dgm:spPr/>
    </dgm:pt>
    <dgm:pt modelId="{F6D5AF12-F017-4D44-8E5D-D9BD082AD874}" type="pres">
      <dgm:prSet presAssocID="{831DE2A9-F331-494E-8C45-58D8FBCE8886}" presName="accentRepeatNode" presStyleLbl="solidFgAcc1" presStyleIdx="0" presStyleCnt="3" custLinFactNeighborX="-4564" custLinFactNeighborY="4352"/>
      <dgm:spPr/>
    </dgm:pt>
    <dgm:pt modelId="{03B69EF3-3BB6-45E5-B17E-868865BA5A58}" type="pres">
      <dgm:prSet presAssocID="{E0226926-E17F-473F-A693-4F61691CA930}" presName="text_2" presStyleLbl="node1" presStyleIdx="1" presStyleCnt="3">
        <dgm:presLayoutVars>
          <dgm:bulletEnabled val="1"/>
        </dgm:presLayoutVars>
      </dgm:prSet>
      <dgm:spPr/>
      <dgm:t>
        <a:bodyPr/>
        <a:lstStyle/>
        <a:p>
          <a:endParaRPr lang="zh-CN" altLang="en-US"/>
        </a:p>
      </dgm:t>
    </dgm:pt>
    <dgm:pt modelId="{481A6468-4317-495D-8125-A624EEFE8480}" type="pres">
      <dgm:prSet presAssocID="{E0226926-E17F-473F-A693-4F61691CA930}" presName="accent_2" presStyleCnt="0"/>
      <dgm:spPr/>
    </dgm:pt>
    <dgm:pt modelId="{40F9A260-DD25-4328-BD56-494BBD68D6B3}" type="pres">
      <dgm:prSet presAssocID="{E0226926-E17F-473F-A693-4F61691CA930}" presName="accentRepeatNode" presStyleLbl="solidFgAcc1" presStyleIdx="1" presStyleCnt="3"/>
      <dgm:spPr/>
    </dgm:pt>
    <dgm:pt modelId="{AAD6FF98-538B-43F4-92A8-297C2ED3EA7E}" type="pres">
      <dgm:prSet presAssocID="{FCCAB6E3-AAA2-413B-9914-BE499DB41CB4}" presName="text_3" presStyleLbl="node1" presStyleIdx="2" presStyleCnt="3">
        <dgm:presLayoutVars>
          <dgm:bulletEnabled val="1"/>
        </dgm:presLayoutVars>
      </dgm:prSet>
      <dgm:spPr/>
      <dgm:t>
        <a:bodyPr/>
        <a:lstStyle/>
        <a:p>
          <a:endParaRPr lang="zh-CN" altLang="en-US"/>
        </a:p>
      </dgm:t>
    </dgm:pt>
    <dgm:pt modelId="{3DCE03FD-191F-4821-80E8-7081FED2EDCE}" type="pres">
      <dgm:prSet presAssocID="{FCCAB6E3-AAA2-413B-9914-BE499DB41CB4}" presName="accent_3" presStyleCnt="0"/>
      <dgm:spPr/>
    </dgm:pt>
    <dgm:pt modelId="{BC1B872C-F206-45EC-A1E9-7FB0E32CE695}" type="pres">
      <dgm:prSet presAssocID="{FCCAB6E3-AAA2-413B-9914-BE499DB41CB4}" presName="accentRepeatNode" presStyleLbl="solidFgAcc1" presStyleIdx="2" presStyleCnt="3"/>
      <dgm:spPr/>
    </dgm:pt>
  </dgm:ptLst>
  <dgm:cxnLst>
    <dgm:cxn modelId="{D01C682D-3A9E-4C5A-8453-82B870E7AF8E}" type="presOf" srcId="{E0226926-E17F-473F-A693-4F61691CA930}" destId="{03B69EF3-3BB6-45E5-B17E-868865BA5A58}" srcOrd="0" destOrd="0" presId="urn:microsoft.com/office/officeart/2008/layout/VerticalCurvedList"/>
    <dgm:cxn modelId="{66DC2416-87E2-4B58-8369-C95846B4F4C5}" type="presOf" srcId="{831DE2A9-F331-494E-8C45-58D8FBCE8886}" destId="{A1C5F3F7-D5B8-4B7F-B6E5-0400966DE9A1}" srcOrd="0" destOrd="0" presId="urn:microsoft.com/office/officeart/2008/layout/VerticalCurvedList"/>
    <dgm:cxn modelId="{72E86C00-3F2C-489D-A3BC-B612AABE10BE}" srcId="{127EB260-DF7A-4EAB-94E9-2253A900B666}" destId="{E0226926-E17F-473F-A693-4F61691CA930}" srcOrd="1" destOrd="0" parTransId="{A1582DA0-27CD-45D9-A481-98F37E20A5F7}" sibTransId="{D0F74322-6C58-45C0-8FFF-812942616BC5}"/>
    <dgm:cxn modelId="{FD3E5F85-F6AD-45FE-AC3F-404606EEC63C}" srcId="{127EB260-DF7A-4EAB-94E9-2253A900B666}" destId="{FCCAB6E3-AAA2-413B-9914-BE499DB41CB4}" srcOrd="2" destOrd="0" parTransId="{82909BB3-2A95-455C-93E8-DE144C2501D9}" sibTransId="{CA7E54A9-6C9F-4CFB-AEEF-C69093B0F28C}"/>
    <dgm:cxn modelId="{B9413EA7-B50A-4EF1-864A-CF210476C016}" srcId="{127EB260-DF7A-4EAB-94E9-2253A900B666}" destId="{831DE2A9-F331-494E-8C45-58D8FBCE8886}" srcOrd="0" destOrd="0" parTransId="{735FE270-A83D-4DED-A29B-E8D70D1BAB76}" sibTransId="{6EF941AB-FF33-4DD2-86E8-C0D0F03B8B31}"/>
    <dgm:cxn modelId="{858D2AE0-ABE9-49CD-9466-5B2056772F07}" type="presOf" srcId="{127EB260-DF7A-4EAB-94E9-2253A900B666}" destId="{EC8EB561-5F7F-4004-9547-64F61692C512}" srcOrd="0" destOrd="0" presId="urn:microsoft.com/office/officeart/2008/layout/VerticalCurvedList"/>
    <dgm:cxn modelId="{24CCE635-DADA-49E7-9EB3-AB1E17B742FB}" type="presOf" srcId="{6EF941AB-FF33-4DD2-86E8-C0D0F03B8B31}" destId="{C51B1991-CF10-4429-8D50-F03736904F35}" srcOrd="0" destOrd="0" presId="urn:microsoft.com/office/officeart/2008/layout/VerticalCurvedList"/>
    <dgm:cxn modelId="{6CA75CCE-1C77-4342-A91B-5A370B00A331}" type="presOf" srcId="{FCCAB6E3-AAA2-413B-9914-BE499DB41CB4}" destId="{AAD6FF98-538B-43F4-92A8-297C2ED3EA7E}" srcOrd="0" destOrd="0" presId="urn:microsoft.com/office/officeart/2008/layout/VerticalCurvedList"/>
    <dgm:cxn modelId="{92899C06-1E5D-4F3E-A333-44D063627AF2}" type="presParOf" srcId="{EC8EB561-5F7F-4004-9547-64F61692C512}" destId="{F7150288-FAFC-47B8-B2E4-F7BC07038B2E}" srcOrd="0" destOrd="0" presId="urn:microsoft.com/office/officeart/2008/layout/VerticalCurvedList"/>
    <dgm:cxn modelId="{5F47E622-5134-46E2-9E04-FC17AD506A9F}" type="presParOf" srcId="{F7150288-FAFC-47B8-B2E4-F7BC07038B2E}" destId="{192A9713-E031-4129-959D-15D51B414E6B}" srcOrd="0" destOrd="0" presId="urn:microsoft.com/office/officeart/2008/layout/VerticalCurvedList"/>
    <dgm:cxn modelId="{F9E421EF-6FD3-4F2B-BD3C-160337A79B48}" type="presParOf" srcId="{192A9713-E031-4129-959D-15D51B414E6B}" destId="{9BDBD79C-A811-4197-BA75-41B6EE27561A}" srcOrd="0" destOrd="0" presId="urn:microsoft.com/office/officeart/2008/layout/VerticalCurvedList"/>
    <dgm:cxn modelId="{0D5CCEFC-61F7-44B4-9D43-C840369A2C2A}" type="presParOf" srcId="{192A9713-E031-4129-959D-15D51B414E6B}" destId="{C51B1991-CF10-4429-8D50-F03736904F35}" srcOrd="1" destOrd="0" presId="urn:microsoft.com/office/officeart/2008/layout/VerticalCurvedList"/>
    <dgm:cxn modelId="{8B08C86D-EF61-4BB7-BDC0-01B127D36808}" type="presParOf" srcId="{192A9713-E031-4129-959D-15D51B414E6B}" destId="{4A83F727-FB9A-4A2E-8596-E4B40B9C8B29}" srcOrd="2" destOrd="0" presId="urn:microsoft.com/office/officeart/2008/layout/VerticalCurvedList"/>
    <dgm:cxn modelId="{F8B056CB-E3F6-4DB1-AD2E-E5C2B6A2EE7D}" type="presParOf" srcId="{192A9713-E031-4129-959D-15D51B414E6B}" destId="{3E3AD5FB-7FBD-4C7E-88BE-2CEA214799FD}" srcOrd="3" destOrd="0" presId="urn:microsoft.com/office/officeart/2008/layout/VerticalCurvedList"/>
    <dgm:cxn modelId="{378AA794-EDF6-4CE1-9D49-D9AB20EE9105}" type="presParOf" srcId="{F7150288-FAFC-47B8-B2E4-F7BC07038B2E}" destId="{A1C5F3F7-D5B8-4B7F-B6E5-0400966DE9A1}" srcOrd="1" destOrd="0" presId="urn:microsoft.com/office/officeart/2008/layout/VerticalCurvedList"/>
    <dgm:cxn modelId="{17A3A04B-F717-42DD-B24B-79820020E1C0}" type="presParOf" srcId="{F7150288-FAFC-47B8-B2E4-F7BC07038B2E}" destId="{C965287B-6C82-4AAE-AD5D-95A5B3966475}" srcOrd="2" destOrd="0" presId="urn:microsoft.com/office/officeart/2008/layout/VerticalCurvedList"/>
    <dgm:cxn modelId="{15BB95A1-00BF-40DA-9BCD-1AB181F4147C}" type="presParOf" srcId="{C965287B-6C82-4AAE-AD5D-95A5B3966475}" destId="{F6D5AF12-F017-4D44-8E5D-D9BD082AD874}" srcOrd="0" destOrd="0" presId="urn:microsoft.com/office/officeart/2008/layout/VerticalCurvedList"/>
    <dgm:cxn modelId="{3B0A08A8-FDE3-437B-BD69-2FC602E3F464}" type="presParOf" srcId="{F7150288-FAFC-47B8-B2E4-F7BC07038B2E}" destId="{03B69EF3-3BB6-45E5-B17E-868865BA5A58}" srcOrd="3" destOrd="0" presId="urn:microsoft.com/office/officeart/2008/layout/VerticalCurvedList"/>
    <dgm:cxn modelId="{80795093-CAA7-4132-B054-9523E6217ECB}" type="presParOf" srcId="{F7150288-FAFC-47B8-B2E4-F7BC07038B2E}" destId="{481A6468-4317-495D-8125-A624EEFE8480}" srcOrd="4" destOrd="0" presId="urn:microsoft.com/office/officeart/2008/layout/VerticalCurvedList"/>
    <dgm:cxn modelId="{57A823B9-9839-4C58-9DB5-62BBCEC75698}" type="presParOf" srcId="{481A6468-4317-495D-8125-A624EEFE8480}" destId="{40F9A260-DD25-4328-BD56-494BBD68D6B3}" srcOrd="0" destOrd="0" presId="urn:microsoft.com/office/officeart/2008/layout/VerticalCurvedList"/>
    <dgm:cxn modelId="{6D06173F-35E6-4780-9EE1-6CEF8AF50B6E}" type="presParOf" srcId="{F7150288-FAFC-47B8-B2E4-F7BC07038B2E}" destId="{AAD6FF98-538B-43F4-92A8-297C2ED3EA7E}" srcOrd="5" destOrd="0" presId="urn:microsoft.com/office/officeart/2008/layout/VerticalCurvedList"/>
    <dgm:cxn modelId="{260B3436-BAA6-48E2-BCA6-0F070CCF4877}" type="presParOf" srcId="{F7150288-FAFC-47B8-B2E4-F7BC07038B2E}" destId="{3DCE03FD-191F-4821-80E8-7081FED2EDCE}" srcOrd="6" destOrd="0" presId="urn:microsoft.com/office/officeart/2008/layout/VerticalCurvedList"/>
    <dgm:cxn modelId="{58DFF53C-F08C-4FF1-AAD3-62554203A77F}" type="presParOf" srcId="{3DCE03FD-191F-4821-80E8-7081FED2EDCE}" destId="{BC1B872C-F206-45EC-A1E9-7FB0E32CE69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0E960F5-9521-4FEE-A443-B9988EC1D751}" type="doc">
      <dgm:prSet loTypeId="urn:microsoft.com/office/officeart/2005/8/layout/process5" loCatId="process" qsTypeId="urn:microsoft.com/office/officeart/2005/8/quickstyle/simple1" qsCatId="simple" csTypeId="urn:microsoft.com/office/officeart/2005/8/colors/colorful5" csCatId="colorful" phldr="1"/>
      <dgm:spPr/>
    </dgm:pt>
    <dgm:pt modelId="{F029D90E-0097-410E-860E-97A6D3AD4657}">
      <dgm:prSet phldrT="[文本]"/>
      <dgm:spPr/>
      <dgm:t>
        <a:bodyPr/>
        <a:lstStyle/>
        <a:p>
          <a:r>
            <a:rPr lang="zh-CN" altLang="en-US" b="1" dirty="0" smtClean="0">
              <a:solidFill>
                <a:schemeClr val="tx1"/>
              </a:solidFill>
              <a:latin typeface="微软雅黑" pitchFamily="34" charset="-122"/>
              <a:ea typeface="微软雅黑" pitchFamily="34" charset="-122"/>
            </a:rPr>
            <a:t>一、成立六大功能组</a:t>
          </a:r>
          <a:endParaRPr lang="zh-CN" altLang="en-US" b="1" dirty="0">
            <a:solidFill>
              <a:schemeClr val="tx1"/>
            </a:solidFill>
            <a:latin typeface="微软雅黑" pitchFamily="34" charset="-122"/>
            <a:ea typeface="微软雅黑" pitchFamily="34" charset="-122"/>
          </a:endParaRPr>
        </a:p>
      </dgm:t>
    </dgm:pt>
    <dgm:pt modelId="{90A16F3C-4EFD-4BE0-9213-71D7E19F825F}" type="parTrans" cxnId="{EE0694AF-60A2-4D03-86B1-DCE854EA3DB5}">
      <dgm:prSet/>
      <dgm:spPr/>
      <dgm:t>
        <a:bodyPr/>
        <a:lstStyle/>
        <a:p>
          <a:endParaRPr lang="zh-CN" altLang="en-US" b="1">
            <a:latin typeface="微软雅黑" pitchFamily="34" charset="-122"/>
            <a:ea typeface="微软雅黑" pitchFamily="34" charset="-122"/>
          </a:endParaRPr>
        </a:p>
      </dgm:t>
    </dgm:pt>
    <dgm:pt modelId="{0A2B0E8F-7623-43F5-9270-01466EF8E553}" type="sibTrans" cxnId="{EE0694AF-60A2-4D03-86B1-DCE854EA3DB5}">
      <dgm:prSet/>
      <dgm:spPr/>
      <dgm:t>
        <a:bodyPr/>
        <a:lstStyle/>
        <a:p>
          <a:endParaRPr lang="zh-CN" altLang="en-US" b="1">
            <a:latin typeface="微软雅黑" pitchFamily="34" charset="-122"/>
            <a:ea typeface="微软雅黑" pitchFamily="34" charset="-122"/>
          </a:endParaRPr>
        </a:p>
      </dgm:t>
    </dgm:pt>
    <dgm:pt modelId="{09504609-AF54-4C6E-8CF0-D397B768002D}">
      <dgm:prSet phldrT="[文本]"/>
      <dgm:spPr/>
      <dgm:t>
        <a:bodyPr/>
        <a:lstStyle/>
        <a:p>
          <a:r>
            <a:rPr lang="zh-CN" altLang="en-US" b="1" dirty="0" smtClean="0">
              <a:solidFill>
                <a:schemeClr val="tx1"/>
              </a:solidFill>
              <a:latin typeface="微软雅黑" pitchFamily="34" charset="-122"/>
              <a:ea typeface="微软雅黑" pitchFamily="34" charset="-122"/>
            </a:rPr>
            <a:t>二、关键人群沟通会</a:t>
          </a:r>
          <a:endParaRPr lang="zh-CN" altLang="en-US" b="1" dirty="0">
            <a:solidFill>
              <a:schemeClr val="tx1"/>
            </a:solidFill>
            <a:latin typeface="微软雅黑" pitchFamily="34" charset="-122"/>
            <a:ea typeface="微软雅黑" pitchFamily="34" charset="-122"/>
          </a:endParaRPr>
        </a:p>
      </dgm:t>
    </dgm:pt>
    <dgm:pt modelId="{1CDDD06C-6C4F-4AEF-A12C-6C98DCA7AC0B}" type="parTrans" cxnId="{CB211E33-154E-4AB0-8D63-0B37ED2EB9FD}">
      <dgm:prSet/>
      <dgm:spPr/>
      <dgm:t>
        <a:bodyPr/>
        <a:lstStyle/>
        <a:p>
          <a:endParaRPr lang="zh-CN" altLang="en-US" b="1">
            <a:latin typeface="微软雅黑" pitchFamily="34" charset="-122"/>
            <a:ea typeface="微软雅黑" pitchFamily="34" charset="-122"/>
          </a:endParaRPr>
        </a:p>
      </dgm:t>
    </dgm:pt>
    <dgm:pt modelId="{00C15A43-79B0-4BC9-B174-600CCB1984ED}" type="sibTrans" cxnId="{CB211E33-154E-4AB0-8D63-0B37ED2EB9FD}">
      <dgm:prSet/>
      <dgm:spPr/>
      <dgm:t>
        <a:bodyPr/>
        <a:lstStyle/>
        <a:p>
          <a:endParaRPr lang="zh-CN" altLang="en-US" b="1">
            <a:latin typeface="微软雅黑" pitchFamily="34" charset="-122"/>
            <a:ea typeface="微软雅黑" pitchFamily="34" charset="-122"/>
          </a:endParaRPr>
        </a:p>
      </dgm:t>
    </dgm:pt>
    <dgm:pt modelId="{449B28FD-FD99-408F-8367-FDC319AF77A9}">
      <dgm:prSet phldrT="[文本]"/>
      <dgm:spPr/>
      <dgm:t>
        <a:bodyPr/>
        <a:lstStyle/>
        <a:p>
          <a:r>
            <a:rPr lang="zh-CN" altLang="en-US" b="1" dirty="0" smtClean="0">
              <a:solidFill>
                <a:schemeClr val="tx1"/>
              </a:solidFill>
              <a:latin typeface="微软雅黑" pitchFamily="34" charset="-122"/>
              <a:ea typeface="微软雅黑" pitchFamily="34" charset="-122"/>
            </a:rPr>
            <a:t>六、会后运作</a:t>
          </a:r>
          <a:endParaRPr lang="zh-CN" altLang="en-US" b="1" dirty="0">
            <a:solidFill>
              <a:schemeClr val="tx1"/>
            </a:solidFill>
            <a:latin typeface="微软雅黑" pitchFamily="34" charset="-122"/>
            <a:ea typeface="微软雅黑" pitchFamily="34" charset="-122"/>
          </a:endParaRPr>
        </a:p>
      </dgm:t>
    </dgm:pt>
    <dgm:pt modelId="{EDF56880-D8A4-4500-BE24-B3050B200CEC}" type="parTrans" cxnId="{179BD8F0-7583-4816-A0E5-F5CC03E4F8A1}">
      <dgm:prSet/>
      <dgm:spPr/>
      <dgm:t>
        <a:bodyPr/>
        <a:lstStyle/>
        <a:p>
          <a:endParaRPr lang="zh-CN" altLang="en-US" b="1">
            <a:latin typeface="微软雅黑" pitchFamily="34" charset="-122"/>
            <a:ea typeface="微软雅黑" pitchFamily="34" charset="-122"/>
          </a:endParaRPr>
        </a:p>
      </dgm:t>
    </dgm:pt>
    <dgm:pt modelId="{894DD30C-5767-42C7-A5C3-11C1CF3C054D}" type="sibTrans" cxnId="{179BD8F0-7583-4816-A0E5-F5CC03E4F8A1}">
      <dgm:prSet/>
      <dgm:spPr/>
      <dgm:t>
        <a:bodyPr/>
        <a:lstStyle/>
        <a:p>
          <a:endParaRPr lang="zh-CN" altLang="en-US" b="1">
            <a:latin typeface="微软雅黑" pitchFamily="34" charset="-122"/>
            <a:ea typeface="微软雅黑" pitchFamily="34" charset="-122"/>
          </a:endParaRPr>
        </a:p>
      </dgm:t>
    </dgm:pt>
    <dgm:pt modelId="{B0A6D383-337A-4181-A004-0D4C52AE8F78}">
      <dgm:prSet phldrT="[文本]"/>
      <dgm:spPr/>
      <dgm:t>
        <a:bodyPr/>
        <a:lstStyle/>
        <a:p>
          <a:r>
            <a:rPr lang="zh-CN" altLang="en-US" b="1" dirty="0" smtClean="0">
              <a:solidFill>
                <a:schemeClr val="tx1"/>
              </a:solidFill>
              <a:latin typeface="微软雅黑" pitchFamily="34" charset="-122"/>
              <a:ea typeface="微软雅黑" pitchFamily="34" charset="-122"/>
            </a:rPr>
            <a:t>三、启动会及训练通关</a:t>
          </a:r>
          <a:endParaRPr lang="zh-CN" altLang="en-US" b="1" dirty="0">
            <a:solidFill>
              <a:schemeClr val="tx1"/>
            </a:solidFill>
            <a:latin typeface="微软雅黑" pitchFamily="34" charset="-122"/>
            <a:ea typeface="微软雅黑" pitchFamily="34" charset="-122"/>
          </a:endParaRPr>
        </a:p>
      </dgm:t>
    </dgm:pt>
    <dgm:pt modelId="{661858EF-DDAB-44A1-A4A3-34B3C56E1132}" type="parTrans" cxnId="{C7FFA674-5EB6-4274-B145-2924E7136253}">
      <dgm:prSet/>
      <dgm:spPr/>
      <dgm:t>
        <a:bodyPr/>
        <a:lstStyle/>
        <a:p>
          <a:endParaRPr lang="zh-CN" altLang="en-US" b="1">
            <a:latin typeface="微软雅黑" pitchFamily="34" charset="-122"/>
            <a:ea typeface="微软雅黑" pitchFamily="34" charset="-122"/>
          </a:endParaRPr>
        </a:p>
      </dgm:t>
    </dgm:pt>
    <dgm:pt modelId="{2B37B734-E35A-439C-8B55-9AF6075D5807}" type="sibTrans" cxnId="{C7FFA674-5EB6-4274-B145-2924E7136253}">
      <dgm:prSet/>
      <dgm:spPr/>
      <dgm:t>
        <a:bodyPr/>
        <a:lstStyle/>
        <a:p>
          <a:endParaRPr lang="zh-CN" altLang="en-US" b="1">
            <a:latin typeface="微软雅黑" pitchFamily="34" charset="-122"/>
            <a:ea typeface="微软雅黑" pitchFamily="34" charset="-122"/>
          </a:endParaRPr>
        </a:p>
      </dgm:t>
    </dgm:pt>
    <dgm:pt modelId="{23CBB83A-7412-444F-97A9-E18D24BB70BC}">
      <dgm:prSet phldrT="[文本]"/>
      <dgm:spPr/>
      <dgm:t>
        <a:bodyPr/>
        <a:lstStyle/>
        <a:p>
          <a:r>
            <a:rPr lang="zh-CN" altLang="en-US" b="1" dirty="0" smtClean="0">
              <a:solidFill>
                <a:schemeClr val="tx1"/>
              </a:solidFill>
              <a:latin typeface="微软雅黑" pitchFamily="34" charset="-122"/>
              <a:ea typeface="微软雅黑" pitchFamily="34" charset="-122"/>
            </a:rPr>
            <a:t>四、会前运作</a:t>
          </a:r>
          <a:endParaRPr lang="zh-CN" altLang="en-US" b="1" dirty="0">
            <a:solidFill>
              <a:schemeClr val="tx1"/>
            </a:solidFill>
            <a:latin typeface="微软雅黑" pitchFamily="34" charset="-122"/>
            <a:ea typeface="微软雅黑" pitchFamily="34" charset="-122"/>
          </a:endParaRPr>
        </a:p>
      </dgm:t>
    </dgm:pt>
    <dgm:pt modelId="{A5A48106-B190-4C69-99D0-4C4CF43CEDDD}" type="parTrans" cxnId="{2E076B01-029D-4442-86DB-0F99639D493C}">
      <dgm:prSet/>
      <dgm:spPr/>
      <dgm:t>
        <a:bodyPr/>
        <a:lstStyle/>
        <a:p>
          <a:endParaRPr lang="zh-CN" altLang="en-US" b="1">
            <a:latin typeface="微软雅黑" pitchFamily="34" charset="-122"/>
            <a:ea typeface="微软雅黑" pitchFamily="34" charset="-122"/>
          </a:endParaRPr>
        </a:p>
      </dgm:t>
    </dgm:pt>
    <dgm:pt modelId="{A4D46F3D-1503-4B83-8E8A-4E2E916DBE47}" type="sibTrans" cxnId="{2E076B01-029D-4442-86DB-0F99639D493C}">
      <dgm:prSet/>
      <dgm:spPr/>
      <dgm:t>
        <a:bodyPr/>
        <a:lstStyle/>
        <a:p>
          <a:endParaRPr lang="zh-CN" altLang="en-US" b="1">
            <a:latin typeface="微软雅黑" pitchFamily="34" charset="-122"/>
            <a:ea typeface="微软雅黑" pitchFamily="34" charset="-122"/>
          </a:endParaRPr>
        </a:p>
      </dgm:t>
    </dgm:pt>
    <dgm:pt modelId="{C66F5A2F-2C3D-4DF6-9CA4-2D948F5BD1F3}">
      <dgm:prSet phldrT="[文本]"/>
      <dgm:spPr/>
      <dgm:t>
        <a:bodyPr/>
        <a:lstStyle/>
        <a:p>
          <a:r>
            <a:rPr lang="zh-CN" altLang="en-US" b="1" dirty="0" smtClean="0">
              <a:solidFill>
                <a:schemeClr val="tx1"/>
              </a:solidFill>
              <a:latin typeface="微软雅黑" pitchFamily="34" charset="-122"/>
              <a:ea typeface="微软雅黑" pitchFamily="34" charset="-122"/>
            </a:rPr>
            <a:t>五、会中运作</a:t>
          </a:r>
          <a:endParaRPr lang="zh-CN" altLang="en-US" b="1" dirty="0">
            <a:solidFill>
              <a:schemeClr val="tx1"/>
            </a:solidFill>
            <a:latin typeface="微软雅黑" pitchFamily="34" charset="-122"/>
            <a:ea typeface="微软雅黑" pitchFamily="34" charset="-122"/>
          </a:endParaRPr>
        </a:p>
      </dgm:t>
    </dgm:pt>
    <dgm:pt modelId="{027A66E0-671B-4C8C-8652-BE13DDC6152E}" type="parTrans" cxnId="{C5528A3F-9612-4949-AE21-7DEA4874A990}">
      <dgm:prSet/>
      <dgm:spPr/>
      <dgm:t>
        <a:bodyPr/>
        <a:lstStyle/>
        <a:p>
          <a:endParaRPr lang="zh-CN" altLang="en-US" b="1">
            <a:latin typeface="微软雅黑" pitchFamily="34" charset="-122"/>
            <a:ea typeface="微软雅黑" pitchFamily="34" charset="-122"/>
          </a:endParaRPr>
        </a:p>
      </dgm:t>
    </dgm:pt>
    <dgm:pt modelId="{3A2A125F-21E0-4B3F-9DA3-9ED30E90A9B9}" type="sibTrans" cxnId="{C5528A3F-9612-4949-AE21-7DEA4874A990}">
      <dgm:prSet/>
      <dgm:spPr/>
      <dgm:t>
        <a:bodyPr/>
        <a:lstStyle/>
        <a:p>
          <a:endParaRPr lang="zh-CN" altLang="en-US" b="1">
            <a:latin typeface="微软雅黑" pitchFamily="34" charset="-122"/>
            <a:ea typeface="微软雅黑" pitchFamily="34" charset="-122"/>
          </a:endParaRPr>
        </a:p>
      </dgm:t>
    </dgm:pt>
    <dgm:pt modelId="{88A6CE6C-76B2-4840-86FE-2E2E43B1F69A}" type="pres">
      <dgm:prSet presAssocID="{F0E960F5-9521-4FEE-A443-B9988EC1D751}" presName="diagram" presStyleCnt="0">
        <dgm:presLayoutVars>
          <dgm:dir/>
          <dgm:resizeHandles val="exact"/>
        </dgm:presLayoutVars>
      </dgm:prSet>
      <dgm:spPr/>
    </dgm:pt>
    <dgm:pt modelId="{60A4CDE3-724D-4A9A-BB8C-793BDF09E249}" type="pres">
      <dgm:prSet presAssocID="{F029D90E-0097-410E-860E-97A6D3AD4657}" presName="node" presStyleLbl="node1" presStyleIdx="0" presStyleCnt="6">
        <dgm:presLayoutVars>
          <dgm:bulletEnabled val="1"/>
        </dgm:presLayoutVars>
      </dgm:prSet>
      <dgm:spPr/>
      <dgm:t>
        <a:bodyPr/>
        <a:lstStyle/>
        <a:p>
          <a:endParaRPr lang="zh-CN" altLang="en-US"/>
        </a:p>
      </dgm:t>
    </dgm:pt>
    <dgm:pt modelId="{CDC3F5D8-913A-4250-B48B-6A9384C9220D}" type="pres">
      <dgm:prSet presAssocID="{0A2B0E8F-7623-43F5-9270-01466EF8E553}" presName="sibTrans" presStyleLbl="sibTrans2D1" presStyleIdx="0" presStyleCnt="5"/>
      <dgm:spPr/>
      <dgm:t>
        <a:bodyPr/>
        <a:lstStyle/>
        <a:p>
          <a:endParaRPr lang="zh-CN" altLang="en-US"/>
        </a:p>
      </dgm:t>
    </dgm:pt>
    <dgm:pt modelId="{91A69A31-4F2C-4E25-86C5-649D502ACA46}" type="pres">
      <dgm:prSet presAssocID="{0A2B0E8F-7623-43F5-9270-01466EF8E553}" presName="connectorText" presStyleLbl="sibTrans2D1" presStyleIdx="0" presStyleCnt="5"/>
      <dgm:spPr/>
      <dgm:t>
        <a:bodyPr/>
        <a:lstStyle/>
        <a:p>
          <a:endParaRPr lang="zh-CN" altLang="en-US"/>
        </a:p>
      </dgm:t>
    </dgm:pt>
    <dgm:pt modelId="{2C997D70-221B-4A4E-8293-741F09395EDD}" type="pres">
      <dgm:prSet presAssocID="{09504609-AF54-4C6E-8CF0-D397B768002D}" presName="node" presStyleLbl="node1" presStyleIdx="1" presStyleCnt="6">
        <dgm:presLayoutVars>
          <dgm:bulletEnabled val="1"/>
        </dgm:presLayoutVars>
      </dgm:prSet>
      <dgm:spPr/>
      <dgm:t>
        <a:bodyPr/>
        <a:lstStyle/>
        <a:p>
          <a:endParaRPr lang="zh-CN" altLang="en-US"/>
        </a:p>
      </dgm:t>
    </dgm:pt>
    <dgm:pt modelId="{68DE409A-D8E5-4F85-9119-ADE19D743E57}" type="pres">
      <dgm:prSet presAssocID="{00C15A43-79B0-4BC9-B174-600CCB1984ED}" presName="sibTrans" presStyleLbl="sibTrans2D1" presStyleIdx="1" presStyleCnt="5"/>
      <dgm:spPr/>
      <dgm:t>
        <a:bodyPr/>
        <a:lstStyle/>
        <a:p>
          <a:endParaRPr lang="zh-CN" altLang="en-US"/>
        </a:p>
      </dgm:t>
    </dgm:pt>
    <dgm:pt modelId="{E5985FDA-0BB1-4234-99DB-8C14B686E300}" type="pres">
      <dgm:prSet presAssocID="{00C15A43-79B0-4BC9-B174-600CCB1984ED}" presName="connectorText" presStyleLbl="sibTrans2D1" presStyleIdx="1" presStyleCnt="5"/>
      <dgm:spPr/>
      <dgm:t>
        <a:bodyPr/>
        <a:lstStyle/>
        <a:p>
          <a:endParaRPr lang="zh-CN" altLang="en-US"/>
        </a:p>
      </dgm:t>
    </dgm:pt>
    <dgm:pt modelId="{FB1A42C2-C07D-460A-9BCA-2474244C48DF}" type="pres">
      <dgm:prSet presAssocID="{B0A6D383-337A-4181-A004-0D4C52AE8F78}" presName="node" presStyleLbl="node1" presStyleIdx="2" presStyleCnt="6">
        <dgm:presLayoutVars>
          <dgm:bulletEnabled val="1"/>
        </dgm:presLayoutVars>
      </dgm:prSet>
      <dgm:spPr/>
      <dgm:t>
        <a:bodyPr/>
        <a:lstStyle/>
        <a:p>
          <a:endParaRPr lang="zh-CN" altLang="en-US"/>
        </a:p>
      </dgm:t>
    </dgm:pt>
    <dgm:pt modelId="{25840F5B-A7C7-425D-95C3-A37A7DC400C6}" type="pres">
      <dgm:prSet presAssocID="{2B37B734-E35A-439C-8B55-9AF6075D5807}" presName="sibTrans" presStyleLbl="sibTrans2D1" presStyleIdx="2" presStyleCnt="5"/>
      <dgm:spPr/>
      <dgm:t>
        <a:bodyPr/>
        <a:lstStyle/>
        <a:p>
          <a:endParaRPr lang="zh-CN" altLang="en-US"/>
        </a:p>
      </dgm:t>
    </dgm:pt>
    <dgm:pt modelId="{C0081951-CDE7-4D05-910B-DE8A7BA80241}" type="pres">
      <dgm:prSet presAssocID="{2B37B734-E35A-439C-8B55-9AF6075D5807}" presName="connectorText" presStyleLbl="sibTrans2D1" presStyleIdx="2" presStyleCnt="5"/>
      <dgm:spPr/>
      <dgm:t>
        <a:bodyPr/>
        <a:lstStyle/>
        <a:p>
          <a:endParaRPr lang="zh-CN" altLang="en-US"/>
        </a:p>
      </dgm:t>
    </dgm:pt>
    <dgm:pt modelId="{AF373A98-4264-4B5B-A713-933F33350A49}" type="pres">
      <dgm:prSet presAssocID="{23CBB83A-7412-444F-97A9-E18D24BB70BC}" presName="node" presStyleLbl="node1" presStyleIdx="3" presStyleCnt="6" custScaleX="104672">
        <dgm:presLayoutVars>
          <dgm:bulletEnabled val="1"/>
        </dgm:presLayoutVars>
      </dgm:prSet>
      <dgm:spPr/>
      <dgm:t>
        <a:bodyPr/>
        <a:lstStyle/>
        <a:p>
          <a:endParaRPr lang="zh-CN" altLang="en-US"/>
        </a:p>
      </dgm:t>
    </dgm:pt>
    <dgm:pt modelId="{A77B2C78-7D3D-4FAE-99F2-02D06D558AC5}" type="pres">
      <dgm:prSet presAssocID="{A4D46F3D-1503-4B83-8E8A-4E2E916DBE47}" presName="sibTrans" presStyleLbl="sibTrans2D1" presStyleIdx="3" presStyleCnt="5"/>
      <dgm:spPr/>
      <dgm:t>
        <a:bodyPr/>
        <a:lstStyle/>
        <a:p>
          <a:endParaRPr lang="zh-CN" altLang="en-US"/>
        </a:p>
      </dgm:t>
    </dgm:pt>
    <dgm:pt modelId="{221485A1-A47B-40BD-A387-2C70EB052511}" type="pres">
      <dgm:prSet presAssocID="{A4D46F3D-1503-4B83-8E8A-4E2E916DBE47}" presName="connectorText" presStyleLbl="sibTrans2D1" presStyleIdx="3" presStyleCnt="5"/>
      <dgm:spPr/>
      <dgm:t>
        <a:bodyPr/>
        <a:lstStyle/>
        <a:p>
          <a:endParaRPr lang="zh-CN" altLang="en-US"/>
        </a:p>
      </dgm:t>
    </dgm:pt>
    <dgm:pt modelId="{9AD58F21-29CE-44BD-9BAF-E97FAAE72537}" type="pres">
      <dgm:prSet presAssocID="{C66F5A2F-2C3D-4DF6-9CA4-2D948F5BD1F3}" presName="node" presStyleLbl="node1" presStyleIdx="4" presStyleCnt="6" custScaleX="103354">
        <dgm:presLayoutVars>
          <dgm:bulletEnabled val="1"/>
        </dgm:presLayoutVars>
      </dgm:prSet>
      <dgm:spPr/>
      <dgm:t>
        <a:bodyPr/>
        <a:lstStyle/>
        <a:p>
          <a:endParaRPr lang="zh-CN" altLang="en-US"/>
        </a:p>
      </dgm:t>
    </dgm:pt>
    <dgm:pt modelId="{986AC0DD-9FAC-4EC6-A86D-ACFFCFA83AC9}" type="pres">
      <dgm:prSet presAssocID="{3A2A125F-21E0-4B3F-9DA3-9ED30E90A9B9}" presName="sibTrans" presStyleLbl="sibTrans2D1" presStyleIdx="4" presStyleCnt="5"/>
      <dgm:spPr/>
      <dgm:t>
        <a:bodyPr/>
        <a:lstStyle/>
        <a:p>
          <a:endParaRPr lang="zh-CN" altLang="en-US"/>
        </a:p>
      </dgm:t>
    </dgm:pt>
    <dgm:pt modelId="{C04A999E-EC01-4FC5-9EDB-0671DE62EAAF}" type="pres">
      <dgm:prSet presAssocID="{3A2A125F-21E0-4B3F-9DA3-9ED30E90A9B9}" presName="connectorText" presStyleLbl="sibTrans2D1" presStyleIdx="4" presStyleCnt="5"/>
      <dgm:spPr/>
      <dgm:t>
        <a:bodyPr/>
        <a:lstStyle/>
        <a:p>
          <a:endParaRPr lang="zh-CN" altLang="en-US"/>
        </a:p>
      </dgm:t>
    </dgm:pt>
    <dgm:pt modelId="{2BE3E2A3-61B8-46AC-83D7-8D3EB4929A62}" type="pres">
      <dgm:prSet presAssocID="{449B28FD-FD99-408F-8367-FDC319AF77A9}" presName="node" presStyleLbl="node1" presStyleIdx="5" presStyleCnt="6" custScaleX="100250">
        <dgm:presLayoutVars>
          <dgm:bulletEnabled val="1"/>
        </dgm:presLayoutVars>
      </dgm:prSet>
      <dgm:spPr/>
      <dgm:t>
        <a:bodyPr/>
        <a:lstStyle/>
        <a:p>
          <a:endParaRPr lang="zh-CN" altLang="en-US"/>
        </a:p>
      </dgm:t>
    </dgm:pt>
  </dgm:ptLst>
  <dgm:cxnLst>
    <dgm:cxn modelId="{4D22CA87-E86B-43B1-AA38-08979CDC19BD}" type="presOf" srcId="{F029D90E-0097-410E-860E-97A6D3AD4657}" destId="{60A4CDE3-724D-4A9A-BB8C-793BDF09E249}" srcOrd="0" destOrd="0" presId="urn:microsoft.com/office/officeart/2005/8/layout/process5"/>
    <dgm:cxn modelId="{EE0694AF-60A2-4D03-86B1-DCE854EA3DB5}" srcId="{F0E960F5-9521-4FEE-A443-B9988EC1D751}" destId="{F029D90E-0097-410E-860E-97A6D3AD4657}" srcOrd="0" destOrd="0" parTransId="{90A16F3C-4EFD-4BE0-9213-71D7E19F825F}" sibTransId="{0A2B0E8F-7623-43F5-9270-01466EF8E553}"/>
    <dgm:cxn modelId="{1E441E21-2F9B-4FCD-A786-7AE901AAFC22}" type="presOf" srcId="{B0A6D383-337A-4181-A004-0D4C52AE8F78}" destId="{FB1A42C2-C07D-460A-9BCA-2474244C48DF}" srcOrd="0" destOrd="0" presId="urn:microsoft.com/office/officeart/2005/8/layout/process5"/>
    <dgm:cxn modelId="{D5963E26-9F4F-429E-802F-B3D7692D42A5}" type="presOf" srcId="{0A2B0E8F-7623-43F5-9270-01466EF8E553}" destId="{CDC3F5D8-913A-4250-B48B-6A9384C9220D}" srcOrd="0" destOrd="0" presId="urn:microsoft.com/office/officeart/2005/8/layout/process5"/>
    <dgm:cxn modelId="{9E9103DB-3977-4508-920E-1FC3EDA8E20E}" type="presOf" srcId="{A4D46F3D-1503-4B83-8E8A-4E2E916DBE47}" destId="{221485A1-A47B-40BD-A387-2C70EB052511}" srcOrd="1" destOrd="0" presId="urn:microsoft.com/office/officeart/2005/8/layout/process5"/>
    <dgm:cxn modelId="{AE9B4FD7-1E3B-4B0E-A188-75E8306C1CF1}" type="presOf" srcId="{C66F5A2F-2C3D-4DF6-9CA4-2D948F5BD1F3}" destId="{9AD58F21-29CE-44BD-9BAF-E97FAAE72537}" srcOrd="0" destOrd="0" presId="urn:microsoft.com/office/officeart/2005/8/layout/process5"/>
    <dgm:cxn modelId="{179BD8F0-7583-4816-A0E5-F5CC03E4F8A1}" srcId="{F0E960F5-9521-4FEE-A443-B9988EC1D751}" destId="{449B28FD-FD99-408F-8367-FDC319AF77A9}" srcOrd="5" destOrd="0" parTransId="{EDF56880-D8A4-4500-BE24-B3050B200CEC}" sibTransId="{894DD30C-5767-42C7-A5C3-11C1CF3C054D}"/>
    <dgm:cxn modelId="{3D6E06E6-CC8F-4DDE-85F6-8E1920256A69}" type="presOf" srcId="{A4D46F3D-1503-4B83-8E8A-4E2E916DBE47}" destId="{A77B2C78-7D3D-4FAE-99F2-02D06D558AC5}" srcOrd="0" destOrd="0" presId="urn:microsoft.com/office/officeart/2005/8/layout/process5"/>
    <dgm:cxn modelId="{EA52FD11-E53E-4153-AE51-DEBFDAD89257}" type="presOf" srcId="{449B28FD-FD99-408F-8367-FDC319AF77A9}" destId="{2BE3E2A3-61B8-46AC-83D7-8D3EB4929A62}" srcOrd="0" destOrd="0" presId="urn:microsoft.com/office/officeart/2005/8/layout/process5"/>
    <dgm:cxn modelId="{3444E803-9A18-412F-A5E8-55313E1A3102}" type="presOf" srcId="{3A2A125F-21E0-4B3F-9DA3-9ED30E90A9B9}" destId="{986AC0DD-9FAC-4EC6-A86D-ACFFCFA83AC9}" srcOrd="0" destOrd="0" presId="urn:microsoft.com/office/officeart/2005/8/layout/process5"/>
    <dgm:cxn modelId="{A0EE1154-260A-4141-9AE8-D2693C54FA81}" type="presOf" srcId="{00C15A43-79B0-4BC9-B174-600CCB1984ED}" destId="{E5985FDA-0BB1-4234-99DB-8C14B686E300}" srcOrd="1" destOrd="0" presId="urn:microsoft.com/office/officeart/2005/8/layout/process5"/>
    <dgm:cxn modelId="{C7FFA674-5EB6-4274-B145-2924E7136253}" srcId="{F0E960F5-9521-4FEE-A443-B9988EC1D751}" destId="{B0A6D383-337A-4181-A004-0D4C52AE8F78}" srcOrd="2" destOrd="0" parTransId="{661858EF-DDAB-44A1-A4A3-34B3C56E1132}" sibTransId="{2B37B734-E35A-439C-8B55-9AF6075D5807}"/>
    <dgm:cxn modelId="{B9D44003-AA49-41B8-9A01-B2035A6C0023}" type="presOf" srcId="{00C15A43-79B0-4BC9-B174-600CCB1984ED}" destId="{68DE409A-D8E5-4F85-9119-ADE19D743E57}" srcOrd="0" destOrd="0" presId="urn:microsoft.com/office/officeart/2005/8/layout/process5"/>
    <dgm:cxn modelId="{2CD510F6-259D-4397-8D4B-C638E41B8D3D}" type="presOf" srcId="{2B37B734-E35A-439C-8B55-9AF6075D5807}" destId="{C0081951-CDE7-4D05-910B-DE8A7BA80241}" srcOrd="1" destOrd="0" presId="urn:microsoft.com/office/officeart/2005/8/layout/process5"/>
    <dgm:cxn modelId="{117DB8A3-4EF1-4424-996C-FB0A0BCE6DA0}" type="presOf" srcId="{23CBB83A-7412-444F-97A9-E18D24BB70BC}" destId="{AF373A98-4264-4B5B-A713-933F33350A49}" srcOrd="0" destOrd="0" presId="urn:microsoft.com/office/officeart/2005/8/layout/process5"/>
    <dgm:cxn modelId="{2E076B01-029D-4442-86DB-0F99639D493C}" srcId="{F0E960F5-9521-4FEE-A443-B9988EC1D751}" destId="{23CBB83A-7412-444F-97A9-E18D24BB70BC}" srcOrd="3" destOrd="0" parTransId="{A5A48106-B190-4C69-99D0-4C4CF43CEDDD}" sibTransId="{A4D46F3D-1503-4B83-8E8A-4E2E916DBE47}"/>
    <dgm:cxn modelId="{2C4D53CC-5C76-428C-9F45-F96982734AA7}" type="presOf" srcId="{2B37B734-E35A-439C-8B55-9AF6075D5807}" destId="{25840F5B-A7C7-425D-95C3-A37A7DC400C6}" srcOrd="0" destOrd="0" presId="urn:microsoft.com/office/officeart/2005/8/layout/process5"/>
    <dgm:cxn modelId="{4A9352B7-9421-44DD-A152-82DC368F6E6B}" type="presOf" srcId="{3A2A125F-21E0-4B3F-9DA3-9ED30E90A9B9}" destId="{C04A999E-EC01-4FC5-9EDB-0671DE62EAAF}" srcOrd="1" destOrd="0" presId="urn:microsoft.com/office/officeart/2005/8/layout/process5"/>
    <dgm:cxn modelId="{CB211E33-154E-4AB0-8D63-0B37ED2EB9FD}" srcId="{F0E960F5-9521-4FEE-A443-B9988EC1D751}" destId="{09504609-AF54-4C6E-8CF0-D397B768002D}" srcOrd="1" destOrd="0" parTransId="{1CDDD06C-6C4F-4AEF-A12C-6C98DCA7AC0B}" sibTransId="{00C15A43-79B0-4BC9-B174-600CCB1984ED}"/>
    <dgm:cxn modelId="{C2359BD5-C3F0-4F46-BBEF-23915B005B32}" type="presOf" srcId="{09504609-AF54-4C6E-8CF0-D397B768002D}" destId="{2C997D70-221B-4A4E-8293-741F09395EDD}" srcOrd="0" destOrd="0" presId="urn:microsoft.com/office/officeart/2005/8/layout/process5"/>
    <dgm:cxn modelId="{C5528A3F-9612-4949-AE21-7DEA4874A990}" srcId="{F0E960F5-9521-4FEE-A443-B9988EC1D751}" destId="{C66F5A2F-2C3D-4DF6-9CA4-2D948F5BD1F3}" srcOrd="4" destOrd="0" parTransId="{027A66E0-671B-4C8C-8652-BE13DDC6152E}" sibTransId="{3A2A125F-21E0-4B3F-9DA3-9ED30E90A9B9}"/>
    <dgm:cxn modelId="{49931EE2-C257-4D5E-B17C-145E5CEE6C9F}" type="presOf" srcId="{F0E960F5-9521-4FEE-A443-B9988EC1D751}" destId="{88A6CE6C-76B2-4840-86FE-2E2E43B1F69A}" srcOrd="0" destOrd="0" presId="urn:microsoft.com/office/officeart/2005/8/layout/process5"/>
    <dgm:cxn modelId="{0E897A56-9D1A-44CD-AE28-9C20B56AC907}" type="presOf" srcId="{0A2B0E8F-7623-43F5-9270-01466EF8E553}" destId="{91A69A31-4F2C-4E25-86C5-649D502ACA46}" srcOrd="1" destOrd="0" presId="urn:microsoft.com/office/officeart/2005/8/layout/process5"/>
    <dgm:cxn modelId="{FD341C31-26FE-4905-A57B-C7B84B9F7D6C}" type="presParOf" srcId="{88A6CE6C-76B2-4840-86FE-2E2E43B1F69A}" destId="{60A4CDE3-724D-4A9A-BB8C-793BDF09E249}" srcOrd="0" destOrd="0" presId="urn:microsoft.com/office/officeart/2005/8/layout/process5"/>
    <dgm:cxn modelId="{1F2E863A-F2F4-4633-A89F-752B8AF484A7}" type="presParOf" srcId="{88A6CE6C-76B2-4840-86FE-2E2E43B1F69A}" destId="{CDC3F5D8-913A-4250-B48B-6A9384C9220D}" srcOrd="1" destOrd="0" presId="urn:microsoft.com/office/officeart/2005/8/layout/process5"/>
    <dgm:cxn modelId="{2634674B-39D5-4660-9990-469251B7AC94}" type="presParOf" srcId="{CDC3F5D8-913A-4250-B48B-6A9384C9220D}" destId="{91A69A31-4F2C-4E25-86C5-649D502ACA46}" srcOrd="0" destOrd="0" presId="urn:microsoft.com/office/officeart/2005/8/layout/process5"/>
    <dgm:cxn modelId="{DBE397A4-249A-4A59-B0E9-A6E2CED71A10}" type="presParOf" srcId="{88A6CE6C-76B2-4840-86FE-2E2E43B1F69A}" destId="{2C997D70-221B-4A4E-8293-741F09395EDD}" srcOrd="2" destOrd="0" presId="urn:microsoft.com/office/officeart/2005/8/layout/process5"/>
    <dgm:cxn modelId="{ACCFDE3F-9FDA-496E-B915-AE0B65C7E504}" type="presParOf" srcId="{88A6CE6C-76B2-4840-86FE-2E2E43B1F69A}" destId="{68DE409A-D8E5-4F85-9119-ADE19D743E57}" srcOrd="3" destOrd="0" presId="urn:microsoft.com/office/officeart/2005/8/layout/process5"/>
    <dgm:cxn modelId="{696B43FE-048C-4E86-A626-8946640D3BD4}" type="presParOf" srcId="{68DE409A-D8E5-4F85-9119-ADE19D743E57}" destId="{E5985FDA-0BB1-4234-99DB-8C14B686E300}" srcOrd="0" destOrd="0" presId="urn:microsoft.com/office/officeart/2005/8/layout/process5"/>
    <dgm:cxn modelId="{4A502F0B-0F3A-43C5-B567-4C30E2A4AF39}" type="presParOf" srcId="{88A6CE6C-76B2-4840-86FE-2E2E43B1F69A}" destId="{FB1A42C2-C07D-460A-9BCA-2474244C48DF}" srcOrd="4" destOrd="0" presId="urn:microsoft.com/office/officeart/2005/8/layout/process5"/>
    <dgm:cxn modelId="{08FE7E6A-991C-4C6D-ACDA-EF955DA82ABA}" type="presParOf" srcId="{88A6CE6C-76B2-4840-86FE-2E2E43B1F69A}" destId="{25840F5B-A7C7-425D-95C3-A37A7DC400C6}" srcOrd="5" destOrd="0" presId="urn:microsoft.com/office/officeart/2005/8/layout/process5"/>
    <dgm:cxn modelId="{4F238931-8264-49F4-9F1C-026E829E2909}" type="presParOf" srcId="{25840F5B-A7C7-425D-95C3-A37A7DC400C6}" destId="{C0081951-CDE7-4D05-910B-DE8A7BA80241}" srcOrd="0" destOrd="0" presId="urn:microsoft.com/office/officeart/2005/8/layout/process5"/>
    <dgm:cxn modelId="{5ECF4344-42D9-4083-A456-1F105AB6DA65}" type="presParOf" srcId="{88A6CE6C-76B2-4840-86FE-2E2E43B1F69A}" destId="{AF373A98-4264-4B5B-A713-933F33350A49}" srcOrd="6" destOrd="0" presId="urn:microsoft.com/office/officeart/2005/8/layout/process5"/>
    <dgm:cxn modelId="{0AB46B83-2E76-45B3-A521-82812A210ABF}" type="presParOf" srcId="{88A6CE6C-76B2-4840-86FE-2E2E43B1F69A}" destId="{A77B2C78-7D3D-4FAE-99F2-02D06D558AC5}" srcOrd="7" destOrd="0" presId="urn:microsoft.com/office/officeart/2005/8/layout/process5"/>
    <dgm:cxn modelId="{7425CC1A-9FB9-45DC-BFF9-3357E6B79FB7}" type="presParOf" srcId="{A77B2C78-7D3D-4FAE-99F2-02D06D558AC5}" destId="{221485A1-A47B-40BD-A387-2C70EB052511}" srcOrd="0" destOrd="0" presId="urn:microsoft.com/office/officeart/2005/8/layout/process5"/>
    <dgm:cxn modelId="{E3CEFA0E-EA38-4289-824C-04B33B88DF5F}" type="presParOf" srcId="{88A6CE6C-76B2-4840-86FE-2E2E43B1F69A}" destId="{9AD58F21-29CE-44BD-9BAF-E97FAAE72537}" srcOrd="8" destOrd="0" presId="urn:microsoft.com/office/officeart/2005/8/layout/process5"/>
    <dgm:cxn modelId="{8E491304-88FC-4757-81FD-091BB17C747B}" type="presParOf" srcId="{88A6CE6C-76B2-4840-86FE-2E2E43B1F69A}" destId="{986AC0DD-9FAC-4EC6-A86D-ACFFCFA83AC9}" srcOrd="9" destOrd="0" presId="urn:microsoft.com/office/officeart/2005/8/layout/process5"/>
    <dgm:cxn modelId="{04429295-A3AF-44C8-BF28-6C2ACEEC87A3}" type="presParOf" srcId="{986AC0DD-9FAC-4EC6-A86D-ACFFCFA83AC9}" destId="{C04A999E-EC01-4FC5-9EDB-0671DE62EAAF}" srcOrd="0" destOrd="0" presId="urn:microsoft.com/office/officeart/2005/8/layout/process5"/>
    <dgm:cxn modelId="{9BDF7BEF-85BA-43ED-BC42-B5AE1120782C}" type="presParOf" srcId="{88A6CE6C-76B2-4840-86FE-2E2E43B1F69A}" destId="{2BE3E2A3-61B8-46AC-83D7-8D3EB4929A62}"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E3BC90-D83D-4935-BA7E-BF5F994880DA}" type="doc">
      <dgm:prSet loTypeId="urn:microsoft.com/office/officeart/2005/8/layout/radial6" loCatId="cycle" qsTypeId="urn:microsoft.com/office/officeart/2005/8/quickstyle/simple1" qsCatId="simple" csTypeId="urn:microsoft.com/office/officeart/2005/8/colors/colorful5" csCatId="colorful" phldr="1"/>
      <dgm:spPr/>
      <dgm:t>
        <a:bodyPr/>
        <a:lstStyle/>
        <a:p>
          <a:endParaRPr lang="zh-CN" altLang="en-US"/>
        </a:p>
      </dgm:t>
    </dgm:pt>
    <dgm:pt modelId="{58D31594-AFC9-4C9A-A149-EB21904A6790}">
      <dgm:prSet phldrT="[文本]" custT="1"/>
      <dgm:spPr>
        <a:solidFill>
          <a:srgbClr val="FF66FF"/>
        </a:solidFill>
      </dgm:spPr>
      <dgm:t>
        <a:bodyPr/>
        <a:lstStyle/>
        <a:p>
          <a:r>
            <a:rPr lang="zh-CN" altLang="en-US" sz="2000" b="1" dirty="0" smtClean="0">
              <a:solidFill>
                <a:schemeClr val="tx1"/>
              </a:solidFill>
              <a:latin typeface="微软雅黑" pitchFamily="34" charset="-122"/>
              <a:ea typeface="微软雅黑" pitchFamily="34" charset="-122"/>
            </a:rPr>
            <a:t>后勤保障组</a:t>
          </a:r>
          <a:endParaRPr lang="zh-CN" altLang="en-US" sz="2000" b="1" dirty="0">
            <a:solidFill>
              <a:schemeClr val="tx1"/>
            </a:solidFill>
            <a:latin typeface="微软雅黑" pitchFamily="34" charset="-122"/>
            <a:ea typeface="微软雅黑" pitchFamily="34" charset="-122"/>
          </a:endParaRPr>
        </a:p>
      </dgm:t>
    </dgm:pt>
    <dgm:pt modelId="{57652C9C-8430-4AC8-83E4-FC6D3349F566}" type="parTrans" cxnId="{5DD319DC-316B-49AD-BC1C-7F56D253F6C5}">
      <dgm:prSet/>
      <dgm:spPr/>
      <dgm:t>
        <a:bodyPr/>
        <a:lstStyle/>
        <a:p>
          <a:endParaRPr lang="zh-CN" altLang="en-US" sz="1800" b="1">
            <a:solidFill>
              <a:schemeClr val="tx1"/>
            </a:solidFill>
            <a:latin typeface="微软雅黑" pitchFamily="34" charset="-122"/>
            <a:ea typeface="微软雅黑" pitchFamily="34" charset="-122"/>
          </a:endParaRPr>
        </a:p>
      </dgm:t>
    </dgm:pt>
    <dgm:pt modelId="{E06CCB39-E2A1-43FF-B6B6-8FC6413139CD}" type="sibTrans" cxnId="{5DD319DC-316B-49AD-BC1C-7F56D253F6C5}">
      <dgm:prSet/>
      <dgm:spPr/>
      <dgm:t>
        <a:bodyPr/>
        <a:lstStyle/>
        <a:p>
          <a:endParaRPr lang="zh-CN" altLang="en-US" sz="1800" b="1">
            <a:solidFill>
              <a:schemeClr val="tx1"/>
            </a:solidFill>
            <a:latin typeface="微软雅黑" pitchFamily="34" charset="-122"/>
            <a:ea typeface="微软雅黑" pitchFamily="34" charset="-122"/>
          </a:endParaRPr>
        </a:p>
      </dgm:t>
    </dgm:pt>
    <dgm:pt modelId="{885BC0E8-EA76-4ADF-911F-E66E87306B61}">
      <dgm:prSet phldrT="[文本]" custT="1"/>
      <dgm:spPr/>
      <dgm:t>
        <a:bodyPr/>
        <a:lstStyle/>
        <a:p>
          <a:r>
            <a:rPr lang="zh-CN" altLang="en-US" sz="1200" b="1" dirty="0" smtClean="0">
              <a:solidFill>
                <a:schemeClr val="tx1"/>
              </a:solidFill>
              <a:latin typeface="微软雅黑" pitchFamily="34" charset="-122"/>
              <a:ea typeface="微软雅黑" pitchFamily="34" charset="-122"/>
            </a:rPr>
            <a:t>（</a:t>
          </a:r>
          <a:r>
            <a:rPr lang="en-US" altLang="zh-CN" sz="1200" b="1" dirty="0" smtClean="0">
              <a:solidFill>
                <a:schemeClr val="tx1"/>
              </a:solidFill>
              <a:latin typeface="微软雅黑" pitchFamily="34" charset="-122"/>
              <a:ea typeface="微软雅黑" pitchFamily="34" charset="-122"/>
            </a:rPr>
            <a:t>1</a:t>
          </a:r>
          <a:r>
            <a:rPr lang="zh-CN" altLang="en-US" sz="1200" b="1" dirty="0" smtClean="0">
              <a:solidFill>
                <a:schemeClr val="tx1"/>
              </a:solidFill>
              <a:latin typeface="微软雅黑" pitchFamily="34" charset="-122"/>
              <a:ea typeface="微软雅黑" pitchFamily="34" charset="-122"/>
            </a:rPr>
            <a:t>）统筹</a:t>
          </a:r>
          <a:r>
            <a:rPr lang="zh-CN" altLang="zh-CN" sz="1200" b="1" dirty="0" smtClean="0">
              <a:solidFill>
                <a:schemeClr val="tx1"/>
              </a:solidFill>
              <a:latin typeface="微软雅黑" pitchFamily="34" charset="-122"/>
              <a:ea typeface="微软雅黑" pitchFamily="34" charset="-122"/>
            </a:rPr>
            <a:t>组</a:t>
          </a:r>
          <a:endParaRPr lang="zh-CN" altLang="en-US" sz="1200" b="1" dirty="0">
            <a:solidFill>
              <a:schemeClr val="tx1"/>
            </a:solidFill>
            <a:latin typeface="微软雅黑" pitchFamily="34" charset="-122"/>
            <a:ea typeface="微软雅黑" pitchFamily="34" charset="-122"/>
          </a:endParaRPr>
        </a:p>
      </dgm:t>
    </dgm:pt>
    <dgm:pt modelId="{90EFDF24-42B7-4BF5-9DAB-6E0FCAF5A3AE}" type="parTrans" cxnId="{15084A5D-5900-4E18-ABF8-405375D9BA60}">
      <dgm:prSet/>
      <dgm:spPr/>
      <dgm:t>
        <a:bodyPr/>
        <a:lstStyle/>
        <a:p>
          <a:endParaRPr lang="zh-CN" altLang="en-US" sz="1800" b="1">
            <a:solidFill>
              <a:schemeClr val="tx1"/>
            </a:solidFill>
            <a:latin typeface="微软雅黑" pitchFamily="34" charset="-122"/>
            <a:ea typeface="微软雅黑" pitchFamily="34" charset="-122"/>
          </a:endParaRPr>
        </a:p>
      </dgm:t>
    </dgm:pt>
    <dgm:pt modelId="{2E18A51C-4E1C-4F08-B4AE-843DEF2A4F14}" type="sibTrans" cxnId="{15084A5D-5900-4E18-ABF8-405375D9BA60}">
      <dgm:prSet/>
      <dgm:spPr/>
      <dgm:t>
        <a:bodyPr/>
        <a:lstStyle/>
        <a:p>
          <a:endParaRPr lang="zh-CN" altLang="en-US" sz="1800" b="1">
            <a:solidFill>
              <a:schemeClr val="tx1"/>
            </a:solidFill>
            <a:latin typeface="微软雅黑" pitchFamily="34" charset="-122"/>
            <a:ea typeface="微软雅黑" pitchFamily="34" charset="-122"/>
          </a:endParaRPr>
        </a:p>
      </dgm:t>
    </dgm:pt>
    <dgm:pt modelId="{D2A7439F-63B1-455F-8111-E227F342E841}">
      <dgm:prSet phldrT="[文本]" custT="1"/>
      <dgm:spPr/>
      <dgm:t>
        <a:bodyPr/>
        <a:lstStyle/>
        <a:p>
          <a:r>
            <a:rPr lang="zh-CN" altLang="en-US" sz="1200" b="1" dirty="0" smtClean="0">
              <a:solidFill>
                <a:schemeClr val="tx1"/>
              </a:solidFill>
              <a:latin typeface="微软雅黑" pitchFamily="34" charset="-122"/>
              <a:ea typeface="微软雅黑" pitchFamily="34" charset="-122"/>
            </a:rPr>
            <a:t>（</a:t>
          </a:r>
          <a:r>
            <a:rPr lang="en-US" altLang="zh-CN" sz="1200" b="1" dirty="0" smtClean="0">
              <a:solidFill>
                <a:schemeClr val="tx1"/>
              </a:solidFill>
              <a:latin typeface="微软雅黑" pitchFamily="34" charset="-122"/>
              <a:ea typeface="微软雅黑" pitchFamily="34" charset="-122"/>
            </a:rPr>
            <a:t>2</a:t>
          </a:r>
          <a:r>
            <a:rPr lang="zh-CN" altLang="en-US" sz="1200" b="1" dirty="0" smtClean="0">
              <a:solidFill>
                <a:schemeClr val="tx1"/>
              </a:solidFill>
              <a:latin typeface="微软雅黑" pitchFamily="34" charset="-122"/>
              <a:ea typeface="微软雅黑" pitchFamily="34" charset="-122"/>
            </a:rPr>
            <a:t>）客户</a:t>
          </a:r>
          <a:r>
            <a:rPr lang="zh-CN" altLang="zh-CN" sz="1200" b="1" dirty="0" smtClean="0">
              <a:solidFill>
                <a:schemeClr val="tx1"/>
              </a:solidFill>
              <a:latin typeface="微软雅黑" pitchFamily="34" charset="-122"/>
              <a:ea typeface="微软雅黑" pitchFamily="34" charset="-122"/>
            </a:rPr>
            <a:t>资源管理组</a:t>
          </a:r>
          <a:endParaRPr lang="zh-CN" altLang="en-US" sz="1200" b="1" dirty="0">
            <a:solidFill>
              <a:schemeClr val="tx1"/>
            </a:solidFill>
            <a:latin typeface="微软雅黑" pitchFamily="34" charset="-122"/>
            <a:ea typeface="微软雅黑" pitchFamily="34" charset="-122"/>
          </a:endParaRPr>
        </a:p>
      </dgm:t>
    </dgm:pt>
    <dgm:pt modelId="{8F2F7B33-6CED-49B1-A5DD-5849C4F40CB5}" type="parTrans" cxnId="{CAAD738C-174E-4CF2-8C5A-EB9F4BD77B42}">
      <dgm:prSet/>
      <dgm:spPr/>
      <dgm:t>
        <a:bodyPr/>
        <a:lstStyle/>
        <a:p>
          <a:endParaRPr lang="zh-CN" altLang="en-US" sz="1800" b="1">
            <a:solidFill>
              <a:schemeClr val="tx1"/>
            </a:solidFill>
            <a:latin typeface="微软雅黑" pitchFamily="34" charset="-122"/>
            <a:ea typeface="微软雅黑" pitchFamily="34" charset="-122"/>
          </a:endParaRPr>
        </a:p>
      </dgm:t>
    </dgm:pt>
    <dgm:pt modelId="{F6B836CC-6CA2-48C8-A00D-F61B97AFF504}" type="sibTrans" cxnId="{CAAD738C-174E-4CF2-8C5A-EB9F4BD77B42}">
      <dgm:prSet/>
      <dgm:spPr/>
      <dgm:t>
        <a:bodyPr/>
        <a:lstStyle/>
        <a:p>
          <a:endParaRPr lang="zh-CN" altLang="en-US" sz="1800" b="1">
            <a:solidFill>
              <a:schemeClr val="tx1"/>
            </a:solidFill>
            <a:latin typeface="微软雅黑" pitchFamily="34" charset="-122"/>
            <a:ea typeface="微软雅黑" pitchFamily="34" charset="-122"/>
          </a:endParaRPr>
        </a:p>
      </dgm:t>
    </dgm:pt>
    <dgm:pt modelId="{B7C8EA65-CEC2-41EC-B1A6-3E76EA8D0829}">
      <dgm:prSet phldrT="[文本]" custT="1"/>
      <dgm:spPr/>
      <dgm:t>
        <a:bodyPr/>
        <a:lstStyle/>
        <a:p>
          <a:r>
            <a:rPr lang="zh-CN" altLang="en-US" sz="1200" b="1" dirty="0" smtClean="0">
              <a:solidFill>
                <a:schemeClr val="tx1"/>
              </a:solidFill>
              <a:latin typeface="微软雅黑" pitchFamily="34" charset="-122"/>
              <a:ea typeface="微软雅黑" pitchFamily="34" charset="-122"/>
            </a:rPr>
            <a:t>（</a:t>
          </a:r>
          <a:r>
            <a:rPr lang="en-US" altLang="zh-CN" sz="1200" b="1" dirty="0" smtClean="0">
              <a:solidFill>
                <a:schemeClr val="tx1"/>
              </a:solidFill>
              <a:latin typeface="微软雅黑" pitchFamily="34" charset="-122"/>
              <a:ea typeface="微软雅黑" pitchFamily="34" charset="-122"/>
            </a:rPr>
            <a:t>3</a:t>
          </a:r>
          <a:r>
            <a:rPr lang="zh-CN" altLang="en-US" sz="1200" b="1" dirty="0" smtClean="0">
              <a:solidFill>
                <a:schemeClr val="tx1"/>
              </a:solidFill>
              <a:latin typeface="微软雅黑" pitchFamily="34" charset="-122"/>
              <a:ea typeface="微软雅黑" pitchFamily="34" charset="-122"/>
            </a:rPr>
            <a:t>）电话回访组</a:t>
          </a:r>
          <a:endParaRPr lang="zh-CN" altLang="en-US" sz="1200" b="1" dirty="0">
            <a:solidFill>
              <a:schemeClr val="tx1"/>
            </a:solidFill>
            <a:latin typeface="微软雅黑" pitchFamily="34" charset="-122"/>
            <a:ea typeface="微软雅黑" pitchFamily="34" charset="-122"/>
          </a:endParaRPr>
        </a:p>
      </dgm:t>
    </dgm:pt>
    <dgm:pt modelId="{BC6FF4EB-7039-4399-AB11-DBF0B611377C}" type="parTrans" cxnId="{79C1AAEF-C43F-4983-B429-8678F3F85978}">
      <dgm:prSet/>
      <dgm:spPr/>
      <dgm:t>
        <a:bodyPr/>
        <a:lstStyle/>
        <a:p>
          <a:endParaRPr lang="zh-CN" altLang="en-US" sz="1800" b="1">
            <a:solidFill>
              <a:schemeClr val="tx1"/>
            </a:solidFill>
            <a:latin typeface="微软雅黑" pitchFamily="34" charset="-122"/>
            <a:ea typeface="微软雅黑" pitchFamily="34" charset="-122"/>
          </a:endParaRPr>
        </a:p>
      </dgm:t>
    </dgm:pt>
    <dgm:pt modelId="{9B0BD328-7F91-41EF-A6B4-D3ED18B15C5E}" type="sibTrans" cxnId="{79C1AAEF-C43F-4983-B429-8678F3F85978}">
      <dgm:prSet/>
      <dgm:spPr/>
      <dgm:t>
        <a:bodyPr/>
        <a:lstStyle/>
        <a:p>
          <a:endParaRPr lang="zh-CN" altLang="en-US" sz="1800" b="1">
            <a:solidFill>
              <a:schemeClr val="tx1"/>
            </a:solidFill>
            <a:latin typeface="微软雅黑" pitchFamily="34" charset="-122"/>
            <a:ea typeface="微软雅黑" pitchFamily="34" charset="-122"/>
          </a:endParaRPr>
        </a:p>
      </dgm:t>
    </dgm:pt>
    <dgm:pt modelId="{400A481D-0871-4A55-AB9D-1B2C90E431CC}">
      <dgm:prSet phldrT="[文本]" custT="1"/>
      <dgm:spPr/>
      <dgm:t>
        <a:bodyPr/>
        <a:lstStyle/>
        <a:p>
          <a:r>
            <a:rPr lang="zh-CN" altLang="en-US" sz="1200" b="1" dirty="0" smtClean="0">
              <a:solidFill>
                <a:schemeClr val="tx1"/>
              </a:solidFill>
              <a:latin typeface="微软雅黑" pitchFamily="34" charset="-122"/>
              <a:ea typeface="微软雅黑" pitchFamily="34" charset="-122"/>
            </a:rPr>
            <a:t>（</a:t>
          </a:r>
          <a:r>
            <a:rPr lang="en-US" altLang="zh-CN" sz="1200" b="1" dirty="0" smtClean="0">
              <a:solidFill>
                <a:schemeClr val="tx1"/>
              </a:solidFill>
              <a:latin typeface="微软雅黑" pitchFamily="34" charset="-122"/>
              <a:ea typeface="微软雅黑" pitchFamily="34" charset="-122"/>
            </a:rPr>
            <a:t>4</a:t>
          </a:r>
          <a:r>
            <a:rPr lang="zh-CN" altLang="en-US" sz="1200" b="1" dirty="0" smtClean="0">
              <a:solidFill>
                <a:schemeClr val="tx1"/>
              </a:solidFill>
              <a:latin typeface="微软雅黑" pitchFamily="34" charset="-122"/>
              <a:ea typeface="微软雅黑" pitchFamily="34" charset="-122"/>
            </a:rPr>
            <a:t>）会议运作组</a:t>
          </a:r>
          <a:endParaRPr lang="zh-CN" altLang="en-US" sz="1200" b="1" dirty="0">
            <a:solidFill>
              <a:schemeClr val="tx1"/>
            </a:solidFill>
            <a:latin typeface="微软雅黑" pitchFamily="34" charset="-122"/>
            <a:ea typeface="微软雅黑" pitchFamily="34" charset="-122"/>
          </a:endParaRPr>
        </a:p>
      </dgm:t>
    </dgm:pt>
    <dgm:pt modelId="{8E8A7B00-7A2E-4366-ABFB-39E38E161807}" type="parTrans" cxnId="{B67C38F4-7DF3-4572-99DD-070EA1671EA2}">
      <dgm:prSet/>
      <dgm:spPr/>
      <dgm:t>
        <a:bodyPr/>
        <a:lstStyle/>
        <a:p>
          <a:endParaRPr lang="zh-CN" altLang="en-US" sz="1800" b="1">
            <a:solidFill>
              <a:schemeClr val="tx1"/>
            </a:solidFill>
            <a:latin typeface="微软雅黑" pitchFamily="34" charset="-122"/>
            <a:ea typeface="微软雅黑" pitchFamily="34" charset="-122"/>
          </a:endParaRPr>
        </a:p>
      </dgm:t>
    </dgm:pt>
    <dgm:pt modelId="{5AA34920-9F43-4612-AD9D-81CE77813FAF}" type="sibTrans" cxnId="{B67C38F4-7DF3-4572-99DD-070EA1671EA2}">
      <dgm:prSet/>
      <dgm:spPr/>
      <dgm:t>
        <a:bodyPr/>
        <a:lstStyle/>
        <a:p>
          <a:endParaRPr lang="zh-CN" altLang="en-US" sz="1800" b="1">
            <a:solidFill>
              <a:schemeClr val="tx1"/>
            </a:solidFill>
            <a:latin typeface="微软雅黑" pitchFamily="34" charset="-122"/>
            <a:ea typeface="微软雅黑" pitchFamily="34" charset="-122"/>
          </a:endParaRPr>
        </a:p>
      </dgm:t>
    </dgm:pt>
    <dgm:pt modelId="{C2DD194D-29D9-49D8-890D-CEC63FA4FA1E}">
      <dgm:prSet phldrT="[文本]" custT="1"/>
      <dgm:spPr/>
      <dgm:t>
        <a:bodyPr/>
        <a:lstStyle/>
        <a:p>
          <a:r>
            <a:rPr lang="zh-CN" altLang="en-US" sz="1200" b="1" dirty="0" smtClean="0">
              <a:solidFill>
                <a:schemeClr val="tx1"/>
              </a:solidFill>
              <a:latin typeface="微软雅黑" pitchFamily="34" charset="-122"/>
              <a:ea typeface="微软雅黑" pitchFamily="34" charset="-122"/>
            </a:rPr>
            <a:t>（</a:t>
          </a:r>
          <a:r>
            <a:rPr lang="en-US" altLang="zh-CN" sz="1200" b="1" dirty="0" smtClean="0">
              <a:solidFill>
                <a:schemeClr val="tx1"/>
              </a:solidFill>
              <a:latin typeface="微软雅黑" pitchFamily="34" charset="-122"/>
              <a:ea typeface="微软雅黑" pitchFamily="34" charset="-122"/>
            </a:rPr>
            <a:t>5</a:t>
          </a:r>
          <a:r>
            <a:rPr lang="zh-CN" altLang="en-US" sz="1200" b="1" dirty="0" smtClean="0">
              <a:solidFill>
                <a:schemeClr val="tx1"/>
              </a:solidFill>
              <a:latin typeface="微软雅黑" pitchFamily="34" charset="-122"/>
              <a:ea typeface="微软雅黑" pitchFamily="34" charset="-122"/>
            </a:rPr>
            <a:t>）数据追踪组</a:t>
          </a:r>
          <a:endParaRPr lang="zh-CN" altLang="en-US" sz="1200" b="1" dirty="0">
            <a:solidFill>
              <a:schemeClr val="tx1"/>
            </a:solidFill>
            <a:latin typeface="微软雅黑" pitchFamily="34" charset="-122"/>
            <a:ea typeface="微软雅黑" pitchFamily="34" charset="-122"/>
          </a:endParaRPr>
        </a:p>
      </dgm:t>
    </dgm:pt>
    <dgm:pt modelId="{47D4E422-B1FB-4EA1-8531-EBDE89023840}" type="parTrans" cxnId="{3931AE6E-712A-4FCC-80AC-D5185A5C46A6}">
      <dgm:prSet/>
      <dgm:spPr/>
      <dgm:t>
        <a:bodyPr/>
        <a:lstStyle/>
        <a:p>
          <a:endParaRPr lang="zh-CN" altLang="en-US" sz="1800" b="1">
            <a:solidFill>
              <a:schemeClr val="tx1"/>
            </a:solidFill>
            <a:latin typeface="微软雅黑" pitchFamily="34" charset="-122"/>
            <a:ea typeface="微软雅黑" pitchFamily="34" charset="-122"/>
          </a:endParaRPr>
        </a:p>
      </dgm:t>
    </dgm:pt>
    <dgm:pt modelId="{1034B11F-8FF8-4C0E-BF5C-009094E90948}" type="sibTrans" cxnId="{3931AE6E-712A-4FCC-80AC-D5185A5C46A6}">
      <dgm:prSet/>
      <dgm:spPr/>
      <dgm:t>
        <a:bodyPr/>
        <a:lstStyle/>
        <a:p>
          <a:endParaRPr lang="zh-CN" altLang="en-US" sz="1800" b="1">
            <a:solidFill>
              <a:schemeClr val="tx1"/>
            </a:solidFill>
            <a:latin typeface="微软雅黑" pitchFamily="34" charset="-122"/>
            <a:ea typeface="微软雅黑" pitchFamily="34" charset="-122"/>
          </a:endParaRPr>
        </a:p>
      </dgm:t>
    </dgm:pt>
    <dgm:pt modelId="{59B8B7B1-2B8D-4F2D-8227-7D5CA3D49EAF}" type="pres">
      <dgm:prSet presAssocID="{4DE3BC90-D83D-4935-BA7E-BF5F994880DA}" presName="Name0" presStyleCnt="0">
        <dgm:presLayoutVars>
          <dgm:chMax val="1"/>
          <dgm:dir/>
          <dgm:animLvl val="ctr"/>
          <dgm:resizeHandles val="exact"/>
        </dgm:presLayoutVars>
      </dgm:prSet>
      <dgm:spPr/>
      <dgm:t>
        <a:bodyPr/>
        <a:lstStyle/>
        <a:p>
          <a:endParaRPr lang="zh-CN" altLang="en-US"/>
        </a:p>
      </dgm:t>
    </dgm:pt>
    <dgm:pt modelId="{E8D65CDC-432F-4373-9607-B88C2FB5D4D0}" type="pres">
      <dgm:prSet presAssocID="{58D31594-AFC9-4C9A-A149-EB21904A6790}" presName="centerShape" presStyleLbl="node0" presStyleIdx="0" presStyleCnt="1"/>
      <dgm:spPr/>
      <dgm:t>
        <a:bodyPr/>
        <a:lstStyle/>
        <a:p>
          <a:endParaRPr lang="zh-CN" altLang="en-US"/>
        </a:p>
      </dgm:t>
    </dgm:pt>
    <dgm:pt modelId="{8A8F2A24-17E4-42A6-A4A8-D09649561A29}" type="pres">
      <dgm:prSet presAssocID="{885BC0E8-EA76-4ADF-911F-E66E87306B61}" presName="node" presStyleLbl="node1" presStyleIdx="0" presStyleCnt="5">
        <dgm:presLayoutVars>
          <dgm:bulletEnabled val="1"/>
        </dgm:presLayoutVars>
      </dgm:prSet>
      <dgm:spPr/>
      <dgm:t>
        <a:bodyPr/>
        <a:lstStyle/>
        <a:p>
          <a:endParaRPr lang="zh-CN" altLang="en-US"/>
        </a:p>
      </dgm:t>
    </dgm:pt>
    <dgm:pt modelId="{21F3A157-AB4A-4EFE-801D-6395F3AEC382}" type="pres">
      <dgm:prSet presAssocID="{885BC0E8-EA76-4ADF-911F-E66E87306B61}" presName="dummy" presStyleCnt="0"/>
      <dgm:spPr/>
      <dgm:t>
        <a:bodyPr/>
        <a:lstStyle/>
        <a:p>
          <a:endParaRPr lang="zh-CN" altLang="en-US"/>
        </a:p>
      </dgm:t>
    </dgm:pt>
    <dgm:pt modelId="{B774260C-379D-4FE7-8E6E-1093EDEEF2C7}" type="pres">
      <dgm:prSet presAssocID="{2E18A51C-4E1C-4F08-B4AE-843DEF2A4F14}" presName="sibTrans" presStyleLbl="sibTrans2D1" presStyleIdx="0" presStyleCnt="5"/>
      <dgm:spPr/>
      <dgm:t>
        <a:bodyPr/>
        <a:lstStyle/>
        <a:p>
          <a:endParaRPr lang="zh-CN" altLang="en-US"/>
        </a:p>
      </dgm:t>
    </dgm:pt>
    <dgm:pt modelId="{2BE93A37-FD38-4922-AFBC-04B7AE5DF0FE}" type="pres">
      <dgm:prSet presAssocID="{D2A7439F-63B1-455F-8111-E227F342E841}" presName="node" presStyleLbl="node1" presStyleIdx="1" presStyleCnt="5">
        <dgm:presLayoutVars>
          <dgm:bulletEnabled val="1"/>
        </dgm:presLayoutVars>
      </dgm:prSet>
      <dgm:spPr/>
      <dgm:t>
        <a:bodyPr/>
        <a:lstStyle/>
        <a:p>
          <a:endParaRPr lang="zh-CN" altLang="en-US"/>
        </a:p>
      </dgm:t>
    </dgm:pt>
    <dgm:pt modelId="{4C11100B-C3BF-40E9-B583-EA9D2711A3D8}" type="pres">
      <dgm:prSet presAssocID="{D2A7439F-63B1-455F-8111-E227F342E841}" presName="dummy" presStyleCnt="0"/>
      <dgm:spPr/>
      <dgm:t>
        <a:bodyPr/>
        <a:lstStyle/>
        <a:p>
          <a:endParaRPr lang="zh-CN" altLang="en-US"/>
        </a:p>
      </dgm:t>
    </dgm:pt>
    <dgm:pt modelId="{581F6674-EF68-41A8-9464-C9F6CAB46F44}" type="pres">
      <dgm:prSet presAssocID="{F6B836CC-6CA2-48C8-A00D-F61B97AFF504}" presName="sibTrans" presStyleLbl="sibTrans2D1" presStyleIdx="1" presStyleCnt="5"/>
      <dgm:spPr/>
      <dgm:t>
        <a:bodyPr/>
        <a:lstStyle/>
        <a:p>
          <a:endParaRPr lang="zh-CN" altLang="en-US"/>
        </a:p>
      </dgm:t>
    </dgm:pt>
    <dgm:pt modelId="{1156E939-A641-4BB2-B557-6E13A21623C2}" type="pres">
      <dgm:prSet presAssocID="{B7C8EA65-CEC2-41EC-B1A6-3E76EA8D0829}" presName="node" presStyleLbl="node1" presStyleIdx="2" presStyleCnt="5">
        <dgm:presLayoutVars>
          <dgm:bulletEnabled val="1"/>
        </dgm:presLayoutVars>
      </dgm:prSet>
      <dgm:spPr/>
      <dgm:t>
        <a:bodyPr/>
        <a:lstStyle/>
        <a:p>
          <a:endParaRPr lang="zh-CN" altLang="en-US"/>
        </a:p>
      </dgm:t>
    </dgm:pt>
    <dgm:pt modelId="{8A847D55-7ACE-4CA9-AEA1-7600278927BF}" type="pres">
      <dgm:prSet presAssocID="{B7C8EA65-CEC2-41EC-B1A6-3E76EA8D0829}" presName="dummy" presStyleCnt="0"/>
      <dgm:spPr/>
      <dgm:t>
        <a:bodyPr/>
        <a:lstStyle/>
        <a:p>
          <a:endParaRPr lang="zh-CN" altLang="en-US"/>
        </a:p>
      </dgm:t>
    </dgm:pt>
    <dgm:pt modelId="{459FD7DA-58D6-4B65-AD89-702FD98A0DE0}" type="pres">
      <dgm:prSet presAssocID="{9B0BD328-7F91-41EF-A6B4-D3ED18B15C5E}" presName="sibTrans" presStyleLbl="sibTrans2D1" presStyleIdx="2" presStyleCnt="5"/>
      <dgm:spPr/>
      <dgm:t>
        <a:bodyPr/>
        <a:lstStyle/>
        <a:p>
          <a:endParaRPr lang="zh-CN" altLang="en-US"/>
        </a:p>
      </dgm:t>
    </dgm:pt>
    <dgm:pt modelId="{95D939F2-7A16-49A9-96CB-E511ABE8D253}" type="pres">
      <dgm:prSet presAssocID="{400A481D-0871-4A55-AB9D-1B2C90E431CC}" presName="node" presStyleLbl="node1" presStyleIdx="3" presStyleCnt="5">
        <dgm:presLayoutVars>
          <dgm:bulletEnabled val="1"/>
        </dgm:presLayoutVars>
      </dgm:prSet>
      <dgm:spPr/>
      <dgm:t>
        <a:bodyPr/>
        <a:lstStyle/>
        <a:p>
          <a:endParaRPr lang="zh-CN" altLang="en-US"/>
        </a:p>
      </dgm:t>
    </dgm:pt>
    <dgm:pt modelId="{DD5FBBA1-3952-440F-B067-527AA6D31C12}" type="pres">
      <dgm:prSet presAssocID="{400A481D-0871-4A55-AB9D-1B2C90E431CC}" presName="dummy" presStyleCnt="0"/>
      <dgm:spPr/>
      <dgm:t>
        <a:bodyPr/>
        <a:lstStyle/>
        <a:p>
          <a:endParaRPr lang="zh-CN" altLang="en-US"/>
        </a:p>
      </dgm:t>
    </dgm:pt>
    <dgm:pt modelId="{3D3C1EEC-2C5A-4F0E-A722-D4103BB8216F}" type="pres">
      <dgm:prSet presAssocID="{5AA34920-9F43-4612-AD9D-81CE77813FAF}" presName="sibTrans" presStyleLbl="sibTrans2D1" presStyleIdx="3" presStyleCnt="5"/>
      <dgm:spPr/>
      <dgm:t>
        <a:bodyPr/>
        <a:lstStyle/>
        <a:p>
          <a:endParaRPr lang="zh-CN" altLang="en-US"/>
        </a:p>
      </dgm:t>
    </dgm:pt>
    <dgm:pt modelId="{9F483627-76BF-45C3-90F5-1B2CF48B19CB}" type="pres">
      <dgm:prSet presAssocID="{C2DD194D-29D9-49D8-890D-CEC63FA4FA1E}" presName="node" presStyleLbl="node1" presStyleIdx="4" presStyleCnt="5">
        <dgm:presLayoutVars>
          <dgm:bulletEnabled val="1"/>
        </dgm:presLayoutVars>
      </dgm:prSet>
      <dgm:spPr/>
      <dgm:t>
        <a:bodyPr/>
        <a:lstStyle/>
        <a:p>
          <a:endParaRPr lang="zh-CN" altLang="en-US"/>
        </a:p>
      </dgm:t>
    </dgm:pt>
    <dgm:pt modelId="{16B5033E-FAD7-49CE-BBEF-E757E90F431F}" type="pres">
      <dgm:prSet presAssocID="{C2DD194D-29D9-49D8-890D-CEC63FA4FA1E}" presName="dummy" presStyleCnt="0"/>
      <dgm:spPr/>
      <dgm:t>
        <a:bodyPr/>
        <a:lstStyle/>
        <a:p>
          <a:endParaRPr lang="zh-CN" altLang="en-US"/>
        </a:p>
      </dgm:t>
    </dgm:pt>
    <dgm:pt modelId="{6D78F9A9-DD85-4D02-9C62-39BE3D335F13}" type="pres">
      <dgm:prSet presAssocID="{1034B11F-8FF8-4C0E-BF5C-009094E90948}" presName="sibTrans" presStyleLbl="sibTrans2D1" presStyleIdx="4" presStyleCnt="5"/>
      <dgm:spPr/>
      <dgm:t>
        <a:bodyPr/>
        <a:lstStyle/>
        <a:p>
          <a:endParaRPr lang="zh-CN" altLang="en-US"/>
        </a:p>
      </dgm:t>
    </dgm:pt>
  </dgm:ptLst>
  <dgm:cxnLst>
    <dgm:cxn modelId="{2C7DD617-052C-4018-B695-AA468B419819}" type="presOf" srcId="{C2DD194D-29D9-49D8-890D-CEC63FA4FA1E}" destId="{9F483627-76BF-45C3-90F5-1B2CF48B19CB}" srcOrd="0" destOrd="0" presId="urn:microsoft.com/office/officeart/2005/8/layout/radial6"/>
    <dgm:cxn modelId="{A38BAD42-ECCF-48B6-B6A7-B7AFAD7498A7}" type="presOf" srcId="{9B0BD328-7F91-41EF-A6B4-D3ED18B15C5E}" destId="{459FD7DA-58D6-4B65-AD89-702FD98A0DE0}" srcOrd="0" destOrd="0" presId="urn:microsoft.com/office/officeart/2005/8/layout/radial6"/>
    <dgm:cxn modelId="{79C1AAEF-C43F-4983-B429-8678F3F85978}" srcId="{58D31594-AFC9-4C9A-A149-EB21904A6790}" destId="{B7C8EA65-CEC2-41EC-B1A6-3E76EA8D0829}" srcOrd="2" destOrd="0" parTransId="{BC6FF4EB-7039-4399-AB11-DBF0B611377C}" sibTransId="{9B0BD328-7F91-41EF-A6B4-D3ED18B15C5E}"/>
    <dgm:cxn modelId="{078F04B9-EE6A-418D-91DF-2B2D70CA757F}" type="presOf" srcId="{400A481D-0871-4A55-AB9D-1B2C90E431CC}" destId="{95D939F2-7A16-49A9-96CB-E511ABE8D253}" srcOrd="0" destOrd="0" presId="urn:microsoft.com/office/officeart/2005/8/layout/radial6"/>
    <dgm:cxn modelId="{5DD319DC-316B-49AD-BC1C-7F56D253F6C5}" srcId="{4DE3BC90-D83D-4935-BA7E-BF5F994880DA}" destId="{58D31594-AFC9-4C9A-A149-EB21904A6790}" srcOrd="0" destOrd="0" parTransId="{57652C9C-8430-4AC8-83E4-FC6D3349F566}" sibTransId="{E06CCB39-E2A1-43FF-B6B6-8FC6413139CD}"/>
    <dgm:cxn modelId="{3931AE6E-712A-4FCC-80AC-D5185A5C46A6}" srcId="{58D31594-AFC9-4C9A-A149-EB21904A6790}" destId="{C2DD194D-29D9-49D8-890D-CEC63FA4FA1E}" srcOrd="4" destOrd="0" parTransId="{47D4E422-B1FB-4EA1-8531-EBDE89023840}" sibTransId="{1034B11F-8FF8-4C0E-BF5C-009094E90948}"/>
    <dgm:cxn modelId="{CAAD738C-174E-4CF2-8C5A-EB9F4BD77B42}" srcId="{58D31594-AFC9-4C9A-A149-EB21904A6790}" destId="{D2A7439F-63B1-455F-8111-E227F342E841}" srcOrd="1" destOrd="0" parTransId="{8F2F7B33-6CED-49B1-A5DD-5849C4F40CB5}" sibTransId="{F6B836CC-6CA2-48C8-A00D-F61B97AFF504}"/>
    <dgm:cxn modelId="{24650EC0-1EC8-428C-A1DA-C7DF1B267805}" type="presOf" srcId="{885BC0E8-EA76-4ADF-911F-E66E87306B61}" destId="{8A8F2A24-17E4-42A6-A4A8-D09649561A29}" srcOrd="0" destOrd="0" presId="urn:microsoft.com/office/officeart/2005/8/layout/radial6"/>
    <dgm:cxn modelId="{FA306563-3A25-44F7-8D8C-335FF7BCEB35}" type="presOf" srcId="{F6B836CC-6CA2-48C8-A00D-F61B97AFF504}" destId="{581F6674-EF68-41A8-9464-C9F6CAB46F44}" srcOrd="0" destOrd="0" presId="urn:microsoft.com/office/officeart/2005/8/layout/radial6"/>
    <dgm:cxn modelId="{15084A5D-5900-4E18-ABF8-405375D9BA60}" srcId="{58D31594-AFC9-4C9A-A149-EB21904A6790}" destId="{885BC0E8-EA76-4ADF-911F-E66E87306B61}" srcOrd="0" destOrd="0" parTransId="{90EFDF24-42B7-4BF5-9DAB-6E0FCAF5A3AE}" sibTransId="{2E18A51C-4E1C-4F08-B4AE-843DEF2A4F14}"/>
    <dgm:cxn modelId="{C5F4DBA1-551B-41BD-AB1F-2EA0D3D3B6BE}" type="presOf" srcId="{2E18A51C-4E1C-4F08-B4AE-843DEF2A4F14}" destId="{B774260C-379D-4FE7-8E6E-1093EDEEF2C7}" srcOrd="0" destOrd="0" presId="urn:microsoft.com/office/officeart/2005/8/layout/radial6"/>
    <dgm:cxn modelId="{E54C9151-13C4-45A1-9112-E7F1F6E7452B}" type="presOf" srcId="{5AA34920-9F43-4612-AD9D-81CE77813FAF}" destId="{3D3C1EEC-2C5A-4F0E-A722-D4103BB8216F}" srcOrd="0" destOrd="0" presId="urn:microsoft.com/office/officeart/2005/8/layout/radial6"/>
    <dgm:cxn modelId="{E6BFC7A9-F3BC-49CC-A15D-5A22F81CE96D}" type="presOf" srcId="{1034B11F-8FF8-4C0E-BF5C-009094E90948}" destId="{6D78F9A9-DD85-4D02-9C62-39BE3D335F13}" srcOrd="0" destOrd="0" presId="urn:microsoft.com/office/officeart/2005/8/layout/radial6"/>
    <dgm:cxn modelId="{B67C38F4-7DF3-4572-99DD-070EA1671EA2}" srcId="{58D31594-AFC9-4C9A-A149-EB21904A6790}" destId="{400A481D-0871-4A55-AB9D-1B2C90E431CC}" srcOrd="3" destOrd="0" parTransId="{8E8A7B00-7A2E-4366-ABFB-39E38E161807}" sibTransId="{5AA34920-9F43-4612-AD9D-81CE77813FAF}"/>
    <dgm:cxn modelId="{215106FA-B8C2-4337-A34D-8B1BF0ABEEE2}" type="presOf" srcId="{58D31594-AFC9-4C9A-A149-EB21904A6790}" destId="{E8D65CDC-432F-4373-9607-B88C2FB5D4D0}" srcOrd="0" destOrd="0" presId="urn:microsoft.com/office/officeart/2005/8/layout/radial6"/>
    <dgm:cxn modelId="{2B394CDE-F0AA-436C-AD88-B56E8D99CA39}" type="presOf" srcId="{D2A7439F-63B1-455F-8111-E227F342E841}" destId="{2BE93A37-FD38-4922-AFBC-04B7AE5DF0FE}" srcOrd="0" destOrd="0" presId="urn:microsoft.com/office/officeart/2005/8/layout/radial6"/>
    <dgm:cxn modelId="{6F85A8AD-4C48-4FD3-89D8-01B96548C48D}" type="presOf" srcId="{B7C8EA65-CEC2-41EC-B1A6-3E76EA8D0829}" destId="{1156E939-A641-4BB2-B557-6E13A21623C2}" srcOrd="0" destOrd="0" presId="urn:microsoft.com/office/officeart/2005/8/layout/radial6"/>
    <dgm:cxn modelId="{642F0C21-8E9B-4F66-A82A-B7EDF48F51D2}" type="presOf" srcId="{4DE3BC90-D83D-4935-BA7E-BF5F994880DA}" destId="{59B8B7B1-2B8D-4F2D-8227-7D5CA3D49EAF}" srcOrd="0" destOrd="0" presId="urn:microsoft.com/office/officeart/2005/8/layout/radial6"/>
    <dgm:cxn modelId="{0E4BDC4B-2882-44EF-AB98-49A95D64BD22}" type="presParOf" srcId="{59B8B7B1-2B8D-4F2D-8227-7D5CA3D49EAF}" destId="{E8D65CDC-432F-4373-9607-B88C2FB5D4D0}" srcOrd="0" destOrd="0" presId="urn:microsoft.com/office/officeart/2005/8/layout/radial6"/>
    <dgm:cxn modelId="{B99EBD69-5A52-474C-B9DF-2AE1C33BADAD}" type="presParOf" srcId="{59B8B7B1-2B8D-4F2D-8227-7D5CA3D49EAF}" destId="{8A8F2A24-17E4-42A6-A4A8-D09649561A29}" srcOrd="1" destOrd="0" presId="urn:microsoft.com/office/officeart/2005/8/layout/radial6"/>
    <dgm:cxn modelId="{93B63479-5484-40A8-8101-5A8BA586B5A5}" type="presParOf" srcId="{59B8B7B1-2B8D-4F2D-8227-7D5CA3D49EAF}" destId="{21F3A157-AB4A-4EFE-801D-6395F3AEC382}" srcOrd="2" destOrd="0" presId="urn:microsoft.com/office/officeart/2005/8/layout/radial6"/>
    <dgm:cxn modelId="{E2476B82-E057-41E3-BBCF-8D782A76803C}" type="presParOf" srcId="{59B8B7B1-2B8D-4F2D-8227-7D5CA3D49EAF}" destId="{B774260C-379D-4FE7-8E6E-1093EDEEF2C7}" srcOrd="3" destOrd="0" presId="urn:microsoft.com/office/officeart/2005/8/layout/radial6"/>
    <dgm:cxn modelId="{D9BBF467-713D-4C31-9218-F2D512BF3855}" type="presParOf" srcId="{59B8B7B1-2B8D-4F2D-8227-7D5CA3D49EAF}" destId="{2BE93A37-FD38-4922-AFBC-04B7AE5DF0FE}" srcOrd="4" destOrd="0" presId="urn:microsoft.com/office/officeart/2005/8/layout/radial6"/>
    <dgm:cxn modelId="{8AA62644-D479-42D6-B997-FE8FCEBC6649}" type="presParOf" srcId="{59B8B7B1-2B8D-4F2D-8227-7D5CA3D49EAF}" destId="{4C11100B-C3BF-40E9-B583-EA9D2711A3D8}" srcOrd="5" destOrd="0" presId="urn:microsoft.com/office/officeart/2005/8/layout/radial6"/>
    <dgm:cxn modelId="{A30A765C-719C-408C-BACA-5AE25108C6B2}" type="presParOf" srcId="{59B8B7B1-2B8D-4F2D-8227-7D5CA3D49EAF}" destId="{581F6674-EF68-41A8-9464-C9F6CAB46F44}" srcOrd="6" destOrd="0" presId="urn:microsoft.com/office/officeart/2005/8/layout/radial6"/>
    <dgm:cxn modelId="{CC6BF306-46F3-45FD-9629-6EC4DD1C8D19}" type="presParOf" srcId="{59B8B7B1-2B8D-4F2D-8227-7D5CA3D49EAF}" destId="{1156E939-A641-4BB2-B557-6E13A21623C2}" srcOrd="7" destOrd="0" presId="urn:microsoft.com/office/officeart/2005/8/layout/radial6"/>
    <dgm:cxn modelId="{D56900C7-A7BF-41D0-8858-6BAE01D208E4}" type="presParOf" srcId="{59B8B7B1-2B8D-4F2D-8227-7D5CA3D49EAF}" destId="{8A847D55-7ACE-4CA9-AEA1-7600278927BF}" srcOrd="8" destOrd="0" presId="urn:microsoft.com/office/officeart/2005/8/layout/radial6"/>
    <dgm:cxn modelId="{7407FC5B-EE95-4433-88CE-D3438A82430A}" type="presParOf" srcId="{59B8B7B1-2B8D-4F2D-8227-7D5CA3D49EAF}" destId="{459FD7DA-58D6-4B65-AD89-702FD98A0DE0}" srcOrd="9" destOrd="0" presId="urn:microsoft.com/office/officeart/2005/8/layout/radial6"/>
    <dgm:cxn modelId="{2AA79BA5-F7AB-442E-8146-A399CE6B84CA}" type="presParOf" srcId="{59B8B7B1-2B8D-4F2D-8227-7D5CA3D49EAF}" destId="{95D939F2-7A16-49A9-96CB-E511ABE8D253}" srcOrd="10" destOrd="0" presId="urn:microsoft.com/office/officeart/2005/8/layout/radial6"/>
    <dgm:cxn modelId="{150F89C8-A8F2-475C-B9CD-C4C69E4078AC}" type="presParOf" srcId="{59B8B7B1-2B8D-4F2D-8227-7D5CA3D49EAF}" destId="{DD5FBBA1-3952-440F-B067-527AA6D31C12}" srcOrd="11" destOrd="0" presId="urn:microsoft.com/office/officeart/2005/8/layout/radial6"/>
    <dgm:cxn modelId="{8F5A77B0-CD01-487F-A8F5-D235CCB96D89}" type="presParOf" srcId="{59B8B7B1-2B8D-4F2D-8227-7D5CA3D49EAF}" destId="{3D3C1EEC-2C5A-4F0E-A722-D4103BB8216F}" srcOrd="12" destOrd="0" presId="urn:microsoft.com/office/officeart/2005/8/layout/radial6"/>
    <dgm:cxn modelId="{7A0D506A-0789-4B37-8816-44BE59AF665F}" type="presParOf" srcId="{59B8B7B1-2B8D-4F2D-8227-7D5CA3D49EAF}" destId="{9F483627-76BF-45C3-90F5-1B2CF48B19CB}" srcOrd="13" destOrd="0" presId="urn:microsoft.com/office/officeart/2005/8/layout/radial6"/>
    <dgm:cxn modelId="{4CD73557-C34D-444E-A528-0BEEDFE877CB}" type="presParOf" srcId="{59B8B7B1-2B8D-4F2D-8227-7D5CA3D49EAF}" destId="{16B5033E-FAD7-49CE-BBEF-E757E90F431F}" srcOrd="14" destOrd="0" presId="urn:microsoft.com/office/officeart/2005/8/layout/radial6"/>
    <dgm:cxn modelId="{5D9FF40A-10AA-4F5E-9982-3FE443B6C3E5}" type="presParOf" srcId="{59B8B7B1-2B8D-4F2D-8227-7D5CA3D49EAF}" destId="{6D78F9A9-DD85-4D02-9C62-39BE3D335F13}"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27EB260-DF7A-4EAB-94E9-2253A900B66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831DE2A9-F331-494E-8C45-58D8FBCE8886}">
      <dgm:prSet phldrT="[文本]" custT="1"/>
      <dgm:spPr>
        <a:solidFill>
          <a:schemeClr val="accent2"/>
        </a:solidFill>
      </dgm:spPr>
      <dgm:t>
        <a:bodyPr/>
        <a:lstStyle/>
        <a:p>
          <a:pPr algn="ctr"/>
          <a:r>
            <a:rPr lang="zh-CN" altLang="en-US" sz="2800" b="1" dirty="0" smtClean="0">
              <a:latin typeface="微软雅黑" panose="020B0503020204020204" pitchFamily="34" charset="-122"/>
              <a:ea typeface="微软雅黑" panose="020B0503020204020204" pitchFamily="34" charset="-122"/>
            </a:rPr>
            <a:t>活动内容</a:t>
          </a:r>
          <a:endParaRPr lang="zh-CN" altLang="en-US" sz="2800" b="1" dirty="0">
            <a:latin typeface="微软雅黑" panose="020B0503020204020204" pitchFamily="34" charset="-122"/>
            <a:ea typeface="微软雅黑" panose="020B0503020204020204" pitchFamily="34" charset="-122"/>
          </a:endParaRPr>
        </a:p>
      </dgm:t>
    </dgm:pt>
    <dgm:pt modelId="{735FE270-A83D-4DED-A29B-E8D70D1BAB76}" type="parTrans" cxnId="{B9413EA7-B50A-4EF1-864A-CF210476C016}">
      <dgm:prSet/>
      <dgm:spPr/>
      <dgm:t>
        <a:bodyPr/>
        <a:lstStyle/>
        <a:p>
          <a:pPr algn="ctr"/>
          <a:endParaRPr lang="zh-CN" altLang="en-US"/>
        </a:p>
      </dgm:t>
    </dgm:pt>
    <dgm:pt modelId="{6EF941AB-FF33-4DD2-86E8-C0D0F03B8B31}" type="sibTrans" cxnId="{B9413EA7-B50A-4EF1-864A-CF210476C016}">
      <dgm:prSet/>
      <dgm:spPr/>
      <dgm:t>
        <a:bodyPr/>
        <a:lstStyle/>
        <a:p>
          <a:pPr algn="ctr"/>
          <a:endParaRPr lang="zh-CN" altLang="en-US"/>
        </a:p>
      </dgm:t>
    </dgm:pt>
    <dgm:pt modelId="{E0226926-E17F-473F-A693-4F61691CA930}">
      <dgm:prSet phldrT="[文本]"/>
      <dgm:spPr>
        <a:solidFill>
          <a:schemeClr val="accent2"/>
        </a:solidFill>
      </dgm:spPr>
      <dgm:t>
        <a:bodyPr/>
        <a:lstStyle/>
        <a:p>
          <a:pPr algn="ctr"/>
          <a:r>
            <a:rPr lang="zh-CN" altLang="en-US" b="1" smtClean="0">
              <a:latin typeface="微软雅黑" panose="020B0503020204020204" pitchFamily="34" charset="-122"/>
              <a:ea typeface="微软雅黑" panose="020B0503020204020204" pitchFamily="34" charset="-122"/>
            </a:rPr>
            <a:t>保单</a:t>
          </a:r>
          <a:r>
            <a:rPr lang="zh-CN" altLang="en-US" b="1" dirty="0" smtClean="0">
              <a:latin typeface="微软雅黑" panose="020B0503020204020204" pitchFamily="34" charset="-122"/>
              <a:ea typeface="微软雅黑" panose="020B0503020204020204" pitchFamily="34" charset="-122"/>
            </a:rPr>
            <a:t>升级优势及要点</a:t>
          </a:r>
          <a:endParaRPr lang="zh-CN" altLang="en-US" dirty="0"/>
        </a:p>
      </dgm:t>
    </dgm:pt>
    <dgm:pt modelId="{A1582DA0-27CD-45D9-A481-98F37E20A5F7}" type="parTrans" cxnId="{72E86C00-3F2C-489D-A3BC-B612AABE10BE}">
      <dgm:prSet/>
      <dgm:spPr/>
      <dgm:t>
        <a:bodyPr/>
        <a:lstStyle/>
        <a:p>
          <a:pPr algn="ctr"/>
          <a:endParaRPr lang="zh-CN" altLang="en-US"/>
        </a:p>
      </dgm:t>
    </dgm:pt>
    <dgm:pt modelId="{D0F74322-6C58-45C0-8FFF-812942616BC5}" type="sibTrans" cxnId="{72E86C00-3F2C-489D-A3BC-B612AABE10BE}">
      <dgm:prSet/>
      <dgm:spPr/>
      <dgm:t>
        <a:bodyPr/>
        <a:lstStyle/>
        <a:p>
          <a:pPr algn="ctr"/>
          <a:endParaRPr lang="zh-CN" altLang="en-US"/>
        </a:p>
      </dgm:t>
    </dgm:pt>
    <dgm:pt modelId="{FCCAB6E3-AAA2-413B-9914-BE499DB41CB4}">
      <dgm:prSet phldrT="[文本]"/>
      <dgm:spPr>
        <a:solidFill>
          <a:schemeClr val="accent2"/>
        </a:solidFill>
      </dgm:spPr>
      <dgm:t>
        <a:bodyPr/>
        <a:lstStyle/>
        <a:p>
          <a:pPr algn="ctr"/>
          <a:r>
            <a:rPr lang="zh-CN" altLang="en-US" b="1" dirty="0" smtClean="0">
              <a:latin typeface="微软雅黑" panose="020B0503020204020204" pitchFamily="34" charset="-122"/>
              <a:ea typeface="微软雅黑" panose="020B0503020204020204" pitchFamily="34" charset="-122"/>
            </a:rPr>
            <a:t>行事历</a:t>
          </a:r>
          <a:endParaRPr lang="zh-CN" altLang="en-US" dirty="0"/>
        </a:p>
      </dgm:t>
    </dgm:pt>
    <dgm:pt modelId="{82909BB3-2A95-455C-93E8-DE144C2501D9}" type="parTrans" cxnId="{FD3E5F85-F6AD-45FE-AC3F-404606EEC63C}">
      <dgm:prSet/>
      <dgm:spPr/>
      <dgm:t>
        <a:bodyPr/>
        <a:lstStyle/>
        <a:p>
          <a:pPr algn="ctr"/>
          <a:endParaRPr lang="zh-CN" altLang="en-US"/>
        </a:p>
      </dgm:t>
    </dgm:pt>
    <dgm:pt modelId="{CA7E54A9-6C9F-4CFB-AEEF-C69093B0F28C}" type="sibTrans" cxnId="{FD3E5F85-F6AD-45FE-AC3F-404606EEC63C}">
      <dgm:prSet/>
      <dgm:spPr/>
      <dgm:t>
        <a:bodyPr/>
        <a:lstStyle/>
        <a:p>
          <a:pPr algn="ctr"/>
          <a:endParaRPr lang="zh-CN" altLang="en-US"/>
        </a:p>
      </dgm:t>
    </dgm:pt>
    <dgm:pt modelId="{EC8EB561-5F7F-4004-9547-64F61692C512}" type="pres">
      <dgm:prSet presAssocID="{127EB260-DF7A-4EAB-94E9-2253A900B666}" presName="Name0" presStyleCnt="0">
        <dgm:presLayoutVars>
          <dgm:chMax val="7"/>
          <dgm:chPref val="7"/>
          <dgm:dir/>
        </dgm:presLayoutVars>
      </dgm:prSet>
      <dgm:spPr/>
      <dgm:t>
        <a:bodyPr/>
        <a:lstStyle/>
        <a:p>
          <a:endParaRPr lang="zh-CN" altLang="en-US"/>
        </a:p>
      </dgm:t>
    </dgm:pt>
    <dgm:pt modelId="{F7150288-FAFC-47B8-B2E4-F7BC07038B2E}" type="pres">
      <dgm:prSet presAssocID="{127EB260-DF7A-4EAB-94E9-2253A900B666}" presName="Name1" presStyleCnt="0"/>
      <dgm:spPr/>
    </dgm:pt>
    <dgm:pt modelId="{192A9713-E031-4129-959D-15D51B414E6B}" type="pres">
      <dgm:prSet presAssocID="{127EB260-DF7A-4EAB-94E9-2253A900B666}" presName="cycle" presStyleCnt="0"/>
      <dgm:spPr/>
    </dgm:pt>
    <dgm:pt modelId="{9BDBD79C-A811-4197-BA75-41B6EE27561A}" type="pres">
      <dgm:prSet presAssocID="{127EB260-DF7A-4EAB-94E9-2253A900B666}" presName="srcNode" presStyleLbl="node1" presStyleIdx="0" presStyleCnt="3"/>
      <dgm:spPr/>
    </dgm:pt>
    <dgm:pt modelId="{C51B1991-CF10-4429-8D50-F03736904F35}" type="pres">
      <dgm:prSet presAssocID="{127EB260-DF7A-4EAB-94E9-2253A900B666}" presName="conn" presStyleLbl="parChTrans1D2" presStyleIdx="0" presStyleCnt="1"/>
      <dgm:spPr/>
      <dgm:t>
        <a:bodyPr/>
        <a:lstStyle/>
        <a:p>
          <a:endParaRPr lang="zh-CN" altLang="en-US"/>
        </a:p>
      </dgm:t>
    </dgm:pt>
    <dgm:pt modelId="{4A83F727-FB9A-4A2E-8596-E4B40B9C8B29}" type="pres">
      <dgm:prSet presAssocID="{127EB260-DF7A-4EAB-94E9-2253A900B666}" presName="extraNode" presStyleLbl="node1" presStyleIdx="0" presStyleCnt="3"/>
      <dgm:spPr/>
    </dgm:pt>
    <dgm:pt modelId="{3E3AD5FB-7FBD-4C7E-88BE-2CEA214799FD}" type="pres">
      <dgm:prSet presAssocID="{127EB260-DF7A-4EAB-94E9-2253A900B666}" presName="dstNode" presStyleLbl="node1" presStyleIdx="0" presStyleCnt="3"/>
      <dgm:spPr/>
    </dgm:pt>
    <dgm:pt modelId="{A1C5F3F7-D5B8-4B7F-B6E5-0400966DE9A1}" type="pres">
      <dgm:prSet presAssocID="{831DE2A9-F331-494E-8C45-58D8FBCE8886}" presName="text_1" presStyleLbl="node1" presStyleIdx="0" presStyleCnt="3" custLinFactNeighborX="-535" custLinFactNeighborY="647">
        <dgm:presLayoutVars>
          <dgm:bulletEnabled val="1"/>
        </dgm:presLayoutVars>
      </dgm:prSet>
      <dgm:spPr/>
      <dgm:t>
        <a:bodyPr/>
        <a:lstStyle/>
        <a:p>
          <a:endParaRPr lang="zh-CN" altLang="en-US"/>
        </a:p>
      </dgm:t>
    </dgm:pt>
    <dgm:pt modelId="{C965287B-6C82-4AAE-AD5D-95A5B3966475}" type="pres">
      <dgm:prSet presAssocID="{831DE2A9-F331-494E-8C45-58D8FBCE8886}" presName="accent_1" presStyleCnt="0"/>
      <dgm:spPr/>
    </dgm:pt>
    <dgm:pt modelId="{F6D5AF12-F017-4D44-8E5D-D9BD082AD874}" type="pres">
      <dgm:prSet presAssocID="{831DE2A9-F331-494E-8C45-58D8FBCE8886}" presName="accentRepeatNode" presStyleLbl="solidFgAcc1" presStyleIdx="0" presStyleCnt="3" custLinFactNeighborX="-4564" custLinFactNeighborY="4352"/>
      <dgm:spPr/>
    </dgm:pt>
    <dgm:pt modelId="{03B69EF3-3BB6-45E5-B17E-868865BA5A58}" type="pres">
      <dgm:prSet presAssocID="{E0226926-E17F-473F-A693-4F61691CA930}" presName="text_2" presStyleLbl="node1" presStyleIdx="1" presStyleCnt="3">
        <dgm:presLayoutVars>
          <dgm:bulletEnabled val="1"/>
        </dgm:presLayoutVars>
      </dgm:prSet>
      <dgm:spPr/>
      <dgm:t>
        <a:bodyPr/>
        <a:lstStyle/>
        <a:p>
          <a:endParaRPr lang="zh-CN" altLang="en-US"/>
        </a:p>
      </dgm:t>
    </dgm:pt>
    <dgm:pt modelId="{481A6468-4317-495D-8125-A624EEFE8480}" type="pres">
      <dgm:prSet presAssocID="{E0226926-E17F-473F-A693-4F61691CA930}" presName="accent_2" presStyleCnt="0"/>
      <dgm:spPr/>
    </dgm:pt>
    <dgm:pt modelId="{40F9A260-DD25-4328-BD56-494BBD68D6B3}" type="pres">
      <dgm:prSet presAssocID="{E0226926-E17F-473F-A693-4F61691CA930}" presName="accentRepeatNode" presStyleLbl="solidFgAcc1" presStyleIdx="1" presStyleCnt="3"/>
      <dgm:spPr/>
    </dgm:pt>
    <dgm:pt modelId="{AAD6FF98-538B-43F4-92A8-297C2ED3EA7E}" type="pres">
      <dgm:prSet presAssocID="{FCCAB6E3-AAA2-413B-9914-BE499DB41CB4}" presName="text_3" presStyleLbl="node1" presStyleIdx="2" presStyleCnt="3">
        <dgm:presLayoutVars>
          <dgm:bulletEnabled val="1"/>
        </dgm:presLayoutVars>
      </dgm:prSet>
      <dgm:spPr/>
      <dgm:t>
        <a:bodyPr/>
        <a:lstStyle/>
        <a:p>
          <a:endParaRPr lang="zh-CN" altLang="en-US"/>
        </a:p>
      </dgm:t>
    </dgm:pt>
    <dgm:pt modelId="{3DCE03FD-191F-4821-80E8-7081FED2EDCE}" type="pres">
      <dgm:prSet presAssocID="{FCCAB6E3-AAA2-413B-9914-BE499DB41CB4}" presName="accent_3" presStyleCnt="0"/>
      <dgm:spPr/>
    </dgm:pt>
    <dgm:pt modelId="{BC1B872C-F206-45EC-A1E9-7FB0E32CE695}" type="pres">
      <dgm:prSet presAssocID="{FCCAB6E3-AAA2-413B-9914-BE499DB41CB4}" presName="accentRepeatNode" presStyleLbl="solidFgAcc1" presStyleIdx="2" presStyleCnt="3"/>
      <dgm:spPr/>
    </dgm:pt>
  </dgm:ptLst>
  <dgm:cxnLst>
    <dgm:cxn modelId="{ED220ED1-5ADE-4C11-A966-80BA114A5016}" type="presOf" srcId="{127EB260-DF7A-4EAB-94E9-2253A900B666}" destId="{EC8EB561-5F7F-4004-9547-64F61692C512}" srcOrd="0" destOrd="0" presId="urn:microsoft.com/office/officeart/2008/layout/VerticalCurvedList"/>
    <dgm:cxn modelId="{72E86C00-3F2C-489D-A3BC-B612AABE10BE}" srcId="{127EB260-DF7A-4EAB-94E9-2253A900B666}" destId="{E0226926-E17F-473F-A693-4F61691CA930}" srcOrd="1" destOrd="0" parTransId="{A1582DA0-27CD-45D9-A481-98F37E20A5F7}" sibTransId="{D0F74322-6C58-45C0-8FFF-812942616BC5}"/>
    <dgm:cxn modelId="{FD3E5F85-F6AD-45FE-AC3F-404606EEC63C}" srcId="{127EB260-DF7A-4EAB-94E9-2253A900B666}" destId="{FCCAB6E3-AAA2-413B-9914-BE499DB41CB4}" srcOrd="2" destOrd="0" parTransId="{82909BB3-2A95-455C-93E8-DE144C2501D9}" sibTransId="{CA7E54A9-6C9F-4CFB-AEEF-C69093B0F28C}"/>
    <dgm:cxn modelId="{026B1578-2D15-4226-B84F-B66A1A1B6252}" type="presOf" srcId="{6EF941AB-FF33-4DD2-86E8-C0D0F03B8B31}" destId="{C51B1991-CF10-4429-8D50-F03736904F35}" srcOrd="0" destOrd="0" presId="urn:microsoft.com/office/officeart/2008/layout/VerticalCurvedList"/>
    <dgm:cxn modelId="{F775BD93-F9A1-4DE9-9D4D-8CFAC2C3F392}" type="presOf" srcId="{E0226926-E17F-473F-A693-4F61691CA930}" destId="{03B69EF3-3BB6-45E5-B17E-868865BA5A58}" srcOrd="0" destOrd="0" presId="urn:microsoft.com/office/officeart/2008/layout/VerticalCurvedList"/>
    <dgm:cxn modelId="{B9413EA7-B50A-4EF1-864A-CF210476C016}" srcId="{127EB260-DF7A-4EAB-94E9-2253A900B666}" destId="{831DE2A9-F331-494E-8C45-58D8FBCE8886}" srcOrd="0" destOrd="0" parTransId="{735FE270-A83D-4DED-A29B-E8D70D1BAB76}" sibTransId="{6EF941AB-FF33-4DD2-86E8-C0D0F03B8B31}"/>
    <dgm:cxn modelId="{D362AB7B-5C0A-4CD2-A988-B64310147CD6}" type="presOf" srcId="{FCCAB6E3-AAA2-413B-9914-BE499DB41CB4}" destId="{AAD6FF98-538B-43F4-92A8-297C2ED3EA7E}" srcOrd="0" destOrd="0" presId="urn:microsoft.com/office/officeart/2008/layout/VerticalCurvedList"/>
    <dgm:cxn modelId="{174C5EEF-9B84-4930-B8E7-127D8E48BA00}" type="presOf" srcId="{831DE2A9-F331-494E-8C45-58D8FBCE8886}" destId="{A1C5F3F7-D5B8-4B7F-B6E5-0400966DE9A1}" srcOrd="0" destOrd="0" presId="urn:microsoft.com/office/officeart/2008/layout/VerticalCurvedList"/>
    <dgm:cxn modelId="{C7B46472-ECFD-4314-87DA-31FA018C2021}" type="presParOf" srcId="{EC8EB561-5F7F-4004-9547-64F61692C512}" destId="{F7150288-FAFC-47B8-B2E4-F7BC07038B2E}" srcOrd="0" destOrd="0" presId="urn:microsoft.com/office/officeart/2008/layout/VerticalCurvedList"/>
    <dgm:cxn modelId="{12655EEB-A904-4291-BCFA-332BEC9E8C61}" type="presParOf" srcId="{F7150288-FAFC-47B8-B2E4-F7BC07038B2E}" destId="{192A9713-E031-4129-959D-15D51B414E6B}" srcOrd="0" destOrd="0" presId="urn:microsoft.com/office/officeart/2008/layout/VerticalCurvedList"/>
    <dgm:cxn modelId="{9994390B-2BF9-49A4-9DD7-05642F0903D2}" type="presParOf" srcId="{192A9713-E031-4129-959D-15D51B414E6B}" destId="{9BDBD79C-A811-4197-BA75-41B6EE27561A}" srcOrd="0" destOrd="0" presId="urn:microsoft.com/office/officeart/2008/layout/VerticalCurvedList"/>
    <dgm:cxn modelId="{D7459312-7F74-418F-9A70-9A17C3A4CEFF}" type="presParOf" srcId="{192A9713-E031-4129-959D-15D51B414E6B}" destId="{C51B1991-CF10-4429-8D50-F03736904F35}" srcOrd="1" destOrd="0" presId="urn:microsoft.com/office/officeart/2008/layout/VerticalCurvedList"/>
    <dgm:cxn modelId="{1AFA4D80-00F5-4E00-9BAC-6D5050C0AEAE}" type="presParOf" srcId="{192A9713-E031-4129-959D-15D51B414E6B}" destId="{4A83F727-FB9A-4A2E-8596-E4B40B9C8B29}" srcOrd="2" destOrd="0" presId="urn:microsoft.com/office/officeart/2008/layout/VerticalCurvedList"/>
    <dgm:cxn modelId="{B11EF6E1-0BDD-470F-B03D-21EF5413BEDC}" type="presParOf" srcId="{192A9713-E031-4129-959D-15D51B414E6B}" destId="{3E3AD5FB-7FBD-4C7E-88BE-2CEA214799FD}" srcOrd="3" destOrd="0" presId="urn:microsoft.com/office/officeart/2008/layout/VerticalCurvedList"/>
    <dgm:cxn modelId="{90A43001-BE04-4E58-853D-2DB318B8B6E1}" type="presParOf" srcId="{F7150288-FAFC-47B8-B2E4-F7BC07038B2E}" destId="{A1C5F3F7-D5B8-4B7F-B6E5-0400966DE9A1}" srcOrd="1" destOrd="0" presId="urn:microsoft.com/office/officeart/2008/layout/VerticalCurvedList"/>
    <dgm:cxn modelId="{5127CA3A-E992-4325-849A-657DE6CA6D0D}" type="presParOf" srcId="{F7150288-FAFC-47B8-B2E4-F7BC07038B2E}" destId="{C965287B-6C82-4AAE-AD5D-95A5B3966475}" srcOrd="2" destOrd="0" presId="urn:microsoft.com/office/officeart/2008/layout/VerticalCurvedList"/>
    <dgm:cxn modelId="{DD792A36-799D-4473-9020-BD6054114669}" type="presParOf" srcId="{C965287B-6C82-4AAE-AD5D-95A5B3966475}" destId="{F6D5AF12-F017-4D44-8E5D-D9BD082AD874}" srcOrd="0" destOrd="0" presId="urn:microsoft.com/office/officeart/2008/layout/VerticalCurvedList"/>
    <dgm:cxn modelId="{DAFD91DA-4953-491E-A725-922C64F83757}" type="presParOf" srcId="{F7150288-FAFC-47B8-B2E4-F7BC07038B2E}" destId="{03B69EF3-3BB6-45E5-B17E-868865BA5A58}" srcOrd="3" destOrd="0" presId="urn:microsoft.com/office/officeart/2008/layout/VerticalCurvedList"/>
    <dgm:cxn modelId="{EC2AA0A7-7B1F-4084-9B94-016B57D75AA9}" type="presParOf" srcId="{F7150288-FAFC-47B8-B2E4-F7BC07038B2E}" destId="{481A6468-4317-495D-8125-A624EEFE8480}" srcOrd="4" destOrd="0" presId="urn:microsoft.com/office/officeart/2008/layout/VerticalCurvedList"/>
    <dgm:cxn modelId="{7227D460-613A-419D-821C-FE8DD54291DE}" type="presParOf" srcId="{481A6468-4317-495D-8125-A624EEFE8480}" destId="{40F9A260-DD25-4328-BD56-494BBD68D6B3}" srcOrd="0" destOrd="0" presId="urn:microsoft.com/office/officeart/2008/layout/VerticalCurvedList"/>
    <dgm:cxn modelId="{280D90B0-1A81-4313-9583-D7E6AF2E619B}" type="presParOf" srcId="{F7150288-FAFC-47B8-B2E4-F7BC07038B2E}" destId="{AAD6FF98-538B-43F4-92A8-297C2ED3EA7E}" srcOrd="5" destOrd="0" presId="urn:microsoft.com/office/officeart/2008/layout/VerticalCurvedList"/>
    <dgm:cxn modelId="{3F6871F5-2D2E-4E05-B221-FE8CA9B079EF}" type="presParOf" srcId="{F7150288-FAFC-47B8-B2E4-F7BC07038B2E}" destId="{3DCE03FD-191F-4821-80E8-7081FED2EDCE}" srcOrd="6" destOrd="0" presId="urn:microsoft.com/office/officeart/2008/layout/VerticalCurvedList"/>
    <dgm:cxn modelId="{E3942C16-E987-406C-98CB-C65C078537BC}" type="presParOf" srcId="{3DCE03FD-191F-4821-80E8-7081FED2EDCE}" destId="{BC1B872C-F206-45EC-A1E9-7FB0E32CE69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B1991-CF10-4429-8D50-F03736904F35}">
      <dsp:nvSpPr>
        <dsp:cNvPr id="0" name=""/>
        <dsp:cNvSpPr/>
      </dsp:nvSpPr>
      <dsp:spPr>
        <a:xfrm>
          <a:off x="-3836394" y="-589180"/>
          <a:ext cx="4572436" cy="4572436"/>
        </a:xfrm>
        <a:prstGeom prst="blockArc">
          <a:avLst>
            <a:gd name="adj1" fmla="val 18900000"/>
            <a:gd name="adj2" fmla="val 2700000"/>
            <a:gd name="adj3" fmla="val 472"/>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C5F3F7-D5B8-4B7F-B6E5-0400966DE9A1}">
      <dsp:nvSpPr>
        <dsp:cNvPr id="0" name=""/>
        <dsp:cNvSpPr/>
      </dsp:nvSpPr>
      <dsp:spPr>
        <a:xfrm>
          <a:off x="439888" y="343799"/>
          <a:ext cx="6250816" cy="678815"/>
        </a:xfrm>
        <a:prstGeom prst="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8809" tIns="71120" rIns="71120" bIns="71120" numCol="1" spcCol="1270" anchor="ctr" anchorCtr="0">
          <a:noAutofit/>
        </a:bodyPr>
        <a:lstStyle/>
        <a:p>
          <a:pPr lvl="0" algn="ctr" defTabSz="1244600">
            <a:lnSpc>
              <a:spcPct val="90000"/>
            </a:lnSpc>
            <a:spcBef>
              <a:spcPct val="0"/>
            </a:spcBef>
            <a:spcAft>
              <a:spcPct val="35000"/>
            </a:spcAft>
          </a:pPr>
          <a:r>
            <a:rPr lang="zh-CN" altLang="en-US" sz="2800" b="1" kern="1200" dirty="0" smtClean="0">
              <a:latin typeface="微软雅黑" panose="020B0503020204020204" pitchFamily="34" charset="-122"/>
              <a:ea typeface="微软雅黑" panose="020B0503020204020204" pitchFamily="34" charset="-122"/>
            </a:rPr>
            <a:t>活动内容</a:t>
          </a:r>
          <a:endParaRPr lang="zh-CN" altLang="en-US" sz="2800" b="1" kern="1200" dirty="0">
            <a:latin typeface="微软雅黑" panose="020B0503020204020204" pitchFamily="34" charset="-122"/>
            <a:ea typeface="微软雅黑" panose="020B0503020204020204" pitchFamily="34" charset="-122"/>
          </a:endParaRPr>
        </a:p>
      </dsp:txBody>
      <dsp:txXfrm>
        <a:off x="439888" y="343799"/>
        <a:ext cx="6250816" cy="678815"/>
      </dsp:txXfrm>
    </dsp:sp>
    <dsp:sp modelId="{F6D5AF12-F017-4D44-8E5D-D9BD082AD874}">
      <dsp:nvSpPr>
        <dsp:cNvPr id="0" name=""/>
        <dsp:cNvSpPr/>
      </dsp:nvSpPr>
      <dsp:spPr>
        <a:xfrm>
          <a:off x="10344" y="291483"/>
          <a:ext cx="848518" cy="848518"/>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B69EF3-3BB6-45E5-B17E-868865BA5A58}">
      <dsp:nvSpPr>
        <dsp:cNvPr id="0" name=""/>
        <dsp:cNvSpPr/>
      </dsp:nvSpPr>
      <dsp:spPr>
        <a:xfrm>
          <a:off x="720079" y="1357630"/>
          <a:ext cx="6004066" cy="678815"/>
        </a:xfrm>
        <a:prstGeom prst="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8809" tIns="66040" rIns="66040" bIns="66040" numCol="1" spcCol="1270" anchor="ctr" anchorCtr="0">
          <a:noAutofit/>
        </a:bodyPr>
        <a:lstStyle/>
        <a:p>
          <a:pPr lvl="0" algn="ctr" defTabSz="1155700">
            <a:lnSpc>
              <a:spcPct val="90000"/>
            </a:lnSpc>
            <a:spcBef>
              <a:spcPct val="0"/>
            </a:spcBef>
            <a:spcAft>
              <a:spcPct val="35000"/>
            </a:spcAft>
          </a:pPr>
          <a:r>
            <a:rPr lang="zh-CN" altLang="en-US" sz="2600" b="1" kern="1200" smtClean="0">
              <a:latin typeface="微软雅黑" panose="020B0503020204020204" pitchFamily="34" charset="-122"/>
              <a:ea typeface="微软雅黑" panose="020B0503020204020204" pitchFamily="34" charset="-122"/>
            </a:rPr>
            <a:t>保单</a:t>
          </a:r>
          <a:r>
            <a:rPr lang="zh-CN" altLang="en-US" sz="2600" b="1" kern="1200" dirty="0" smtClean="0">
              <a:latin typeface="微软雅黑" panose="020B0503020204020204" pitchFamily="34" charset="-122"/>
              <a:ea typeface="微软雅黑" panose="020B0503020204020204" pitchFamily="34" charset="-122"/>
            </a:rPr>
            <a:t>升级优势及要点</a:t>
          </a:r>
          <a:endParaRPr lang="zh-CN" altLang="en-US" sz="2600" kern="1200" dirty="0"/>
        </a:p>
      </dsp:txBody>
      <dsp:txXfrm>
        <a:off x="720079" y="1357630"/>
        <a:ext cx="6004066" cy="678815"/>
      </dsp:txXfrm>
    </dsp:sp>
    <dsp:sp modelId="{40F9A260-DD25-4328-BD56-494BBD68D6B3}">
      <dsp:nvSpPr>
        <dsp:cNvPr id="0" name=""/>
        <dsp:cNvSpPr/>
      </dsp:nvSpPr>
      <dsp:spPr>
        <a:xfrm>
          <a:off x="295819" y="1272778"/>
          <a:ext cx="848518" cy="848518"/>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D6FF98-538B-43F4-92A8-297C2ED3EA7E}">
      <dsp:nvSpPr>
        <dsp:cNvPr id="0" name=""/>
        <dsp:cNvSpPr/>
      </dsp:nvSpPr>
      <dsp:spPr>
        <a:xfrm>
          <a:off x="473330" y="2375852"/>
          <a:ext cx="6250816" cy="678815"/>
        </a:xfrm>
        <a:prstGeom prst="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8809" tIns="66040" rIns="66040" bIns="66040" numCol="1" spcCol="1270" anchor="ctr" anchorCtr="0">
          <a:noAutofit/>
        </a:bodyPr>
        <a:lstStyle/>
        <a:p>
          <a:pPr lvl="0" algn="ctr" defTabSz="1155700">
            <a:lnSpc>
              <a:spcPct val="90000"/>
            </a:lnSpc>
            <a:spcBef>
              <a:spcPct val="0"/>
            </a:spcBef>
            <a:spcAft>
              <a:spcPct val="35000"/>
            </a:spcAft>
          </a:pPr>
          <a:r>
            <a:rPr lang="zh-CN" altLang="en-US" sz="2600" b="1" kern="1200" dirty="0" smtClean="0">
              <a:latin typeface="微软雅黑" panose="020B0503020204020204" pitchFamily="34" charset="-122"/>
              <a:ea typeface="微软雅黑" panose="020B0503020204020204" pitchFamily="34" charset="-122"/>
            </a:rPr>
            <a:t>行事历</a:t>
          </a:r>
          <a:endParaRPr lang="zh-CN" altLang="en-US" sz="2600" kern="1200" dirty="0"/>
        </a:p>
      </dsp:txBody>
      <dsp:txXfrm>
        <a:off x="473330" y="2375852"/>
        <a:ext cx="6250816" cy="678815"/>
      </dsp:txXfrm>
    </dsp:sp>
    <dsp:sp modelId="{BC1B872C-F206-45EC-A1E9-7FB0E32CE695}">
      <dsp:nvSpPr>
        <dsp:cNvPr id="0" name=""/>
        <dsp:cNvSpPr/>
      </dsp:nvSpPr>
      <dsp:spPr>
        <a:xfrm>
          <a:off x="49070" y="2291000"/>
          <a:ext cx="848518" cy="848518"/>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410E24-F237-497C-9406-C331E46A5CFE}">
      <dsp:nvSpPr>
        <dsp:cNvPr id="0" name=""/>
        <dsp:cNvSpPr/>
      </dsp:nvSpPr>
      <dsp:spPr>
        <a:xfrm>
          <a:off x="0" y="532044"/>
          <a:ext cx="1729444" cy="1037666"/>
        </a:xfrm>
        <a:prstGeom prst="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zh-CN" altLang="en-US" sz="2900" kern="1200" dirty="0" smtClean="0">
              <a:ln>
                <a:solidFill>
                  <a:sysClr val="windowText" lastClr="000000"/>
                </a:solidFill>
              </a:ln>
              <a:latin typeface="微软雅黑" pitchFamily="34" charset="-122"/>
              <a:ea typeface="微软雅黑" pitchFamily="34" charset="-122"/>
            </a:rPr>
            <a:t>福禄双喜</a:t>
          </a:r>
          <a:endParaRPr lang="zh-CN" altLang="en-US" sz="2900" kern="1200" dirty="0">
            <a:ln>
              <a:solidFill>
                <a:sysClr val="windowText" lastClr="000000"/>
              </a:solidFill>
            </a:ln>
            <a:latin typeface="微软雅黑" pitchFamily="34" charset="-122"/>
            <a:ea typeface="微软雅黑" pitchFamily="34" charset="-122"/>
          </a:endParaRPr>
        </a:p>
      </dsp:txBody>
      <dsp:txXfrm>
        <a:off x="0" y="532044"/>
        <a:ext cx="1729444" cy="1037666"/>
      </dsp:txXfrm>
    </dsp:sp>
    <dsp:sp modelId="{48822D14-5E32-4BFC-A024-84F6F2DF6A76}">
      <dsp:nvSpPr>
        <dsp:cNvPr id="0" name=""/>
        <dsp:cNvSpPr/>
      </dsp:nvSpPr>
      <dsp:spPr>
        <a:xfrm>
          <a:off x="1902389" y="532044"/>
          <a:ext cx="1729444" cy="1037666"/>
        </a:xfrm>
        <a:prstGeom prst="rect">
          <a:avLst/>
        </a:prstGeom>
        <a:solidFill>
          <a:schemeClr val="accent5">
            <a:hueOff val="-1986775"/>
            <a:satOff val="7962"/>
            <a:lumOff val="1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zh-CN" altLang="en-US" sz="2900" kern="1200" dirty="0" smtClean="0">
              <a:ln>
                <a:solidFill>
                  <a:sysClr val="windowText" lastClr="000000"/>
                </a:solidFill>
              </a:ln>
              <a:latin typeface="微软雅黑" pitchFamily="34" charset="-122"/>
              <a:ea typeface="微软雅黑" pitchFamily="34" charset="-122"/>
            </a:rPr>
            <a:t>福禄鑫尊</a:t>
          </a:r>
          <a:endParaRPr lang="zh-CN" altLang="en-US" sz="2900" kern="1200" dirty="0">
            <a:ln>
              <a:solidFill>
                <a:sysClr val="windowText" lastClr="000000"/>
              </a:solidFill>
            </a:ln>
            <a:latin typeface="微软雅黑" pitchFamily="34" charset="-122"/>
            <a:ea typeface="微软雅黑" pitchFamily="34" charset="-122"/>
          </a:endParaRPr>
        </a:p>
      </dsp:txBody>
      <dsp:txXfrm>
        <a:off x="1902389" y="532044"/>
        <a:ext cx="1729444" cy="1037666"/>
      </dsp:txXfrm>
    </dsp:sp>
    <dsp:sp modelId="{A81CBC35-D15D-49D4-B7D7-D4D4B2685C36}">
      <dsp:nvSpPr>
        <dsp:cNvPr id="0" name=""/>
        <dsp:cNvSpPr/>
      </dsp:nvSpPr>
      <dsp:spPr>
        <a:xfrm>
          <a:off x="3804778" y="532044"/>
          <a:ext cx="1729444" cy="1037666"/>
        </a:xfrm>
        <a:prstGeom prst="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zh-CN" altLang="en-US" sz="2900" kern="1200" dirty="0" smtClean="0">
              <a:ln>
                <a:solidFill>
                  <a:sysClr val="windowText" lastClr="000000"/>
                </a:solidFill>
              </a:ln>
              <a:latin typeface="微软雅黑" pitchFamily="34" charset="-122"/>
              <a:ea typeface="微软雅黑" pitchFamily="34" charset="-122"/>
            </a:rPr>
            <a:t>福满一生</a:t>
          </a:r>
          <a:endParaRPr lang="zh-CN" altLang="en-US" sz="2900" kern="1200" dirty="0">
            <a:ln>
              <a:solidFill>
                <a:sysClr val="windowText" lastClr="000000"/>
              </a:solidFill>
            </a:ln>
            <a:latin typeface="微软雅黑" pitchFamily="34" charset="-122"/>
            <a:ea typeface="微软雅黑" pitchFamily="34" charset="-122"/>
          </a:endParaRPr>
        </a:p>
      </dsp:txBody>
      <dsp:txXfrm>
        <a:off x="3804778" y="532044"/>
        <a:ext cx="1729444" cy="1037666"/>
      </dsp:txXfrm>
    </dsp:sp>
    <dsp:sp modelId="{CCCE6B3D-F3DA-4F6E-9924-4ADFA22F9AEC}">
      <dsp:nvSpPr>
        <dsp:cNvPr id="0" name=""/>
        <dsp:cNvSpPr/>
      </dsp:nvSpPr>
      <dsp:spPr>
        <a:xfrm>
          <a:off x="0" y="1742656"/>
          <a:ext cx="1729444" cy="1037666"/>
        </a:xfrm>
        <a:prstGeom prst="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zh-CN" altLang="en-US" sz="2900" kern="1200" dirty="0" smtClean="0">
              <a:ln>
                <a:solidFill>
                  <a:sysClr val="windowText" lastClr="000000"/>
                </a:solidFill>
              </a:ln>
              <a:latin typeface="微软雅黑" pitchFamily="34" charset="-122"/>
              <a:ea typeface="微软雅黑" pitchFamily="34" charset="-122"/>
            </a:rPr>
            <a:t>福寿年年</a:t>
          </a:r>
          <a:endParaRPr lang="zh-CN" altLang="en-US" sz="2900" kern="1200" dirty="0">
            <a:ln>
              <a:solidFill>
                <a:sysClr val="windowText" lastClr="000000"/>
              </a:solidFill>
            </a:ln>
            <a:latin typeface="微软雅黑" pitchFamily="34" charset="-122"/>
            <a:ea typeface="微软雅黑" pitchFamily="34" charset="-122"/>
          </a:endParaRPr>
        </a:p>
      </dsp:txBody>
      <dsp:txXfrm>
        <a:off x="0" y="1742656"/>
        <a:ext cx="1729444" cy="1037666"/>
      </dsp:txXfrm>
    </dsp:sp>
    <dsp:sp modelId="{F2E3C293-3110-4454-86B9-4249F371DDE8}">
      <dsp:nvSpPr>
        <dsp:cNvPr id="0" name=""/>
        <dsp:cNvSpPr/>
      </dsp:nvSpPr>
      <dsp:spPr>
        <a:xfrm>
          <a:off x="1902389" y="1742656"/>
          <a:ext cx="1729444" cy="1037666"/>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zh-CN" altLang="en-US" sz="2900" kern="1200" dirty="0" smtClean="0">
              <a:ln>
                <a:solidFill>
                  <a:sysClr val="windowText" lastClr="000000"/>
                </a:solidFill>
              </a:ln>
              <a:latin typeface="微软雅黑" pitchFamily="34" charset="-122"/>
              <a:ea typeface="微软雅黑" pitchFamily="34" charset="-122"/>
            </a:rPr>
            <a:t>金彩</a:t>
          </a:r>
          <a:r>
            <a:rPr lang="en-US" altLang="zh-CN" sz="2900" kern="1200" dirty="0" smtClean="0">
              <a:ln>
                <a:solidFill>
                  <a:sysClr val="windowText" lastClr="000000"/>
                </a:solidFill>
              </a:ln>
              <a:latin typeface="微软雅黑" pitchFamily="34" charset="-122"/>
              <a:ea typeface="微软雅黑" pitchFamily="34" charset="-122"/>
            </a:rPr>
            <a:t>A</a:t>
          </a:r>
          <a:r>
            <a:rPr lang="zh-CN" altLang="en-US" sz="2900" kern="1200" dirty="0" smtClean="0">
              <a:ln>
                <a:solidFill>
                  <a:sysClr val="windowText" lastClr="000000"/>
                </a:solidFill>
              </a:ln>
              <a:latin typeface="微软雅黑" pitchFamily="34" charset="-122"/>
              <a:ea typeface="微软雅黑" pitchFamily="34" charset="-122"/>
            </a:rPr>
            <a:t>款</a:t>
          </a:r>
          <a:endParaRPr lang="zh-CN" altLang="en-US" sz="2900" kern="1200" dirty="0">
            <a:ln>
              <a:solidFill>
                <a:sysClr val="windowText" lastClr="000000"/>
              </a:solidFill>
            </a:ln>
            <a:latin typeface="微软雅黑" pitchFamily="34" charset="-122"/>
            <a:ea typeface="微软雅黑" pitchFamily="34" charset="-122"/>
          </a:endParaRPr>
        </a:p>
      </dsp:txBody>
      <dsp:txXfrm>
        <a:off x="1902389" y="1742656"/>
        <a:ext cx="1729444" cy="1037666"/>
      </dsp:txXfrm>
    </dsp:sp>
    <dsp:sp modelId="{4047E88D-F046-4108-A83C-D46EF97939B0}">
      <dsp:nvSpPr>
        <dsp:cNvPr id="0" name=""/>
        <dsp:cNvSpPr/>
      </dsp:nvSpPr>
      <dsp:spPr>
        <a:xfrm>
          <a:off x="3804778" y="1742656"/>
          <a:ext cx="1729444" cy="1037666"/>
        </a:xfrm>
        <a:prstGeom prst="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zh-CN" altLang="en-US" sz="2900" kern="1200" dirty="0" smtClean="0">
              <a:ln>
                <a:solidFill>
                  <a:sysClr val="windowText" lastClr="000000"/>
                </a:solidFill>
              </a:ln>
              <a:latin typeface="微软雅黑" pitchFamily="34" charset="-122"/>
              <a:ea typeface="微软雅黑" pitchFamily="34" charset="-122"/>
            </a:rPr>
            <a:t>金彩</a:t>
          </a:r>
          <a:r>
            <a:rPr lang="en-US" altLang="zh-CN" sz="2900" kern="1200" dirty="0" smtClean="0">
              <a:ln>
                <a:solidFill>
                  <a:sysClr val="windowText" lastClr="000000"/>
                </a:solidFill>
              </a:ln>
              <a:latin typeface="微软雅黑" pitchFamily="34" charset="-122"/>
              <a:ea typeface="微软雅黑" pitchFamily="34" charset="-122"/>
            </a:rPr>
            <a:t>B</a:t>
          </a:r>
          <a:r>
            <a:rPr lang="zh-CN" altLang="en-US" sz="2900" kern="1200" dirty="0" smtClean="0">
              <a:ln>
                <a:solidFill>
                  <a:sysClr val="windowText" lastClr="000000"/>
                </a:solidFill>
              </a:ln>
              <a:latin typeface="微软雅黑" pitchFamily="34" charset="-122"/>
              <a:ea typeface="微软雅黑" pitchFamily="34" charset="-122"/>
            </a:rPr>
            <a:t>款</a:t>
          </a:r>
          <a:endParaRPr lang="zh-CN" altLang="en-US" sz="2900" kern="1200" dirty="0">
            <a:ln>
              <a:solidFill>
                <a:sysClr val="windowText" lastClr="000000"/>
              </a:solidFill>
            </a:ln>
            <a:latin typeface="微软雅黑" pitchFamily="34" charset="-122"/>
            <a:ea typeface="微软雅黑" pitchFamily="34" charset="-122"/>
          </a:endParaRPr>
        </a:p>
      </dsp:txBody>
      <dsp:txXfrm>
        <a:off x="3804778" y="1742656"/>
        <a:ext cx="1729444" cy="10376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410E24-F237-497C-9406-C331E46A5CFE}">
      <dsp:nvSpPr>
        <dsp:cNvPr id="0" name=""/>
        <dsp:cNvSpPr/>
      </dsp:nvSpPr>
      <dsp:spPr>
        <a:xfrm>
          <a:off x="94308" y="1591"/>
          <a:ext cx="2545526" cy="1527315"/>
        </a:xfrm>
        <a:prstGeom prst="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zh-CN" altLang="en-US" sz="4300" kern="1200" smtClean="0">
              <a:ln/>
              <a:latin typeface="微软雅黑" pitchFamily="34" charset="-122"/>
              <a:ea typeface="微软雅黑" pitchFamily="34" charset="-122"/>
            </a:rPr>
            <a:t>鸿鑫两全</a:t>
          </a:r>
          <a:endParaRPr lang="zh-CN" altLang="en-US" sz="4300" kern="1200" dirty="0">
            <a:ln/>
            <a:latin typeface="微软雅黑" pitchFamily="34" charset="-122"/>
            <a:ea typeface="微软雅黑" pitchFamily="34" charset="-122"/>
          </a:endParaRPr>
        </a:p>
      </dsp:txBody>
      <dsp:txXfrm>
        <a:off x="94308" y="1591"/>
        <a:ext cx="2545526" cy="1527315"/>
      </dsp:txXfrm>
    </dsp:sp>
    <dsp:sp modelId="{48822D14-5E32-4BFC-A024-84F6F2DF6A76}">
      <dsp:nvSpPr>
        <dsp:cNvPr id="0" name=""/>
        <dsp:cNvSpPr/>
      </dsp:nvSpPr>
      <dsp:spPr>
        <a:xfrm>
          <a:off x="2894387" y="1591"/>
          <a:ext cx="2545526" cy="1527315"/>
        </a:xfrm>
        <a:prstGeom prst="rect">
          <a:avLst/>
        </a:prstGeom>
        <a:solidFill>
          <a:schemeClr val="accent5">
            <a:hueOff val="-4966938"/>
            <a:satOff val="19906"/>
            <a:lumOff val="4314"/>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altLang="zh-CN" sz="4300" kern="1200" smtClean="0">
              <a:ln/>
              <a:latin typeface="微软雅黑" pitchFamily="34" charset="-122"/>
              <a:ea typeface="微软雅黑" pitchFamily="34" charset="-122"/>
            </a:rPr>
            <a:t>99</a:t>
          </a:r>
          <a:r>
            <a:rPr lang="zh-CN" altLang="en-US" sz="4300" kern="1200" smtClean="0">
              <a:ln/>
              <a:latin typeface="微软雅黑" pitchFamily="34" charset="-122"/>
              <a:ea typeface="微软雅黑" pitchFamily="34" charset="-122"/>
            </a:rPr>
            <a:t>鸿福</a:t>
          </a:r>
          <a:endParaRPr lang="zh-CN" altLang="en-US" sz="4300" kern="1200" dirty="0">
            <a:ln/>
            <a:latin typeface="微软雅黑" pitchFamily="34" charset="-122"/>
            <a:ea typeface="微软雅黑" pitchFamily="34" charset="-122"/>
          </a:endParaRPr>
        </a:p>
      </dsp:txBody>
      <dsp:txXfrm>
        <a:off x="2894387" y="1591"/>
        <a:ext cx="2545526" cy="1527315"/>
      </dsp:txXfrm>
    </dsp:sp>
    <dsp:sp modelId="{A81CBC35-D15D-49D4-B7D7-D4D4B2685C36}">
      <dsp:nvSpPr>
        <dsp:cNvPr id="0" name=""/>
        <dsp:cNvSpPr/>
      </dsp:nvSpPr>
      <dsp:spPr>
        <a:xfrm>
          <a:off x="1494348" y="1783460"/>
          <a:ext cx="2545526" cy="1527315"/>
        </a:xfrm>
        <a:prstGeom prst="rect">
          <a:avLst/>
        </a:prstGeom>
        <a:solidFill>
          <a:schemeClr val="accent5">
            <a:hueOff val="-9933876"/>
            <a:satOff val="39811"/>
            <a:lumOff val="862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zh-CN" altLang="en-US" sz="4300" kern="1200" dirty="0" smtClean="0">
              <a:ln/>
              <a:latin typeface="微软雅黑" pitchFamily="34" charset="-122"/>
              <a:ea typeface="微软雅黑" pitchFamily="34" charset="-122"/>
            </a:rPr>
            <a:t>千禧理财</a:t>
          </a:r>
          <a:endParaRPr lang="zh-CN" altLang="en-US" sz="4300" kern="1200" dirty="0">
            <a:ln/>
            <a:latin typeface="微软雅黑" pitchFamily="34" charset="-122"/>
            <a:ea typeface="微软雅黑" pitchFamily="34" charset="-122"/>
          </a:endParaRPr>
        </a:p>
      </dsp:txBody>
      <dsp:txXfrm>
        <a:off x="1494348" y="1783460"/>
        <a:ext cx="2545526" cy="15273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B1991-CF10-4429-8D50-F03736904F35}">
      <dsp:nvSpPr>
        <dsp:cNvPr id="0" name=""/>
        <dsp:cNvSpPr/>
      </dsp:nvSpPr>
      <dsp:spPr>
        <a:xfrm>
          <a:off x="-3836394" y="-589180"/>
          <a:ext cx="4572436" cy="4572436"/>
        </a:xfrm>
        <a:prstGeom prst="blockArc">
          <a:avLst>
            <a:gd name="adj1" fmla="val 18900000"/>
            <a:gd name="adj2" fmla="val 2700000"/>
            <a:gd name="adj3" fmla="val 472"/>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C5F3F7-D5B8-4B7F-B6E5-0400966DE9A1}">
      <dsp:nvSpPr>
        <dsp:cNvPr id="0" name=""/>
        <dsp:cNvSpPr/>
      </dsp:nvSpPr>
      <dsp:spPr>
        <a:xfrm>
          <a:off x="439888" y="343799"/>
          <a:ext cx="6250816" cy="678815"/>
        </a:xfrm>
        <a:prstGeom prst="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8809" tIns="71120" rIns="71120" bIns="71120" numCol="1" spcCol="1270" anchor="ctr" anchorCtr="0">
          <a:noAutofit/>
        </a:bodyPr>
        <a:lstStyle/>
        <a:p>
          <a:pPr lvl="0" algn="ctr" defTabSz="1244600">
            <a:lnSpc>
              <a:spcPct val="90000"/>
            </a:lnSpc>
            <a:spcBef>
              <a:spcPct val="0"/>
            </a:spcBef>
            <a:spcAft>
              <a:spcPct val="35000"/>
            </a:spcAft>
          </a:pPr>
          <a:r>
            <a:rPr lang="zh-CN" altLang="en-US" sz="2800" b="1" kern="1200" dirty="0" smtClean="0">
              <a:latin typeface="微软雅黑" panose="020B0503020204020204" pitchFamily="34" charset="-122"/>
              <a:ea typeface="微软雅黑" panose="020B0503020204020204" pitchFamily="34" charset="-122"/>
            </a:rPr>
            <a:t>活动内容</a:t>
          </a:r>
          <a:endParaRPr lang="zh-CN" altLang="en-US" sz="2800" b="1" kern="1200" dirty="0">
            <a:latin typeface="微软雅黑" panose="020B0503020204020204" pitchFamily="34" charset="-122"/>
            <a:ea typeface="微软雅黑" panose="020B0503020204020204" pitchFamily="34" charset="-122"/>
          </a:endParaRPr>
        </a:p>
      </dsp:txBody>
      <dsp:txXfrm>
        <a:off x="439888" y="343799"/>
        <a:ext cx="6250816" cy="678815"/>
      </dsp:txXfrm>
    </dsp:sp>
    <dsp:sp modelId="{F6D5AF12-F017-4D44-8E5D-D9BD082AD874}">
      <dsp:nvSpPr>
        <dsp:cNvPr id="0" name=""/>
        <dsp:cNvSpPr/>
      </dsp:nvSpPr>
      <dsp:spPr>
        <a:xfrm>
          <a:off x="10344" y="291483"/>
          <a:ext cx="848518" cy="848518"/>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B69EF3-3BB6-45E5-B17E-868865BA5A58}">
      <dsp:nvSpPr>
        <dsp:cNvPr id="0" name=""/>
        <dsp:cNvSpPr/>
      </dsp:nvSpPr>
      <dsp:spPr>
        <a:xfrm>
          <a:off x="720079" y="1357630"/>
          <a:ext cx="6004066" cy="678815"/>
        </a:xfrm>
        <a:prstGeom prst="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8809" tIns="66040" rIns="66040" bIns="66040" numCol="1" spcCol="1270" anchor="ctr" anchorCtr="0">
          <a:noAutofit/>
        </a:bodyPr>
        <a:lstStyle/>
        <a:p>
          <a:pPr lvl="0" algn="ctr" defTabSz="1155700">
            <a:lnSpc>
              <a:spcPct val="90000"/>
            </a:lnSpc>
            <a:spcBef>
              <a:spcPct val="0"/>
            </a:spcBef>
            <a:spcAft>
              <a:spcPct val="35000"/>
            </a:spcAft>
          </a:pPr>
          <a:r>
            <a:rPr lang="zh-CN" altLang="en-US" sz="2600" b="1" kern="1200" smtClean="0">
              <a:latin typeface="微软雅黑" panose="020B0503020204020204" pitchFamily="34" charset="-122"/>
              <a:ea typeface="微软雅黑" panose="020B0503020204020204" pitchFamily="34" charset="-122"/>
            </a:rPr>
            <a:t>保单</a:t>
          </a:r>
          <a:r>
            <a:rPr lang="zh-CN" altLang="en-US" sz="2600" b="1" kern="1200" dirty="0" smtClean="0">
              <a:latin typeface="微软雅黑" panose="020B0503020204020204" pitchFamily="34" charset="-122"/>
              <a:ea typeface="微软雅黑" panose="020B0503020204020204" pitchFamily="34" charset="-122"/>
            </a:rPr>
            <a:t>升级优势及要点</a:t>
          </a:r>
          <a:endParaRPr lang="zh-CN" altLang="en-US" sz="2600" kern="1200" dirty="0"/>
        </a:p>
      </dsp:txBody>
      <dsp:txXfrm>
        <a:off x="720079" y="1357630"/>
        <a:ext cx="6004066" cy="678815"/>
      </dsp:txXfrm>
    </dsp:sp>
    <dsp:sp modelId="{40F9A260-DD25-4328-BD56-494BBD68D6B3}">
      <dsp:nvSpPr>
        <dsp:cNvPr id="0" name=""/>
        <dsp:cNvSpPr/>
      </dsp:nvSpPr>
      <dsp:spPr>
        <a:xfrm>
          <a:off x="295819" y="1272778"/>
          <a:ext cx="848518" cy="848518"/>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D6FF98-538B-43F4-92A8-297C2ED3EA7E}">
      <dsp:nvSpPr>
        <dsp:cNvPr id="0" name=""/>
        <dsp:cNvSpPr/>
      </dsp:nvSpPr>
      <dsp:spPr>
        <a:xfrm>
          <a:off x="473330" y="2375852"/>
          <a:ext cx="6250816" cy="678815"/>
        </a:xfrm>
        <a:prstGeom prst="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8809" tIns="66040" rIns="66040" bIns="66040" numCol="1" spcCol="1270" anchor="ctr" anchorCtr="0">
          <a:noAutofit/>
        </a:bodyPr>
        <a:lstStyle/>
        <a:p>
          <a:pPr lvl="0" algn="ctr" defTabSz="1155700">
            <a:lnSpc>
              <a:spcPct val="90000"/>
            </a:lnSpc>
            <a:spcBef>
              <a:spcPct val="0"/>
            </a:spcBef>
            <a:spcAft>
              <a:spcPct val="35000"/>
            </a:spcAft>
          </a:pPr>
          <a:r>
            <a:rPr lang="zh-CN" altLang="en-US" sz="2600" b="1" kern="1200" dirty="0" smtClean="0">
              <a:latin typeface="微软雅黑" panose="020B0503020204020204" pitchFamily="34" charset="-122"/>
              <a:ea typeface="微软雅黑" panose="020B0503020204020204" pitchFamily="34" charset="-122"/>
            </a:rPr>
            <a:t>行事历</a:t>
          </a:r>
          <a:endParaRPr lang="zh-CN" altLang="en-US" sz="2600" kern="1200" dirty="0"/>
        </a:p>
      </dsp:txBody>
      <dsp:txXfrm>
        <a:off x="473330" y="2375852"/>
        <a:ext cx="6250816" cy="678815"/>
      </dsp:txXfrm>
    </dsp:sp>
    <dsp:sp modelId="{BC1B872C-F206-45EC-A1E9-7FB0E32CE695}">
      <dsp:nvSpPr>
        <dsp:cNvPr id="0" name=""/>
        <dsp:cNvSpPr/>
      </dsp:nvSpPr>
      <dsp:spPr>
        <a:xfrm>
          <a:off x="49070" y="2291000"/>
          <a:ext cx="848518" cy="848518"/>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9D651A3-3B4E-442B-9E32-0599F08DE0A8}" type="datetimeFigureOut">
              <a:rPr lang="zh-CN" altLang="en-US" smtClean="0"/>
              <a:pPr/>
              <a:t>2014/5/16 Friday</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BCA678-6262-4BAC-99E5-AEEC53007992}" type="slidenum">
              <a:rPr lang="zh-CN" altLang="en-US" smtClean="0"/>
              <a:pPr/>
              <a:t>‹#›</a:t>
            </a:fld>
            <a:endParaRPr lang="zh-CN" altLang="en-US"/>
          </a:p>
        </p:txBody>
      </p:sp>
    </p:spTree>
    <p:extLst>
      <p:ext uri="{BB962C8B-B14F-4D97-AF65-F5344CB8AC3E}">
        <p14:creationId xmlns:p14="http://schemas.microsoft.com/office/powerpoint/2010/main" val="27300126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677E47-1122-462C-BCBC-159B9ACDA17E}" type="datetimeFigureOut">
              <a:rPr lang="zh-CN" altLang="en-US" smtClean="0"/>
              <a:pPr/>
              <a:t>2014/5/16 Friday</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6ED1B8-C7EC-46E4-8925-41F3AD687C4A}" type="slidenum">
              <a:rPr lang="zh-CN" altLang="en-US" smtClean="0"/>
              <a:pPr/>
              <a:t>‹#›</a:t>
            </a:fld>
            <a:endParaRPr lang="zh-CN" altLang="en-US"/>
          </a:p>
        </p:txBody>
      </p:sp>
    </p:spTree>
    <p:extLst>
      <p:ext uri="{BB962C8B-B14F-4D97-AF65-F5344CB8AC3E}">
        <p14:creationId xmlns:p14="http://schemas.microsoft.com/office/powerpoint/2010/main" val="3449969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D6ED1B8-C7EC-46E4-8925-41F3AD687C4A}" type="slidenum">
              <a:rPr lang="zh-CN" altLang="en-US" smtClean="0"/>
              <a:pPr/>
              <a:t>17</a:t>
            </a:fld>
            <a:endParaRPr lang="zh-CN" altLang="en-US"/>
          </a:p>
        </p:txBody>
      </p:sp>
    </p:spTree>
    <p:extLst>
      <p:ext uri="{BB962C8B-B14F-4D97-AF65-F5344CB8AC3E}">
        <p14:creationId xmlns:p14="http://schemas.microsoft.com/office/powerpoint/2010/main" val="2784903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8" y="159783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8"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pic>
        <p:nvPicPr>
          <p:cNvPr id="1026" name="Picture 2" descr="C:\Users\YX1B\Desktop\捕获.PNG"/>
          <p:cNvPicPr>
            <a:picLocks noChangeAspect="1" noChangeArrowheads="1"/>
          </p:cNvPicPr>
          <p:nvPr userDrawn="1"/>
        </p:nvPicPr>
        <p:blipFill>
          <a:blip r:embed="rId2"/>
          <a:srcRect/>
          <a:stretch>
            <a:fillRect/>
          </a:stretch>
        </p:blipFill>
        <p:spPr bwMode="auto">
          <a:xfrm>
            <a:off x="0" y="0"/>
            <a:ext cx="9144000" cy="51435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4" y="3305186"/>
            <a:ext cx="7772400" cy="1021557"/>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4" y="2180047"/>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7" y="120016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6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4" y="1151336"/>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4"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43" y="1151336"/>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4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8" y="20479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8" y="107633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6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9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2014/5/16 Friday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08187" indent="0" algn="ctr">
              <a:buNone/>
              <a:defRPr>
                <a:solidFill>
                  <a:schemeClr val="tx1">
                    <a:tint val="75000"/>
                  </a:schemeClr>
                </a:solidFill>
              </a:defRPr>
            </a:lvl2pPr>
            <a:lvl3pPr marL="816373" indent="0" algn="ctr">
              <a:buNone/>
              <a:defRPr>
                <a:solidFill>
                  <a:schemeClr val="tx1">
                    <a:tint val="75000"/>
                  </a:schemeClr>
                </a:solidFill>
              </a:defRPr>
            </a:lvl3pPr>
            <a:lvl4pPr marL="1224560" indent="0" algn="ctr">
              <a:buNone/>
              <a:defRPr>
                <a:solidFill>
                  <a:schemeClr val="tx1">
                    <a:tint val="75000"/>
                  </a:schemeClr>
                </a:solidFill>
              </a:defRPr>
            </a:lvl4pPr>
            <a:lvl5pPr marL="1632746" indent="0" algn="ctr">
              <a:buNone/>
              <a:defRPr>
                <a:solidFill>
                  <a:schemeClr val="tx1">
                    <a:tint val="75000"/>
                  </a:schemeClr>
                </a:solidFill>
              </a:defRPr>
            </a:lvl5pPr>
            <a:lvl6pPr marL="2040932" indent="0" algn="ctr">
              <a:buNone/>
              <a:defRPr>
                <a:solidFill>
                  <a:schemeClr val="tx1">
                    <a:tint val="75000"/>
                  </a:schemeClr>
                </a:solidFill>
              </a:defRPr>
            </a:lvl6pPr>
            <a:lvl7pPr marL="2449119" indent="0" algn="ctr">
              <a:buNone/>
              <a:defRPr>
                <a:solidFill>
                  <a:schemeClr val="tx1">
                    <a:tint val="75000"/>
                  </a:schemeClr>
                </a:solidFill>
              </a:defRPr>
            </a:lvl7pPr>
            <a:lvl8pPr marL="2857305" indent="0" algn="ctr">
              <a:buNone/>
              <a:defRPr>
                <a:solidFill>
                  <a:schemeClr val="tx1">
                    <a:tint val="75000"/>
                  </a:schemeClr>
                </a:solidFill>
              </a:defRPr>
            </a:lvl8pPr>
            <a:lvl9pPr marL="326549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0863761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1229574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3555"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1778">
                <a:solidFill>
                  <a:schemeClr val="tx1">
                    <a:tint val="75000"/>
                  </a:schemeClr>
                </a:solidFill>
              </a:defRPr>
            </a:lvl1pPr>
            <a:lvl2pPr marL="408187" indent="0">
              <a:buNone/>
              <a:defRPr sz="1587">
                <a:solidFill>
                  <a:schemeClr val="tx1">
                    <a:tint val="75000"/>
                  </a:schemeClr>
                </a:solidFill>
              </a:defRPr>
            </a:lvl2pPr>
            <a:lvl3pPr marL="816373" indent="0">
              <a:buNone/>
              <a:defRPr sz="1397">
                <a:solidFill>
                  <a:schemeClr val="tx1">
                    <a:tint val="75000"/>
                  </a:schemeClr>
                </a:solidFill>
              </a:defRPr>
            </a:lvl3pPr>
            <a:lvl4pPr marL="1224560" indent="0">
              <a:buNone/>
              <a:defRPr sz="1270">
                <a:solidFill>
                  <a:schemeClr val="tx1">
                    <a:tint val="75000"/>
                  </a:schemeClr>
                </a:solidFill>
              </a:defRPr>
            </a:lvl4pPr>
            <a:lvl5pPr marL="1632746" indent="0">
              <a:buNone/>
              <a:defRPr sz="1270">
                <a:solidFill>
                  <a:schemeClr val="tx1">
                    <a:tint val="75000"/>
                  </a:schemeClr>
                </a:solidFill>
              </a:defRPr>
            </a:lvl5pPr>
            <a:lvl6pPr marL="2040932" indent="0">
              <a:buNone/>
              <a:defRPr sz="1270">
                <a:solidFill>
                  <a:schemeClr val="tx1">
                    <a:tint val="75000"/>
                  </a:schemeClr>
                </a:solidFill>
              </a:defRPr>
            </a:lvl6pPr>
            <a:lvl7pPr marL="2449119" indent="0">
              <a:buNone/>
              <a:defRPr sz="1270">
                <a:solidFill>
                  <a:schemeClr val="tx1">
                    <a:tint val="75000"/>
                  </a:schemeClr>
                </a:solidFill>
              </a:defRPr>
            </a:lvl7pPr>
            <a:lvl8pPr marL="2857305" indent="0">
              <a:buNone/>
              <a:defRPr sz="1270">
                <a:solidFill>
                  <a:schemeClr val="tx1">
                    <a:tint val="75000"/>
                  </a:schemeClr>
                </a:solidFill>
              </a:defRPr>
            </a:lvl8pPr>
            <a:lvl9pPr marL="3265492" indent="0">
              <a:buNone/>
              <a:defRPr sz="127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62777576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472"/>
          </a:xfrm>
        </p:spPr>
        <p:txBody>
          <a:bodyPr/>
          <a:lstStyle>
            <a:lvl1pPr>
              <a:defRPr sz="2476"/>
            </a:lvl1pPr>
            <a:lvl2pPr>
              <a:defRPr sz="2159"/>
            </a:lvl2pPr>
            <a:lvl3pPr>
              <a:defRPr sz="1778"/>
            </a:lvl3pPr>
            <a:lvl4pPr>
              <a:defRPr sz="1587"/>
            </a:lvl4pPr>
            <a:lvl5pPr>
              <a:defRPr sz="1587"/>
            </a:lvl5pPr>
            <a:lvl6pPr>
              <a:defRPr sz="1587"/>
            </a:lvl6pPr>
            <a:lvl7pPr>
              <a:defRPr sz="1587"/>
            </a:lvl7pPr>
            <a:lvl8pPr>
              <a:defRPr sz="1587"/>
            </a:lvl8pPr>
            <a:lvl9pPr>
              <a:defRPr sz="1587"/>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472"/>
          </a:xfrm>
        </p:spPr>
        <p:txBody>
          <a:bodyPr/>
          <a:lstStyle>
            <a:lvl1pPr>
              <a:defRPr sz="2476"/>
            </a:lvl1pPr>
            <a:lvl2pPr>
              <a:defRPr sz="2159"/>
            </a:lvl2pPr>
            <a:lvl3pPr>
              <a:defRPr sz="1778"/>
            </a:lvl3pPr>
            <a:lvl4pPr>
              <a:defRPr sz="1587"/>
            </a:lvl4pPr>
            <a:lvl5pPr>
              <a:defRPr sz="1587"/>
            </a:lvl5pPr>
            <a:lvl6pPr>
              <a:defRPr sz="1587"/>
            </a:lvl6pPr>
            <a:lvl7pPr>
              <a:defRPr sz="1587"/>
            </a:lvl7pPr>
            <a:lvl8pPr>
              <a:defRPr sz="1587"/>
            </a:lvl8pPr>
            <a:lvl9pPr>
              <a:defRPr sz="1587"/>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863957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159" b="1"/>
            </a:lvl1pPr>
            <a:lvl2pPr marL="408187" indent="0">
              <a:buNone/>
              <a:defRPr sz="1778" b="1"/>
            </a:lvl2pPr>
            <a:lvl3pPr marL="816373" indent="0">
              <a:buNone/>
              <a:defRPr sz="1587" b="1"/>
            </a:lvl3pPr>
            <a:lvl4pPr marL="1224560" indent="0">
              <a:buNone/>
              <a:defRPr sz="1397" b="1"/>
            </a:lvl4pPr>
            <a:lvl5pPr marL="1632746" indent="0">
              <a:buNone/>
              <a:defRPr sz="1397" b="1"/>
            </a:lvl5pPr>
            <a:lvl6pPr marL="2040932" indent="0">
              <a:buNone/>
              <a:defRPr sz="1397" b="1"/>
            </a:lvl6pPr>
            <a:lvl7pPr marL="2449119" indent="0">
              <a:buNone/>
              <a:defRPr sz="1397" b="1"/>
            </a:lvl7pPr>
            <a:lvl8pPr marL="2857305" indent="0">
              <a:buNone/>
              <a:defRPr sz="1397" b="1"/>
            </a:lvl8pPr>
            <a:lvl9pPr marL="3265492" indent="0">
              <a:buNone/>
              <a:defRPr sz="1397"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159"/>
            </a:lvl1pPr>
            <a:lvl2pPr>
              <a:defRPr sz="1778"/>
            </a:lvl2pPr>
            <a:lvl3pPr>
              <a:defRPr sz="1587"/>
            </a:lvl3pPr>
            <a:lvl4pPr>
              <a:defRPr sz="1397"/>
            </a:lvl4pPr>
            <a:lvl5pPr>
              <a:defRPr sz="1397"/>
            </a:lvl5pPr>
            <a:lvl6pPr>
              <a:defRPr sz="1397"/>
            </a:lvl6pPr>
            <a:lvl7pPr>
              <a:defRPr sz="1397"/>
            </a:lvl7pPr>
            <a:lvl8pPr>
              <a:defRPr sz="1397"/>
            </a:lvl8pPr>
            <a:lvl9pPr>
              <a:defRPr sz="1397"/>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159" b="1"/>
            </a:lvl1pPr>
            <a:lvl2pPr marL="408187" indent="0">
              <a:buNone/>
              <a:defRPr sz="1778" b="1"/>
            </a:lvl2pPr>
            <a:lvl3pPr marL="816373" indent="0">
              <a:buNone/>
              <a:defRPr sz="1587" b="1"/>
            </a:lvl3pPr>
            <a:lvl4pPr marL="1224560" indent="0">
              <a:buNone/>
              <a:defRPr sz="1397" b="1"/>
            </a:lvl4pPr>
            <a:lvl5pPr marL="1632746" indent="0">
              <a:buNone/>
              <a:defRPr sz="1397" b="1"/>
            </a:lvl5pPr>
            <a:lvl6pPr marL="2040932" indent="0">
              <a:buNone/>
              <a:defRPr sz="1397" b="1"/>
            </a:lvl6pPr>
            <a:lvl7pPr marL="2449119" indent="0">
              <a:buNone/>
              <a:defRPr sz="1397" b="1"/>
            </a:lvl7pPr>
            <a:lvl8pPr marL="2857305" indent="0">
              <a:buNone/>
              <a:defRPr sz="1397" b="1"/>
            </a:lvl8pPr>
            <a:lvl9pPr marL="3265492" indent="0">
              <a:buNone/>
              <a:defRPr sz="1397"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159"/>
            </a:lvl1pPr>
            <a:lvl2pPr>
              <a:defRPr sz="1778"/>
            </a:lvl2pPr>
            <a:lvl3pPr>
              <a:defRPr sz="1587"/>
            </a:lvl3pPr>
            <a:lvl4pPr>
              <a:defRPr sz="1397"/>
            </a:lvl4pPr>
            <a:lvl5pPr>
              <a:defRPr sz="1397"/>
            </a:lvl5pPr>
            <a:lvl6pPr>
              <a:defRPr sz="1397"/>
            </a:lvl6pPr>
            <a:lvl7pPr>
              <a:defRPr sz="1397"/>
            </a:lvl7pPr>
            <a:lvl8pPr>
              <a:defRPr sz="1397"/>
            </a:lvl8pPr>
            <a:lvl9pPr>
              <a:defRPr sz="1397"/>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3655392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0201896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962723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1778"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2857"/>
            </a:lvl1pPr>
            <a:lvl2pPr>
              <a:defRPr sz="2476"/>
            </a:lvl2pPr>
            <a:lvl3pPr>
              <a:defRPr sz="2159"/>
            </a:lvl3pPr>
            <a:lvl4pPr>
              <a:defRPr sz="1778"/>
            </a:lvl4pPr>
            <a:lvl5pPr>
              <a:defRPr sz="1778"/>
            </a:lvl5pPr>
            <a:lvl6pPr>
              <a:defRPr sz="1778"/>
            </a:lvl6pPr>
            <a:lvl7pPr>
              <a:defRPr sz="1778"/>
            </a:lvl7pPr>
            <a:lvl8pPr>
              <a:defRPr sz="1778"/>
            </a:lvl8pPr>
            <a:lvl9pPr>
              <a:defRPr sz="1778"/>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5"/>
            <a:ext cx="3008313" cy="3518298"/>
          </a:xfrm>
        </p:spPr>
        <p:txBody>
          <a:bodyPr/>
          <a:lstStyle>
            <a:lvl1pPr marL="0" indent="0">
              <a:buNone/>
              <a:defRPr sz="1270"/>
            </a:lvl1pPr>
            <a:lvl2pPr marL="408187" indent="0">
              <a:buNone/>
              <a:defRPr sz="1079"/>
            </a:lvl2pPr>
            <a:lvl3pPr marL="816373" indent="0">
              <a:buNone/>
              <a:defRPr sz="889"/>
            </a:lvl3pPr>
            <a:lvl4pPr marL="1224560" indent="0">
              <a:buNone/>
              <a:defRPr sz="825"/>
            </a:lvl4pPr>
            <a:lvl5pPr marL="1632746" indent="0">
              <a:buNone/>
              <a:defRPr sz="825"/>
            </a:lvl5pPr>
            <a:lvl6pPr marL="2040932" indent="0">
              <a:buNone/>
              <a:defRPr sz="825"/>
            </a:lvl6pPr>
            <a:lvl7pPr marL="2449119" indent="0">
              <a:buNone/>
              <a:defRPr sz="825"/>
            </a:lvl7pPr>
            <a:lvl8pPr marL="2857305" indent="0">
              <a:buNone/>
              <a:defRPr sz="825"/>
            </a:lvl8pPr>
            <a:lvl9pPr marL="3265492" indent="0">
              <a:buNone/>
              <a:defRPr sz="825"/>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76976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1778"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2857"/>
            </a:lvl1pPr>
            <a:lvl2pPr marL="408187" indent="0">
              <a:buNone/>
              <a:defRPr sz="2476"/>
            </a:lvl2pPr>
            <a:lvl3pPr marL="816373" indent="0">
              <a:buNone/>
              <a:defRPr sz="2159"/>
            </a:lvl3pPr>
            <a:lvl4pPr marL="1224560" indent="0">
              <a:buNone/>
              <a:defRPr sz="1778"/>
            </a:lvl4pPr>
            <a:lvl5pPr marL="1632746" indent="0">
              <a:buNone/>
              <a:defRPr sz="1778"/>
            </a:lvl5pPr>
            <a:lvl6pPr marL="2040932" indent="0">
              <a:buNone/>
              <a:defRPr sz="1778"/>
            </a:lvl6pPr>
            <a:lvl7pPr marL="2449119" indent="0">
              <a:buNone/>
              <a:defRPr sz="1778"/>
            </a:lvl7pPr>
            <a:lvl8pPr marL="2857305" indent="0">
              <a:buNone/>
              <a:defRPr sz="1778"/>
            </a:lvl8pPr>
            <a:lvl9pPr marL="3265492" indent="0">
              <a:buNone/>
              <a:defRPr sz="1778"/>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270"/>
            </a:lvl1pPr>
            <a:lvl2pPr marL="408187" indent="0">
              <a:buNone/>
              <a:defRPr sz="1079"/>
            </a:lvl2pPr>
            <a:lvl3pPr marL="816373" indent="0">
              <a:buNone/>
              <a:defRPr sz="889"/>
            </a:lvl3pPr>
            <a:lvl4pPr marL="1224560" indent="0">
              <a:buNone/>
              <a:defRPr sz="825"/>
            </a:lvl4pPr>
            <a:lvl5pPr marL="1632746" indent="0">
              <a:buNone/>
              <a:defRPr sz="825"/>
            </a:lvl5pPr>
            <a:lvl6pPr marL="2040932" indent="0">
              <a:buNone/>
              <a:defRPr sz="825"/>
            </a:lvl6pPr>
            <a:lvl7pPr marL="2449119" indent="0">
              <a:buNone/>
              <a:defRPr sz="825"/>
            </a:lvl7pPr>
            <a:lvl8pPr marL="2857305" indent="0">
              <a:buNone/>
              <a:defRPr sz="825"/>
            </a:lvl8pPr>
            <a:lvl9pPr marL="3265492" indent="0">
              <a:buNone/>
              <a:defRPr sz="825"/>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7410846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183460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D0DCE5-9435-4CC4-9017-16801DFA241C}"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C02FEA0-A3B2-4059-93FF-9A3448D7BCA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17749303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8" y="159783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8"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9218720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1026" name="Picture 2" descr="C:\Users\YX1B\Desktop\捕获.PNG"/>
          <p:cNvPicPr>
            <a:picLocks noChangeAspect="1" noChangeArrowheads="1"/>
          </p:cNvPicPr>
          <p:nvPr userDrawn="1"/>
        </p:nvPicPr>
        <p:blipFill>
          <a:blip r:embed="rId2"/>
          <a:srcRect/>
          <a:stretch>
            <a:fillRect/>
          </a:stretch>
        </p:blipFill>
        <p:spPr bwMode="auto">
          <a:xfrm>
            <a:off x="0" y="0"/>
            <a:ext cx="9144000" cy="5143500"/>
          </a:xfrm>
          <a:prstGeom prst="rect">
            <a:avLst/>
          </a:prstGeom>
          <a:noFill/>
        </p:spPr>
      </p:pic>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56434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4" y="3305186"/>
            <a:ext cx="7772400" cy="1021557"/>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4" y="2180047"/>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98479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7" y="120016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6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91227748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4" y="1151336"/>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4"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43" y="1151336"/>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4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996976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696461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999321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8" y="20479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8" y="107633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082243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6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9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662755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782046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005682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8"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8" y="1200160"/>
            <a:ext cx="8229600" cy="3394472"/>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7275"/>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2014/5/16 Friday</a:t>
            </a:fld>
            <a:endParaRPr lang="zh-CN" altLang="en-US"/>
          </a:p>
        </p:txBody>
      </p:sp>
      <p:sp>
        <p:nvSpPr>
          <p:cNvPr id="5" name="页脚占位符 4"/>
          <p:cNvSpPr>
            <a:spLocks noGrp="1"/>
          </p:cNvSpPr>
          <p:nvPr>
            <p:ph type="ftr" sz="quarter" idx="3"/>
          </p:nvPr>
        </p:nvSpPr>
        <p:spPr>
          <a:xfrm>
            <a:off x="3124200" y="4767275"/>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75"/>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xStyles>
    <p:titleStyle>
      <a:lvl1pPr algn="ctr" defTabSz="914400" rtl="0" eaLnBrk="1" latinLnBrk="0" hangingPunct="1">
        <a:spcBef>
          <a:spcPct val="0"/>
        </a:spcBef>
        <a:buNone/>
        <a:defRPr sz="4400" kern="1200">
          <a:solidFill>
            <a:schemeClr val="tx1"/>
          </a:solidFill>
          <a:latin typeface="微软雅黑" pitchFamily="34" charset="-122"/>
          <a:ea typeface="微软雅黑"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128583" tIns="64291" rIns="128583" bIns="64291"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472"/>
          </a:xfrm>
          <a:prstGeom prst="rect">
            <a:avLst/>
          </a:prstGeom>
        </p:spPr>
        <p:txBody>
          <a:bodyPr vert="horz" lIns="128583" tIns="64291" rIns="128583" bIns="64291"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2"/>
            <a:ext cx="2133600" cy="273844"/>
          </a:xfrm>
          <a:prstGeom prst="rect">
            <a:avLst/>
          </a:prstGeom>
        </p:spPr>
        <p:txBody>
          <a:bodyPr vert="horz" lIns="128583" tIns="64291" rIns="128583" bIns="64291" rtlCol="0" anchor="ctr"/>
          <a:lstStyle>
            <a:lvl1pPr algn="l">
              <a:defRPr sz="1079">
                <a:solidFill>
                  <a:schemeClr val="tx1">
                    <a:tint val="75000"/>
                  </a:schemeClr>
                </a:solidFill>
              </a:defRPr>
            </a:lvl1pPr>
          </a:lstStyle>
          <a:p>
            <a:pPr defTabSz="816373"/>
            <a:fld id="{9CD0DCE5-9435-4CC4-9017-16801DFA241C}" type="datetimeFigureOut">
              <a:rPr lang="zh-CN" altLang="en-US" smtClean="0">
                <a:solidFill>
                  <a:prstClr val="black">
                    <a:tint val="75000"/>
                  </a:prstClr>
                </a:solidFill>
              </a:rPr>
              <a:pPr defTabSz="816373"/>
              <a:t>2014/5/16 Friday</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2"/>
            <a:ext cx="2895600" cy="273844"/>
          </a:xfrm>
          <a:prstGeom prst="rect">
            <a:avLst/>
          </a:prstGeom>
        </p:spPr>
        <p:txBody>
          <a:bodyPr vert="horz" lIns="128583" tIns="64291" rIns="128583" bIns="64291" rtlCol="0" anchor="ctr"/>
          <a:lstStyle>
            <a:lvl1pPr algn="ctr">
              <a:defRPr sz="1079">
                <a:solidFill>
                  <a:schemeClr val="tx1">
                    <a:tint val="75000"/>
                  </a:schemeClr>
                </a:solidFill>
              </a:defRPr>
            </a:lvl1pPr>
          </a:lstStyle>
          <a:p>
            <a:pPr defTabSz="816373"/>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2"/>
            <a:ext cx="2133600" cy="273844"/>
          </a:xfrm>
          <a:prstGeom prst="rect">
            <a:avLst/>
          </a:prstGeom>
        </p:spPr>
        <p:txBody>
          <a:bodyPr vert="horz" lIns="128583" tIns="64291" rIns="128583" bIns="64291" rtlCol="0" anchor="ctr"/>
          <a:lstStyle>
            <a:lvl1pPr algn="r">
              <a:defRPr sz="1079">
                <a:solidFill>
                  <a:schemeClr val="tx1">
                    <a:tint val="75000"/>
                  </a:schemeClr>
                </a:solidFill>
              </a:defRPr>
            </a:lvl1pPr>
          </a:lstStyle>
          <a:p>
            <a:pPr defTabSz="816373"/>
            <a:fld id="{1C02FEA0-A3B2-4059-93FF-9A3448D7BCA7}" type="slidenum">
              <a:rPr lang="zh-CN" altLang="en-US" smtClean="0">
                <a:solidFill>
                  <a:prstClr val="black">
                    <a:tint val="75000"/>
                  </a:prstClr>
                </a:solidFill>
              </a:rPr>
              <a:pPr defTabSz="816373"/>
              <a:t>‹#›</a:t>
            </a:fld>
            <a:endParaRPr lang="zh-CN" altLang="en-US">
              <a:solidFill>
                <a:prstClr val="black">
                  <a:tint val="75000"/>
                </a:prstClr>
              </a:solidFill>
            </a:endParaRPr>
          </a:p>
        </p:txBody>
      </p:sp>
    </p:spTree>
    <p:extLst>
      <p:ext uri="{BB962C8B-B14F-4D97-AF65-F5344CB8AC3E}">
        <p14:creationId xmlns:p14="http://schemas.microsoft.com/office/powerpoint/2010/main" val="885066469"/>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xStyles>
    <p:titleStyle>
      <a:lvl1pPr algn="ctr" defTabSz="816373" rtl="0" eaLnBrk="1" latinLnBrk="0" hangingPunct="1">
        <a:spcBef>
          <a:spcPct val="0"/>
        </a:spcBef>
        <a:buNone/>
        <a:defRPr sz="3936" kern="1200">
          <a:solidFill>
            <a:schemeClr val="tx1"/>
          </a:solidFill>
          <a:latin typeface="+mj-lt"/>
          <a:ea typeface="+mj-ea"/>
          <a:cs typeface="+mj-cs"/>
        </a:defRPr>
      </a:lvl1pPr>
    </p:titleStyle>
    <p:bodyStyle>
      <a:lvl1pPr marL="306140" indent="-306140" algn="l" defTabSz="816373" rtl="0" eaLnBrk="1" latinLnBrk="0" hangingPunct="1">
        <a:spcBef>
          <a:spcPct val="20000"/>
        </a:spcBef>
        <a:buFont typeface="Arial" pitchFamily="34" charset="0"/>
        <a:buChar char="•"/>
        <a:defRPr sz="2857" kern="1200">
          <a:solidFill>
            <a:schemeClr val="tx1"/>
          </a:solidFill>
          <a:latin typeface="+mn-lt"/>
          <a:ea typeface="+mn-ea"/>
          <a:cs typeface="+mn-cs"/>
        </a:defRPr>
      </a:lvl1pPr>
      <a:lvl2pPr marL="663303" indent="-255117" algn="l" defTabSz="816373" rtl="0" eaLnBrk="1" latinLnBrk="0" hangingPunct="1">
        <a:spcBef>
          <a:spcPct val="20000"/>
        </a:spcBef>
        <a:buFont typeface="Arial" pitchFamily="34" charset="0"/>
        <a:buChar char="–"/>
        <a:defRPr sz="2476" kern="1200">
          <a:solidFill>
            <a:schemeClr val="tx1"/>
          </a:solidFill>
          <a:latin typeface="+mn-lt"/>
          <a:ea typeface="+mn-ea"/>
          <a:cs typeface="+mn-cs"/>
        </a:defRPr>
      </a:lvl2pPr>
      <a:lvl3pPr marL="1020467" indent="-204093" algn="l" defTabSz="816373" rtl="0" eaLnBrk="1" latinLnBrk="0" hangingPunct="1">
        <a:spcBef>
          <a:spcPct val="20000"/>
        </a:spcBef>
        <a:buFont typeface="Arial" pitchFamily="34" charset="0"/>
        <a:buChar char="•"/>
        <a:defRPr sz="2159" kern="1200">
          <a:solidFill>
            <a:schemeClr val="tx1"/>
          </a:solidFill>
          <a:latin typeface="+mn-lt"/>
          <a:ea typeface="+mn-ea"/>
          <a:cs typeface="+mn-cs"/>
        </a:defRPr>
      </a:lvl3pPr>
      <a:lvl4pPr marL="1428653" indent="-204093" algn="l" defTabSz="816373" rtl="0" eaLnBrk="1" latinLnBrk="0" hangingPunct="1">
        <a:spcBef>
          <a:spcPct val="20000"/>
        </a:spcBef>
        <a:buFont typeface="Arial" pitchFamily="34" charset="0"/>
        <a:buChar char="–"/>
        <a:defRPr sz="1778" kern="1200">
          <a:solidFill>
            <a:schemeClr val="tx1"/>
          </a:solidFill>
          <a:latin typeface="+mn-lt"/>
          <a:ea typeface="+mn-ea"/>
          <a:cs typeface="+mn-cs"/>
        </a:defRPr>
      </a:lvl4pPr>
      <a:lvl5pPr marL="1836839" indent="-204093" algn="l" defTabSz="816373" rtl="0" eaLnBrk="1" latinLnBrk="0" hangingPunct="1">
        <a:spcBef>
          <a:spcPct val="20000"/>
        </a:spcBef>
        <a:buFont typeface="Arial" pitchFamily="34" charset="0"/>
        <a:buChar char="»"/>
        <a:defRPr sz="1778" kern="1200">
          <a:solidFill>
            <a:schemeClr val="tx1"/>
          </a:solidFill>
          <a:latin typeface="+mn-lt"/>
          <a:ea typeface="+mn-ea"/>
          <a:cs typeface="+mn-cs"/>
        </a:defRPr>
      </a:lvl5pPr>
      <a:lvl6pPr marL="2245026" indent="-204093" algn="l" defTabSz="816373" rtl="0" eaLnBrk="1" latinLnBrk="0" hangingPunct="1">
        <a:spcBef>
          <a:spcPct val="20000"/>
        </a:spcBef>
        <a:buFont typeface="Arial" pitchFamily="34" charset="0"/>
        <a:buChar char="•"/>
        <a:defRPr sz="1778" kern="1200">
          <a:solidFill>
            <a:schemeClr val="tx1"/>
          </a:solidFill>
          <a:latin typeface="+mn-lt"/>
          <a:ea typeface="+mn-ea"/>
          <a:cs typeface="+mn-cs"/>
        </a:defRPr>
      </a:lvl6pPr>
      <a:lvl7pPr marL="2653212" indent="-204093" algn="l" defTabSz="816373" rtl="0" eaLnBrk="1" latinLnBrk="0" hangingPunct="1">
        <a:spcBef>
          <a:spcPct val="20000"/>
        </a:spcBef>
        <a:buFont typeface="Arial" pitchFamily="34" charset="0"/>
        <a:buChar char="•"/>
        <a:defRPr sz="1778" kern="1200">
          <a:solidFill>
            <a:schemeClr val="tx1"/>
          </a:solidFill>
          <a:latin typeface="+mn-lt"/>
          <a:ea typeface="+mn-ea"/>
          <a:cs typeface="+mn-cs"/>
        </a:defRPr>
      </a:lvl7pPr>
      <a:lvl8pPr marL="3061399" indent="-204093" algn="l" defTabSz="816373" rtl="0" eaLnBrk="1" latinLnBrk="0" hangingPunct="1">
        <a:spcBef>
          <a:spcPct val="20000"/>
        </a:spcBef>
        <a:buFont typeface="Arial" pitchFamily="34" charset="0"/>
        <a:buChar char="•"/>
        <a:defRPr sz="1778" kern="1200">
          <a:solidFill>
            <a:schemeClr val="tx1"/>
          </a:solidFill>
          <a:latin typeface="+mn-lt"/>
          <a:ea typeface="+mn-ea"/>
          <a:cs typeface="+mn-cs"/>
        </a:defRPr>
      </a:lvl8pPr>
      <a:lvl9pPr marL="3469585" indent="-204093" algn="l" defTabSz="816373" rtl="0" eaLnBrk="1" latinLnBrk="0" hangingPunct="1">
        <a:spcBef>
          <a:spcPct val="20000"/>
        </a:spcBef>
        <a:buFont typeface="Arial" pitchFamily="34" charset="0"/>
        <a:buChar char="•"/>
        <a:defRPr sz="1778" kern="1200">
          <a:solidFill>
            <a:schemeClr val="tx1"/>
          </a:solidFill>
          <a:latin typeface="+mn-lt"/>
          <a:ea typeface="+mn-ea"/>
          <a:cs typeface="+mn-cs"/>
        </a:defRPr>
      </a:lvl9pPr>
    </p:bodyStyle>
    <p:otherStyle>
      <a:defPPr>
        <a:defRPr lang="zh-CN"/>
      </a:defPPr>
      <a:lvl1pPr marL="0" algn="l" defTabSz="816373" rtl="0" eaLnBrk="1" latinLnBrk="0" hangingPunct="1">
        <a:defRPr sz="1587" kern="1200">
          <a:solidFill>
            <a:schemeClr val="tx1"/>
          </a:solidFill>
          <a:latin typeface="+mn-lt"/>
          <a:ea typeface="+mn-ea"/>
          <a:cs typeface="+mn-cs"/>
        </a:defRPr>
      </a:lvl1pPr>
      <a:lvl2pPr marL="408187" algn="l" defTabSz="816373" rtl="0" eaLnBrk="1" latinLnBrk="0" hangingPunct="1">
        <a:defRPr sz="1587" kern="1200">
          <a:solidFill>
            <a:schemeClr val="tx1"/>
          </a:solidFill>
          <a:latin typeface="+mn-lt"/>
          <a:ea typeface="+mn-ea"/>
          <a:cs typeface="+mn-cs"/>
        </a:defRPr>
      </a:lvl2pPr>
      <a:lvl3pPr marL="816373" algn="l" defTabSz="816373" rtl="0" eaLnBrk="1" latinLnBrk="0" hangingPunct="1">
        <a:defRPr sz="1587" kern="1200">
          <a:solidFill>
            <a:schemeClr val="tx1"/>
          </a:solidFill>
          <a:latin typeface="+mn-lt"/>
          <a:ea typeface="+mn-ea"/>
          <a:cs typeface="+mn-cs"/>
        </a:defRPr>
      </a:lvl3pPr>
      <a:lvl4pPr marL="1224560" algn="l" defTabSz="816373" rtl="0" eaLnBrk="1" latinLnBrk="0" hangingPunct="1">
        <a:defRPr sz="1587" kern="1200">
          <a:solidFill>
            <a:schemeClr val="tx1"/>
          </a:solidFill>
          <a:latin typeface="+mn-lt"/>
          <a:ea typeface="+mn-ea"/>
          <a:cs typeface="+mn-cs"/>
        </a:defRPr>
      </a:lvl4pPr>
      <a:lvl5pPr marL="1632746" algn="l" defTabSz="816373" rtl="0" eaLnBrk="1" latinLnBrk="0" hangingPunct="1">
        <a:defRPr sz="1587" kern="1200">
          <a:solidFill>
            <a:schemeClr val="tx1"/>
          </a:solidFill>
          <a:latin typeface="+mn-lt"/>
          <a:ea typeface="+mn-ea"/>
          <a:cs typeface="+mn-cs"/>
        </a:defRPr>
      </a:lvl5pPr>
      <a:lvl6pPr marL="2040932" algn="l" defTabSz="816373" rtl="0" eaLnBrk="1" latinLnBrk="0" hangingPunct="1">
        <a:defRPr sz="1587" kern="1200">
          <a:solidFill>
            <a:schemeClr val="tx1"/>
          </a:solidFill>
          <a:latin typeface="+mn-lt"/>
          <a:ea typeface="+mn-ea"/>
          <a:cs typeface="+mn-cs"/>
        </a:defRPr>
      </a:lvl6pPr>
      <a:lvl7pPr marL="2449119" algn="l" defTabSz="816373" rtl="0" eaLnBrk="1" latinLnBrk="0" hangingPunct="1">
        <a:defRPr sz="1587" kern="1200">
          <a:solidFill>
            <a:schemeClr val="tx1"/>
          </a:solidFill>
          <a:latin typeface="+mn-lt"/>
          <a:ea typeface="+mn-ea"/>
          <a:cs typeface="+mn-cs"/>
        </a:defRPr>
      </a:lvl7pPr>
      <a:lvl8pPr marL="2857305" algn="l" defTabSz="816373" rtl="0" eaLnBrk="1" latinLnBrk="0" hangingPunct="1">
        <a:defRPr sz="1587" kern="1200">
          <a:solidFill>
            <a:schemeClr val="tx1"/>
          </a:solidFill>
          <a:latin typeface="+mn-lt"/>
          <a:ea typeface="+mn-ea"/>
          <a:cs typeface="+mn-cs"/>
        </a:defRPr>
      </a:lvl8pPr>
      <a:lvl9pPr marL="3265492" algn="l" defTabSz="816373" rtl="0" eaLnBrk="1" latinLnBrk="0" hangingPunct="1">
        <a:defRPr sz="1587"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8" y="205979"/>
            <a:ext cx="8229600" cy="857250"/>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8" y="1200160"/>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75"/>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pPr/>
              <a:t>2014/5/16 Friday</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75"/>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75"/>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98220405"/>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xStyles>
    <p:titleStyle>
      <a:lvl1pPr algn="ctr" defTabSz="914400" rtl="0" eaLnBrk="1" latinLnBrk="0" hangingPunct="1">
        <a:spcBef>
          <a:spcPct val="0"/>
        </a:spcBef>
        <a:buNone/>
        <a:defRPr sz="4400" kern="1200">
          <a:solidFill>
            <a:schemeClr val="tx1"/>
          </a:solidFill>
          <a:latin typeface="微软雅黑" pitchFamily="34" charset="-122"/>
          <a:ea typeface="微软雅黑"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txBox="1">
            <a:spLocks/>
          </p:cNvSpPr>
          <p:nvPr/>
        </p:nvSpPr>
        <p:spPr>
          <a:xfrm>
            <a:off x="3563888" y="3579862"/>
            <a:ext cx="5508104" cy="730239"/>
          </a:xfrm>
          <a:prstGeom prst="rect">
            <a:avLst/>
          </a:prstGeom>
          <a:solidFill>
            <a:schemeClr val="accent2">
              <a:alpha val="72000"/>
            </a:schemeClr>
          </a:solidFill>
        </p:spPr>
        <p:txBody>
          <a:bodyPr vert="horz" lIns="91440" tIns="45720" rIns="91440" bIns="45720" rtlCol="0" anchor="b">
            <a:noAutofit/>
          </a:bodyPr>
          <a:lstStyle/>
          <a:p>
            <a:pPr lvl="0" algn="ctr">
              <a:lnSpc>
                <a:spcPct val="90000"/>
              </a:lnSpc>
              <a:spcBef>
                <a:spcPct val="0"/>
              </a:spcBef>
              <a:defRPr/>
            </a:pPr>
            <a:r>
              <a:rPr lang="zh-CN" alt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rPr>
              <a:t>活动方案宣导</a:t>
            </a:r>
            <a:endParaRPr lang="zh-CN" alt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4825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0640"/>
            <a:ext cx="1403648" cy="760910"/>
          </a:xfrm>
        </p:spPr>
        <p:txBody>
          <a:bodyPr>
            <a:normAutofit fontScale="90000"/>
          </a:bodyPr>
          <a:lstStyle/>
          <a:p>
            <a:r>
              <a:rPr lang="zh-CN" altLang="en-US" b="1" dirty="0" smtClean="0">
                <a:latin typeface="微软雅黑" panose="020B0503020204020204" pitchFamily="34" charset="-122"/>
                <a:ea typeface="微软雅黑" panose="020B0503020204020204" pitchFamily="34" charset="-122"/>
              </a:rPr>
              <a:t>目录</a:t>
            </a:r>
            <a:endParaRPr lang="zh-CN" altLang="en-US" b="1" dirty="0">
              <a:latin typeface="微软雅黑" panose="020B0503020204020204" pitchFamily="34" charset="-122"/>
              <a:ea typeface="微软雅黑" panose="020B0503020204020204" pitchFamily="34" charset="-122"/>
            </a:endParaRPr>
          </a:p>
        </p:txBody>
      </p:sp>
      <p:graphicFrame>
        <p:nvGraphicFramePr>
          <p:cNvPr id="4" name="内容占位符 3"/>
          <p:cNvGraphicFramePr>
            <a:graphicFrameLocks noGrp="1"/>
          </p:cNvGraphicFramePr>
          <p:nvPr>
            <p:ph idx="1"/>
            <p:extLst>
              <p:ext uri="{D42A27DB-BD31-4B8C-83A1-F6EECF244321}">
                <p14:modId xmlns:p14="http://schemas.microsoft.com/office/powerpoint/2010/main" val="2323965230"/>
              </p:ext>
            </p:extLst>
          </p:nvPr>
        </p:nvGraphicFramePr>
        <p:xfrm>
          <a:off x="1115616" y="1203598"/>
          <a:ext cx="6768752" cy="339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文本框 4"/>
          <p:cNvSpPr txBox="1"/>
          <p:nvPr/>
        </p:nvSpPr>
        <p:spPr>
          <a:xfrm>
            <a:off x="1227816" y="1583734"/>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一</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515848" y="2591846"/>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二</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227816" y="3598704"/>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三</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1086825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8277" y="987574"/>
            <a:ext cx="8227450" cy="502693"/>
          </a:xfrm>
        </p:spPr>
        <p:txBody>
          <a:bodyPr>
            <a:normAutofit fontScale="90000"/>
          </a:bodyPr>
          <a:lstStyle/>
          <a:p>
            <a:r>
              <a:rPr lang="zh-CN" altLang="en-US" sz="3000" dirty="0">
                <a:latin typeface="华文细黑" pitchFamily="2" charset="-122"/>
                <a:ea typeface="华文细黑" pitchFamily="2" charset="-122"/>
              </a:rPr>
              <a:t>四月关键指标全年预算达成情况</a:t>
            </a:r>
          </a:p>
        </p:txBody>
      </p:sp>
      <p:graphicFrame>
        <p:nvGraphicFramePr>
          <p:cNvPr id="5" name="内容占位符 4"/>
          <p:cNvGraphicFramePr>
            <a:graphicFrameLocks noGrp="1"/>
          </p:cNvGraphicFramePr>
          <p:nvPr>
            <p:ph idx="1"/>
            <p:extLst>
              <p:ext uri="{D42A27DB-BD31-4B8C-83A1-F6EECF244321}">
                <p14:modId xmlns:p14="http://schemas.microsoft.com/office/powerpoint/2010/main" val="1988504824"/>
              </p:ext>
            </p:extLst>
          </p:nvPr>
        </p:nvGraphicFramePr>
        <p:xfrm>
          <a:off x="490434" y="1605757"/>
          <a:ext cx="8229600" cy="2754306"/>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2"/>
          <p:cNvSpPr txBox="1">
            <a:spLocks noChangeArrowheads="1"/>
          </p:cNvSpPr>
          <p:nvPr/>
        </p:nvSpPr>
        <p:spPr bwMode="auto">
          <a:xfrm>
            <a:off x="583865" y="4352005"/>
            <a:ext cx="8109209"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sz="1600">
                <a:solidFill>
                  <a:schemeClr val="tx2"/>
                </a:solidFill>
                <a:latin typeface="华文细黑" pitchFamily="2" charset="-122"/>
                <a:ea typeface="华文细黑" pitchFamily="2" charset="-122"/>
              </a:defRPr>
            </a:lvl1pPr>
            <a:lvl2pPr marL="742950" indent="-285750" eaLnBrk="0" hangingPunct="0">
              <a:defRPr sz="1600">
                <a:solidFill>
                  <a:schemeClr val="tx2"/>
                </a:solidFill>
                <a:latin typeface="华文细黑" pitchFamily="2" charset="-122"/>
                <a:ea typeface="华文细黑" pitchFamily="2" charset="-122"/>
              </a:defRPr>
            </a:lvl2pPr>
            <a:lvl3pPr marL="1143000" indent="-228600" eaLnBrk="0" hangingPunct="0">
              <a:defRPr sz="1600">
                <a:solidFill>
                  <a:schemeClr val="tx2"/>
                </a:solidFill>
                <a:latin typeface="华文细黑" pitchFamily="2" charset="-122"/>
                <a:ea typeface="华文细黑" pitchFamily="2" charset="-122"/>
              </a:defRPr>
            </a:lvl3pPr>
            <a:lvl4pPr marL="1600200" indent="-228600" eaLnBrk="0" hangingPunct="0">
              <a:defRPr sz="1600">
                <a:solidFill>
                  <a:schemeClr val="tx2"/>
                </a:solidFill>
                <a:latin typeface="华文细黑" pitchFamily="2" charset="-122"/>
                <a:ea typeface="华文细黑" pitchFamily="2" charset="-122"/>
              </a:defRPr>
            </a:lvl4pPr>
            <a:lvl5pPr marL="2057400" indent="-228600" eaLnBrk="0" hangingPunct="0">
              <a:defRPr sz="1600">
                <a:solidFill>
                  <a:schemeClr val="tx2"/>
                </a:solidFill>
                <a:latin typeface="华文细黑" pitchFamily="2" charset="-122"/>
                <a:ea typeface="华文细黑" pitchFamily="2" charset="-122"/>
              </a:defRPr>
            </a:lvl5pPr>
            <a:lvl6pPr marL="25146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6pPr>
            <a:lvl7pPr marL="29718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7pPr>
            <a:lvl8pPr marL="34290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8pPr>
            <a:lvl9pPr marL="38862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9pPr>
          </a:lstStyle>
          <a:p>
            <a:pPr eaLnBrk="1" hangingPunct="1"/>
            <a:r>
              <a:rPr lang="en-US" altLang="zh-CN" sz="1800" dirty="0" smtClean="0">
                <a:solidFill>
                  <a:srgbClr val="FF0000"/>
                </a:solidFill>
              </a:rPr>
              <a:t>4</a:t>
            </a:r>
            <a:r>
              <a:rPr lang="zh-CN" altLang="en-US" sz="1800" dirty="0" smtClean="0">
                <a:solidFill>
                  <a:srgbClr val="FF0000"/>
                </a:solidFill>
              </a:rPr>
              <a:t>月达成十年期进度</a:t>
            </a:r>
            <a:r>
              <a:rPr lang="en-US" altLang="zh-CN" sz="1800" dirty="0" smtClean="0">
                <a:solidFill>
                  <a:srgbClr val="FF0000"/>
                </a:solidFill>
              </a:rPr>
              <a:t>4.9%</a:t>
            </a:r>
            <a:r>
              <a:rPr lang="zh-CN" altLang="en-US" sz="1800" dirty="0" smtClean="0">
                <a:solidFill>
                  <a:srgbClr val="FF0000"/>
                </a:solidFill>
              </a:rPr>
              <a:t>，首年期交</a:t>
            </a:r>
            <a:r>
              <a:rPr lang="en-US" altLang="zh-CN" sz="1800" dirty="0" smtClean="0">
                <a:solidFill>
                  <a:srgbClr val="FF0000"/>
                </a:solidFill>
              </a:rPr>
              <a:t>3.0%</a:t>
            </a:r>
            <a:r>
              <a:rPr lang="zh-CN" altLang="en-US" sz="1800" dirty="0" smtClean="0">
                <a:solidFill>
                  <a:srgbClr val="FF0000"/>
                </a:solidFill>
              </a:rPr>
              <a:t>，标保</a:t>
            </a:r>
            <a:r>
              <a:rPr lang="en-US" altLang="zh-CN" sz="1800" dirty="0" smtClean="0">
                <a:solidFill>
                  <a:srgbClr val="FF0000"/>
                </a:solidFill>
              </a:rPr>
              <a:t>3.8%</a:t>
            </a:r>
            <a:r>
              <a:rPr lang="zh-CN" altLang="en-US" sz="1800" dirty="0">
                <a:solidFill>
                  <a:srgbClr val="FF0000"/>
                </a:solidFill>
              </a:rPr>
              <a:t>，</a:t>
            </a:r>
            <a:r>
              <a:rPr lang="zh-CN" altLang="en-US" sz="1800" dirty="0" smtClean="0">
                <a:solidFill>
                  <a:srgbClr val="FF0000"/>
                </a:solidFill>
              </a:rPr>
              <a:t>业绩进度缓慢，年度预算压力陡增。</a:t>
            </a:r>
            <a:endParaRPr lang="zh-CN" altLang="en-US" sz="1800" dirty="0">
              <a:solidFill>
                <a:srgbClr val="FF0000"/>
              </a:solidFill>
            </a:endParaRPr>
          </a:p>
        </p:txBody>
      </p:sp>
      <p:sp>
        <p:nvSpPr>
          <p:cNvPr id="10" name="TextBox 1"/>
          <p:cNvSpPr txBox="1">
            <a:spLocks noChangeArrowheads="1"/>
          </p:cNvSpPr>
          <p:nvPr/>
        </p:nvSpPr>
        <p:spPr bwMode="auto">
          <a:xfrm>
            <a:off x="650334" y="1478799"/>
            <a:ext cx="7643446"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eaLnBrk="0" hangingPunct="0">
              <a:defRPr sz="1600">
                <a:solidFill>
                  <a:schemeClr val="tx2"/>
                </a:solidFill>
                <a:latin typeface="华文细黑" pitchFamily="2" charset="-122"/>
                <a:ea typeface="华文细黑" pitchFamily="2" charset="-122"/>
              </a:defRPr>
            </a:lvl1pPr>
            <a:lvl2pPr marL="742950" indent="-285750" eaLnBrk="0" hangingPunct="0">
              <a:defRPr sz="1600">
                <a:solidFill>
                  <a:schemeClr val="tx2"/>
                </a:solidFill>
                <a:latin typeface="华文细黑" pitchFamily="2" charset="-122"/>
                <a:ea typeface="华文细黑" pitchFamily="2" charset="-122"/>
              </a:defRPr>
            </a:lvl2pPr>
            <a:lvl3pPr marL="1143000" indent="-228600" eaLnBrk="0" hangingPunct="0">
              <a:defRPr sz="1600">
                <a:solidFill>
                  <a:schemeClr val="tx2"/>
                </a:solidFill>
                <a:latin typeface="华文细黑" pitchFamily="2" charset="-122"/>
                <a:ea typeface="华文细黑" pitchFamily="2" charset="-122"/>
              </a:defRPr>
            </a:lvl3pPr>
            <a:lvl4pPr marL="1600200" indent="-228600" eaLnBrk="0" hangingPunct="0">
              <a:defRPr sz="1600">
                <a:solidFill>
                  <a:schemeClr val="tx2"/>
                </a:solidFill>
                <a:latin typeface="华文细黑" pitchFamily="2" charset="-122"/>
                <a:ea typeface="华文细黑" pitchFamily="2" charset="-122"/>
              </a:defRPr>
            </a:lvl4pPr>
            <a:lvl5pPr marL="2057400" indent="-228600" eaLnBrk="0" hangingPunct="0">
              <a:defRPr sz="1600">
                <a:solidFill>
                  <a:schemeClr val="tx2"/>
                </a:solidFill>
                <a:latin typeface="华文细黑" pitchFamily="2" charset="-122"/>
                <a:ea typeface="华文细黑" pitchFamily="2" charset="-122"/>
              </a:defRPr>
            </a:lvl5pPr>
            <a:lvl6pPr marL="25146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6pPr>
            <a:lvl7pPr marL="29718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7pPr>
            <a:lvl8pPr marL="34290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8pPr>
            <a:lvl9pPr marL="3886200" indent="-228600" eaLnBrk="0" fontAlgn="base" hangingPunct="0">
              <a:spcBef>
                <a:spcPct val="0"/>
              </a:spcBef>
              <a:spcAft>
                <a:spcPct val="0"/>
              </a:spcAft>
              <a:buFont typeface="Wingdings" pitchFamily="2" charset="2"/>
              <a:buChar char="ü"/>
              <a:defRPr sz="1600">
                <a:solidFill>
                  <a:schemeClr val="tx2"/>
                </a:solidFill>
                <a:latin typeface="华文细黑" pitchFamily="2" charset="-122"/>
                <a:ea typeface="华文细黑" pitchFamily="2" charset="-122"/>
              </a:defRPr>
            </a:lvl9pPr>
          </a:lstStyle>
          <a:p>
            <a:pPr eaLnBrk="1" hangingPunct="1"/>
            <a:r>
              <a:rPr lang="zh-CN" altLang="en-US" b="1" dirty="0" smtClean="0">
                <a:solidFill>
                  <a:srgbClr val="1F497D"/>
                </a:solidFill>
              </a:rPr>
              <a:t>统计</a:t>
            </a:r>
            <a:r>
              <a:rPr lang="zh-CN" altLang="en-US" b="1" dirty="0">
                <a:solidFill>
                  <a:srgbClr val="1F497D"/>
                </a:solidFill>
              </a:rPr>
              <a:t>口径：</a:t>
            </a:r>
            <a:r>
              <a:rPr lang="en-US" altLang="zh-CN" b="1" dirty="0">
                <a:solidFill>
                  <a:srgbClr val="1F497D"/>
                </a:solidFill>
              </a:rPr>
              <a:t>SISP</a:t>
            </a:r>
            <a:r>
              <a:rPr lang="zh-CN" altLang="en-US" b="1" dirty="0">
                <a:solidFill>
                  <a:srgbClr val="1F497D"/>
                </a:solidFill>
              </a:rPr>
              <a:t>保费生效数     </a:t>
            </a:r>
            <a:r>
              <a:rPr lang="zh-CN" altLang="en-US" b="1" dirty="0">
                <a:solidFill>
                  <a:srgbClr val="1F497D"/>
                </a:solidFill>
                <a:latin typeface="Times New Roman" pitchFamily="18" charset="0"/>
                <a:cs typeface="Times New Roman" pitchFamily="18" charset="0"/>
              </a:rPr>
              <a:t>单位</a:t>
            </a:r>
            <a:r>
              <a:rPr lang="zh-CN" altLang="en-US" b="1" dirty="0" smtClean="0">
                <a:solidFill>
                  <a:srgbClr val="1F497D"/>
                </a:solidFill>
                <a:latin typeface="Times New Roman" pitchFamily="18" charset="0"/>
                <a:cs typeface="Times New Roman" pitchFamily="18" charset="0"/>
              </a:rPr>
              <a:t>：万元</a:t>
            </a:r>
            <a:endParaRPr lang="zh-CN" altLang="en-US" b="1" dirty="0">
              <a:solidFill>
                <a:srgbClr val="1F497D"/>
              </a:solidFill>
            </a:endParaRPr>
          </a:p>
        </p:txBody>
      </p:sp>
      <p:sp>
        <p:nvSpPr>
          <p:cNvPr id="3" name="TextBox 2"/>
          <p:cNvSpPr txBox="1"/>
          <p:nvPr/>
        </p:nvSpPr>
        <p:spPr>
          <a:xfrm>
            <a:off x="5066008" y="1567554"/>
            <a:ext cx="658729" cy="369332"/>
          </a:xfrm>
          <a:prstGeom prst="rect">
            <a:avLst/>
          </a:prstGeom>
          <a:noFill/>
        </p:spPr>
        <p:txBody>
          <a:bodyPr wrap="square" rtlCol="0">
            <a:spAutoFit/>
          </a:bodyPr>
          <a:lstStyle/>
          <a:p>
            <a:r>
              <a:rPr lang="en-US" altLang="zh-CN" dirty="0" smtClean="0">
                <a:solidFill>
                  <a:prstClr val="black"/>
                </a:solidFill>
              </a:rPr>
              <a:t>55%</a:t>
            </a:r>
            <a:endParaRPr lang="zh-CN" altLang="en-US" dirty="0">
              <a:solidFill>
                <a:prstClr val="black"/>
              </a:solidFill>
            </a:endParaRPr>
          </a:p>
        </p:txBody>
      </p:sp>
      <p:cxnSp>
        <p:nvCxnSpPr>
          <p:cNvPr id="6" name="直接连接符 5"/>
          <p:cNvCxnSpPr/>
          <p:nvPr/>
        </p:nvCxnSpPr>
        <p:spPr>
          <a:xfrm>
            <a:off x="5292080" y="1878926"/>
            <a:ext cx="0" cy="30264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直接连接符 10"/>
          <p:cNvCxnSpPr/>
          <p:nvPr/>
        </p:nvCxnSpPr>
        <p:spPr>
          <a:xfrm>
            <a:off x="6012160" y="2427734"/>
            <a:ext cx="0" cy="302640"/>
          </a:xfrm>
          <a:prstGeom prst="line">
            <a:avLst/>
          </a:prstGeom>
        </p:spPr>
        <p:style>
          <a:lnRef idx="3">
            <a:schemeClr val="accent2"/>
          </a:lnRef>
          <a:fillRef idx="0">
            <a:schemeClr val="accent2"/>
          </a:fillRef>
          <a:effectRef idx="2">
            <a:schemeClr val="accent2"/>
          </a:effectRef>
          <a:fontRef idx="minor">
            <a:schemeClr val="tx1"/>
          </a:fontRef>
        </p:style>
      </p:cxnSp>
      <p:cxnSp>
        <p:nvCxnSpPr>
          <p:cNvPr id="12" name="直接连接符 11"/>
          <p:cNvCxnSpPr/>
          <p:nvPr/>
        </p:nvCxnSpPr>
        <p:spPr>
          <a:xfrm>
            <a:off x="5652120" y="3003798"/>
            <a:ext cx="0" cy="302640"/>
          </a:xfrm>
          <a:prstGeom prst="line">
            <a:avLst/>
          </a:prstGeom>
        </p:spPr>
        <p:style>
          <a:lnRef idx="3">
            <a:schemeClr val="accent2"/>
          </a:lnRef>
          <a:fillRef idx="0">
            <a:schemeClr val="accent2"/>
          </a:fillRef>
          <a:effectRef idx="2">
            <a:schemeClr val="accent2"/>
          </a:effectRef>
          <a:fontRef idx="minor">
            <a:schemeClr val="tx1"/>
          </a:fontRef>
        </p:style>
      </p:cxnSp>
      <p:sp>
        <p:nvSpPr>
          <p:cNvPr id="13" name="TextBox 12"/>
          <p:cNvSpPr txBox="1"/>
          <p:nvPr/>
        </p:nvSpPr>
        <p:spPr>
          <a:xfrm>
            <a:off x="5785479" y="2139702"/>
            <a:ext cx="658729" cy="369332"/>
          </a:xfrm>
          <a:prstGeom prst="rect">
            <a:avLst/>
          </a:prstGeom>
          <a:noFill/>
        </p:spPr>
        <p:txBody>
          <a:bodyPr wrap="square" rtlCol="0">
            <a:spAutoFit/>
          </a:bodyPr>
          <a:lstStyle/>
          <a:p>
            <a:r>
              <a:rPr lang="en-US" altLang="zh-CN" dirty="0" smtClean="0">
                <a:solidFill>
                  <a:prstClr val="black"/>
                </a:solidFill>
              </a:rPr>
              <a:t>65%</a:t>
            </a:r>
            <a:endParaRPr lang="zh-CN" altLang="en-US" dirty="0">
              <a:solidFill>
                <a:prstClr val="black"/>
              </a:solidFill>
            </a:endParaRPr>
          </a:p>
        </p:txBody>
      </p:sp>
      <p:sp>
        <p:nvSpPr>
          <p:cNvPr id="14" name="TextBox 13"/>
          <p:cNvSpPr txBox="1"/>
          <p:nvPr/>
        </p:nvSpPr>
        <p:spPr>
          <a:xfrm>
            <a:off x="5425439" y="2706474"/>
            <a:ext cx="658729" cy="369332"/>
          </a:xfrm>
          <a:prstGeom prst="rect">
            <a:avLst/>
          </a:prstGeom>
          <a:noFill/>
        </p:spPr>
        <p:txBody>
          <a:bodyPr wrap="square" rtlCol="0">
            <a:spAutoFit/>
          </a:bodyPr>
          <a:lstStyle/>
          <a:p>
            <a:r>
              <a:rPr lang="en-US" altLang="zh-CN" dirty="0" smtClean="0">
                <a:solidFill>
                  <a:prstClr val="black"/>
                </a:solidFill>
              </a:rPr>
              <a:t>60%</a:t>
            </a:r>
            <a:endParaRPr lang="zh-CN" altLang="en-US" dirty="0">
              <a:solidFill>
                <a:prstClr val="black"/>
              </a:solidFill>
            </a:endParaRPr>
          </a:p>
        </p:txBody>
      </p:sp>
      <p:cxnSp>
        <p:nvCxnSpPr>
          <p:cNvPr id="15" name="直接连接符 14"/>
          <p:cNvCxnSpPr/>
          <p:nvPr/>
        </p:nvCxnSpPr>
        <p:spPr>
          <a:xfrm>
            <a:off x="6516216" y="3939902"/>
            <a:ext cx="0" cy="302640"/>
          </a:xfrm>
          <a:prstGeom prst="line">
            <a:avLst/>
          </a:prstGeom>
        </p:spPr>
        <p:style>
          <a:lnRef idx="3">
            <a:schemeClr val="accent2"/>
          </a:lnRef>
          <a:fillRef idx="0">
            <a:schemeClr val="accent2"/>
          </a:fillRef>
          <a:effectRef idx="2">
            <a:schemeClr val="accent2"/>
          </a:effectRef>
          <a:fontRef idx="minor">
            <a:schemeClr val="tx1"/>
          </a:fontRef>
        </p:style>
      </p:cxnSp>
      <p:sp>
        <p:nvSpPr>
          <p:cNvPr id="16" name="TextBox 15"/>
          <p:cNvSpPr txBox="1"/>
          <p:nvPr/>
        </p:nvSpPr>
        <p:spPr>
          <a:xfrm>
            <a:off x="6511184" y="3926652"/>
            <a:ext cx="2016224" cy="369332"/>
          </a:xfrm>
          <a:prstGeom prst="rect">
            <a:avLst/>
          </a:prstGeom>
          <a:noFill/>
        </p:spPr>
        <p:txBody>
          <a:bodyPr wrap="square" rtlCol="0">
            <a:spAutoFit/>
          </a:bodyPr>
          <a:lstStyle/>
          <a:p>
            <a:r>
              <a:rPr lang="zh-CN" altLang="en-US" dirty="0" smtClean="0">
                <a:solidFill>
                  <a:prstClr val="black"/>
                </a:solidFill>
              </a:rPr>
              <a:t>二季度目标底线</a:t>
            </a:r>
            <a:endParaRPr lang="zh-CN" altLang="en-US" dirty="0">
              <a:solidFill>
                <a:prstClr val="black"/>
              </a:solidFill>
            </a:endParaRPr>
          </a:p>
        </p:txBody>
      </p:sp>
    </p:spTree>
    <p:extLst>
      <p:ext uri="{BB962C8B-B14F-4D97-AF65-F5344CB8AC3E}">
        <p14:creationId xmlns:p14="http://schemas.microsoft.com/office/powerpoint/2010/main" val="17319833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39552" y="915566"/>
            <a:ext cx="8064896" cy="504056"/>
          </a:xfrm>
          <a:solidFill>
            <a:srgbClr val="FF0000"/>
          </a:solidFill>
          <a:ln>
            <a:solidFill>
              <a:srgbClr val="C00000"/>
            </a:solidFill>
          </a:ln>
        </p:spPr>
        <p:txBody>
          <a:bodyPr>
            <a:noAutofit/>
          </a:bodyPr>
          <a:lstStyle/>
          <a:p>
            <a:pPr marL="0" indent="0">
              <a:buNone/>
            </a:pPr>
            <a:r>
              <a:rPr lang="zh-CN" altLang="en-US" sz="2000" b="1" dirty="0" smtClean="0">
                <a:solidFill>
                  <a:srgbClr val="FFFF00"/>
                </a:solidFill>
                <a:latin typeface="微软雅黑" panose="020B0503020204020204" pitchFamily="34" charset="-122"/>
                <a:ea typeface="微软雅黑" panose="020B0503020204020204" pitchFamily="34" charset="-122"/>
              </a:rPr>
              <a:t>同业竞争情况</a:t>
            </a:r>
            <a:r>
              <a:rPr lang="en-US" altLang="zh-CN" sz="2000" b="1" dirty="0">
                <a:solidFill>
                  <a:srgbClr val="FFFF00"/>
                </a:solidFill>
                <a:latin typeface="微软雅黑" panose="020B0503020204020204" pitchFamily="34" charset="-122"/>
                <a:ea typeface="微软雅黑" panose="020B0503020204020204" pitchFamily="34" charset="-122"/>
              </a:rPr>
              <a:t>——【</a:t>
            </a:r>
            <a:r>
              <a:rPr lang="zh-CN" altLang="en-US" sz="2000" b="1" dirty="0" smtClean="0">
                <a:solidFill>
                  <a:srgbClr val="FFFF00"/>
                </a:solidFill>
                <a:latin typeface="微软雅黑" panose="020B0503020204020204" pitchFamily="34" charset="-122"/>
                <a:ea typeface="微软雅黑" panose="020B0503020204020204" pitchFamily="34" charset="-122"/>
              </a:rPr>
              <a:t>成都</a:t>
            </a:r>
            <a:r>
              <a:rPr lang="en-US" altLang="zh-CN" sz="2000" b="1" dirty="0" smtClean="0">
                <a:solidFill>
                  <a:srgbClr val="FFFF00"/>
                </a:solidFill>
                <a:latin typeface="微软雅黑" panose="020B0503020204020204" pitchFamily="34" charset="-122"/>
                <a:ea typeface="微软雅黑" panose="020B0503020204020204" pitchFamily="34" charset="-122"/>
              </a:rPr>
              <a:t>】</a:t>
            </a:r>
            <a:r>
              <a:rPr lang="zh-CN" altLang="en-US" sz="2000" b="1" dirty="0" smtClean="0">
                <a:solidFill>
                  <a:srgbClr val="FFFF00"/>
                </a:solidFill>
                <a:latin typeface="微软雅黑" panose="020B0503020204020204" pitchFamily="34" charset="-122"/>
                <a:ea typeface="微软雅黑" panose="020B0503020204020204" pitchFamily="34" charset="-122"/>
              </a:rPr>
              <a:t>：首位失守！三足鼎立</a:t>
            </a:r>
            <a:r>
              <a:rPr lang="zh-CN" altLang="en-US" sz="2000" b="1" dirty="0">
                <a:solidFill>
                  <a:srgbClr val="FFFF00"/>
                </a:solidFill>
                <a:latin typeface="微软雅黑" panose="020B0503020204020204" pitchFamily="34" charset="-122"/>
                <a:ea typeface="微软雅黑" panose="020B0503020204020204" pitchFamily="34" charset="-122"/>
              </a:rPr>
              <a:t>！</a:t>
            </a:r>
            <a:r>
              <a:rPr lang="zh-CN" altLang="en-US" sz="2000" b="1" dirty="0" smtClean="0">
                <a:solidFill>
                  <a:srgbClr val="FFFF00"/>
                </a:solidFill>
                <a:latin typeface="微软雅黑" panose="020B0503020204020204" pitchFamily="34" charset="-122"/>
                <a:ea typeface="微软雅黑" panose="020B0503020204020204" pitchFamily="34" charset="-122"/>
              </a:rPr>
              <a:t>形势严峻！</a:t>
            </a:r>
            <a:endParaRPr lang="zh-CN" altLang="en-US" sz="2000" b="1" dirty="0">
              <a:solidFill>
                <a:srgbClr val="FFFF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6588224" y="4731990"/>
            <a:ext cx="2448272" cy="307777"/>
          </a:xfrm>
          <a:prstGeom prst="rect">
            <a:avLst/>
          </a:prstGeom>
          <a:noFill/>
        </p:spPr>
        <p:txBody>
          <a:bodyPr wrap="square" rtlCol="0">
            <a:spAutoFit/>
          </a:bodyPr>
          <a:lstStyle/>
          <a:p>
            <a:r>
              <a:rPr lang="zh-CN" altLang="en-US" sz="1400" b="1" dirty="0" smtClean="0">
                <a:solidFill>
                  <a:prstClr val="black"/>
                </a:solidFill>
              </a:rPr>
              <a:t>数据源于行业协会</a:t>
            </a:r>
            <a:r>
              <a:rPr lang="en-US" altLang="zh-CN" sz="1400" b="1" dirty="0" smtClean="0">
                <a:solidFill>
                  <a:prstClr val="black"/>
                </a:solidFill>
              </a:rPr>
              <a:t>3</a:t>
            </a:r>
            <a:r>
              <a:rPr lang="zh-CN" altLang="en-US" sz="1400" b="1" dirty="0" smtClean="0">
                <a:solidFill>
                  <a:prstClr val="black"/>
                </a:solidFill>
              </a:rPr>
              <a:t>月报表</a:t>
            </a:r>
            <a:endParaRPr lang="zh-CN" altLang="en-US" sz="1400" b="1" dirty="0">
              <a:solidFill>
                <a:prstClr val="black"/>
              </a:solidFill>
            </a:endParaRPr>
          </a:p>
        </p:txBody>
      </p:sp>
      <p:graphicFrame>
        <p:nvGraphicFramePr>
          <p:cNvPr id="5" name="表格 4"/>
          <p:cNvGraphicFramePr>
            <a:graphicFrameLocks noGrp="1"/>
          </p:cNvGraphicFramePr>
          <p:nvPr>
            <p:extLst>
              <p:ext uri="{D42A27DB-BD31-4B8C-83A1-F6EECF244321}">
                <p14:modId xmlns:p14="http://schemas.microsoft.com/office/powerpoint/2010/main" val="45253930"/>
              </p:ext>
            </p:extLst>
          </p:nvPr>
        </p:nvGraphicFramePr>
        <p:xfrm>
          <a:off x="1868919" y="1635646"/>
          <a:ext cx="4608512" cy="1388961"/>
        </p:xfrm>
        <a:graphic>
          <a:graphicData uri="http://schemas.openxmlformats.org/drawingml/2006/table">
            <a:tbl>
              <a:tblPr>
                <a:tableStyleId>{638B1855-1B75-4FBE-930C-398BA8C253C6}</a:tableStyleId>
              </a:tblPr>
              <a:tblGrid>
                <a:gridCol w="942651"/>
                <a:gridCol w="942651"/>
                <a:gridCol w="1361605"/>
                <a:gridCol w="1361605"/>
              </a:tblGrid>
              <a:tr h="576063">
                <a:tc>
                  <a:txBody>
                    <a:bodyPr/>
                    <a:lstStyle/>
                    <a:p>
                      <a:pPr algn="ctr" fontAlgn="ctr"/>
                      <a:r>
                        <a:rPr lang="zh-CN" altLang="en-US" sz="1600" b="1" u="none" strike="noStrike" dirty="0">
                          <a:solidFill>
                            <a:schemeClr val="bg1"/>
                          </a:solidFill>
                          <a:effectLst/>
                          <a:latin typeface="微软雅黑" panose="020B0503020204020204" pitchFamily="34" charset="-122"/>
                          <a:ea typeface="微软雅黑" panose="020B0503020204020204" pitchFamily="34" charset="-122"/>
                        </a:rPr>
                        <a:t>分公司</a:t>
                      </a:r>
                      <a:endParaRPr lang="zh-CN" altLang="en-US"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zh-CN" altLang="en-US" sz="1600" b="1" u="none" strike="noStrike" dirty="0">
                          <a:solidFill>
                            <a:schemeClr val="bg1"/>
                          </a:solidFill>
                          <a:effectLst/>
                          <a:latin typeface="微软雅黑" panose="020B0503020204020204" pitchFamily="34" charset="-122"/>
                          <a:ea typeface="微软雅黑" panose="020B0503020204020204" pitchFamily="34" charset="-122"/>
                        </a:rPr>
                        <a:t>市场份额</a:t>
                      </a:r>
                      <a:endParaRPr lang="zh-CN" altLang="en-US"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zh-CN" altLang="en-US" sz="1600" b="1" u="none" strike="noStrike" dirty="0">
                          <a:solidFill>
                            <a:schemeClr val="bg1"/>
                          </a:solidFill>
                          <a:effectLst/>
                          <a:latin typeface="微软雅黑" panose="020B0503020204020204" pitchFamily="34" charset="-122"/>
                          <a:ea typeface="微软雅黑" panose="020B0503020204020204" pitchFamily="34" charset="-122"/>
                        </a:rPr>
                        <a:t>新单保费</a:t>
                      </a:r>
                      <a:endParaRPr lang="zh-CN" altLang="en-US"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zh-CN" altLang="en-US" sz="1600" b="1" u="none" strike="noStrike" dirty="0">
                          <a:solidFill>
                            <a:schemeClr val="bg1"/>
                          </a:solidFill>
                          <a:effectLst/>
                          <a:latin typeface="微软雅黑" panose="020B0503020204020204" pitchFamily="34" charset="-122"/>
                          <a:ea typeface="微软雅黑" panose="020B0503020204020204" pitchFamily="34" charset="-122"/>
                        </a:rPr>
                        <a:t>新单期交保费</a:t>
                      </a:r>
                      <a:endParaRPr lang="zh-CN" altLang="en-US"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270966">
                <a:tc>
                  <a:txBody>
                    <a:bodyPr/>
                    <a:lstStyle/>
                    <a:p>
                      <a:pPr algn="ctr" fontAlgn="ctr"/>
                      <a:r>
                        <a:rPr lang="zh-CN" altLang="en-US" sz="1600" b="1" u="none" strike="noStrike" dirty="0">
                          <a:solidFill>
                            <a:schemeClr val="bg1"/>
                          </a:solidFill>
                          <a:effectLst/>
                          <a:latin typeface="微软雅黑" panose="020B0503020204020204" pitchFamily="34" charset="-122"/>
                          <a:ea typeface="微软雅黑" panose="020B0503020204020204" pitchFamily="34" charset="-122"/>
                        </a:rPr>
                        <a:t>国寿</a:t>
                      </a:r>
                      <a:endParaRPr lang="zh-CN" altLang="en-US"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dirty="0">
                          <a:solidFill>
                            <a:schemeClr val="bg1"/>
                          </a:solidFill>
                          <a:effectLst/>
                          <a:latin typeface="微软雅黑" panose="020B0503020204020204" pitchFamily="34" charset="-122"/>
                          <a:ea typeface="微软雅黑" panose="020B0503020204020204" pitchFamily="34" charset="-122"/>
                        </a:rPr>
                        <a:t>26.55%</a:t>
                      </a:r>
                      <a:endParaRPr lang="en-US" altLang="zh-CN"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a:solidFill>
                            <a:schemeClr val="bg1"/>
                          </a:solidFill>
                          <a:effectLst/>
                          <a:latin typeface="微软雅黑" panose="020B0503020204020204" pitchFamily="34" charset="-122"/>
                          <a:ea typeface="微软雅黑" panose="020B0503020204020204" pitchFamily="34" charset="-122"/>
                        </a:rPr>
                        <a:t>27289.91 </a:t>
                      </a:r>
                      <a:endParaRPr lang="en-US" altLang="zh-CN" sz="1600" b="1" i="0" u="none" strike="noStrike">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dirty="0">
                          <a:solidFill>
                            <a:schemeClr val="bg1"/>
                          </a:solidFill>
                          <a:effectLst/>
                          <a:latin typeface="微软雅黑" panose="020B0503020204020204" pitchFamily="34" charset="-122"/>
                          <a:ea typeface="微软雅黑" panose="020B0503020204020204" pitchFamily="34" charset="-122"/>
                        </a:rPr>
                        <a:t>21665.98 </a:t>
                      </a:r>
                      <a:endParaRPr lang="en-US" altLang="zh-CN"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270966">
                <a:tc>
                  <a:txBody>
                    <a:bodyPr/>
                    <a:lstStyle/>
                    <a:p>
                      <a:pPr algn="ctr" fontAlgn="ctr"/>
                      <a:r>
                        <a:rPr lang="zh-CN" altLang="en-US" sz="1600" b="1" u="none" strike="noStrike">
                          <a:solidFill>
                            <a:schemeClr val="bg1"/>
                          </a:solidFill>
                          <a:effectLst/>
                          <a:latin typeface="微软雅黑" panose="020B0503020204020204" pitchFamily="34" charset="-122"/>
                          <a:ea typeface="微软雅黑" panose="020B0503020204020204" pitchFamily="34" charset="-122"/>
                        </a:rPr>
                        <a:t>平安</a:t>
                      </a:r>
                      <a:endParaRPr lang="zh-CN" altLang="en-US" sz="1600" b="1" i="0" u="none" strike="noStrike">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dirty="0">
                          <a:solidFill>
                            <a:srgbClr val="FF0000"/>
                          </a:solidFill>
                          <a:effectLst/>
                          <a:latin typeface="微软雅黑" panose="020B0503020204020204" pitchFamily="34" charset="-122"/>
                          <a:ea typeface="微软雅黑" panose="020B0503020204020204" pitchFamily="34" charset="-122"/>
                        </a:rPr>
                        <a:t>30.46%</a:t>
                      </a:r>
                      <a:endParaRPr lang="en-US" altLang="zh-CN" sz="1600" b="1" i="0" u="none" strike="noStrike" dirty="0">
                        <a:solidFill>
                          <a:srgbClr val="FF0000"/>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algn="ctr" fontAlgn="ctr"/>
                      <a:r>
                        <a:rPr lang="en-US" altLang="zh-CN" sz="1600" b="1" u="none" strike="noStrike" dirty="0">
                          <a:solidFill>
                            <a:schemeClr val="bg1"/>
                          </a:solidFill>
                          <a:effectLst/>
                          <a:latin typeface="微软雅黑" panose="020B0503020204020204" pitchFamily="34" charset="-122"/>
                          <a:ea typeface="微软雅黑" panose="020B0503020204020204" pitchFamily="34" charset="-122"/>
                        </a:rPr>
                        <a:t>39920.89 </a:t>
                      </a:r>
                      <a:endParaRPr lang="en-US" altLang="zh-CN"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dirty="0">
                          <a:solidFill>
                            <a:schemeClr val="bg1"/>
                          </a:solidFill>
                          <a:effectLst/>
                          <a:latin typeface="微软雅黑" panose="020B0503020204020204" pitchFamily="34" charset="-122"/>
                          <a:ea typeface="微软雅黑" panose="020B0503020204020204" pitchFamily="34" charset="-122"/>
                        </a:rPr>
                        <a:t>38562.23 </a:t>
                      </a:r>
                      <a:endParaRPr lang="en-US" altLang="zh-CN"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270966">
                <a:tc>
                  <a:txBody>
                    <a:bodyPr/>
                    <a:lstStyle/>
                    <a:p>
                      <a:pPr algn="ctr" fontAlgn="ctr"/>
                      <a:r>
                        <a:rPr lang="zh-CN" altLang="en-US" sz="1600" b="1" u="none" strike="noStrike">
                          <a:solidFill>
                            <a:schemeClr val="bg1"/>
                          </a:solidFill>
                          <a:effectLst/>
                          <a:latin typeface="微软雅黑" panose="020B0503020204020204" pitchFamily="34" charset="-122"/>
                          <a:ea typeface="微软雅黑" panose="020B0503020204020204" pitchFamily="34" charset="-122"/>
                        </a:rPr>
                        <a:t>太平</a:t>
                      </a:r>
                      <a:endParaRPr lang="zh-CN" altLang="en-US" sz="1600" b="1" i="0" u="none" strike="noStrike">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a:solidFill>
                            <a:schemeClr val="bg1"/>
                          </a:solidFill>
                          <a:effectLst/>
                          <a:latin typeface="微软雅黑" panose="020B0503020204020204" pitchFamily="34" charset="-122"/>
                          <a:ea typeface="微软雅黑" panose="020B0503020204020204" pitchFamily="34" charset="-122"/>
                        </a:rPr>
                        <a:t>21.28%</a:t>
                      </a:r>
                      <a:endParaRPr lang="en-US" altLang="zh-CN" sz="1600" b="1" i="0" u="none" strike="noStrike">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a:solidFill>
                            <a:schemeClr val="bg1"/>
                          </a:solidFill>
                          <a:effectLst/>
                          <a:latin typeface="微软雅黑" panose="020B0503020204020204" pitchFamily="34" charset="-122"/>
                          <a:ea typeface="微软雅黑" panose="020B0503020204020204" pitchFamily="34" charset="-122"/>
                        </a:rPr>
                        <a:t>45802.60 </a:t>
                      </a:r>
                      <a:endParaRPr lang="en-US" altLang="zh-CN" sz="1600" b="1" i="0" u="none" strike="noStrike">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en-US" altLang="zh-CN" sz="1600" b="1" u="none" strike="noStrike" dirty="0">
                          <a:solidFill>
                            <a:schemeClr val="bg1"/>
                          </a:solidFill>
                          <a:effectLst/>
                          <a:latin typeface="微软雅黑" panose="020B0503020204020204" pitchFamily="34" charset="-122"/>
                          <a:ea typeface="微软雅黑" panose="020B0503020204020204" pitchFamily="34" charset="-122"/>
                        </a:rPr>
                        <a:t>35960.41 </a:t>
                      </a:r>
                      <a:endParaRPr lang="en-US" altLang="zh-CN" sz="1600" b="1" i="0" u="none" strike="noStrike" dirty="0">
                        <a:solidFill>
                          <a:schemeClr val="bg1"/>
                        </a:solidFill>
                        <a:effectLst/>
                        <a:latin typeface="微软雅黑" panose="020B0503020204020204" pitchFamily="34" charset="-122"/>
                        <a:ea typeface="微软雅黑" panose="020B0503020204020204" pitchFamily="34" charset="-122"/>
                      </a:endParaRPr>
                    </a:p>
                  </a:txBody>
                  <a:tcPr marL="9525"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bl>
          </a:graphicData>
        </a:graphic>
      </p:graphicFrame>
      <p:sp>
        <p:nvSpPr>
          <p:cNvPr id="6" name="文本框 5"/>
          <p:cNvSpPr txBox="1"/>
          <p:nvPr/>
        </p:nvSpPr>
        <p:spPr>
          <a:xfrm>
            <a:off x="524560" y="4731990"/>
            <a:ext cx="1365396" cy="307777"/>
          </a:xfrm>
          <a:prstGeom prst="rect">
            <a:avLst/>
          </a:prstGeom>
          <a:noFill/>
        </p:spPr>
        <p:txBody>
          <a:bodyPr wrap="square" rtlCol="0">
            <a:spAutoFit/>
          </a:bodyPr>
          <a:lstStyle/>
          <a:p>
            <a:r>
              <a:rPr lang="zh-CN" altLang="en-US" sz="1400" b="1" dirty="0" smtClean="0">
                <a:solidFill>
                  <a:prstClr val="black"/>
                </a:solidFill>
              </a:rPr>
              <a:t>单位：万元</a:t>
            </a:r>
            <a:endParaRPr lang="zh-CN" altLang="en-US" sz="1400" b="1" dirty="0">
              <a:solidFill>
                <a:prstClr val="black"/>
              </a:solidFill>
            </a:endParaRPr>
          </a:p>
        </p:txBody>
      </p:sp>
      <p:sp>
        <p:nvSpPr>
          <p:cNvPr id="7" name="内容占位符 2"/>
          <p:cNvSpPr txBox="1">
            <a:spLocks/>
          </p:cNvSpPr>
          <p:nvPr/>
        </p:nvSpPr>
        <p:spPr>
          <a:xfrm>
            <a:off x="545026" y="3147814"/>
            <a:ext cx="8059422" cy="1368152"/>
          </a:xfrm>
          <a:prstGeom prst="rect">
            <a:avLst/>
          </a:prstGeom>
          <a:ln>
            <a:solidFill>
              <a:srgbClr val="C00000"/>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zh-CN" altLang="en-US" sz="2000" b="1" dirty="0" smtClean="0">
                <a:solidFill>
                  <a:prstClr val="black"/>
                </a:solidFill>
                <a:latin typeface="微软雅黑" panose="020B0503020204020204" pitchFamily="34" charset="-122"/>
                <a:ea typeface="微软雅黑" panose="020B0503020204020204" pitchFamily="34" charset="-122"/>
              </a:rPr>
              <a:t>成都目前的市场份额虽位列第二，但就发展态势来看，从新单保费到新单期交保费都远远落后于对手。尤其太平人寿的</a:t>
            </a:r>
            <a:r>
              <a:rPr lang="en-US" altLang="zh-CN" sz="2000" b="1" dirty="0" smtClean="0">
                <a:solidFill>
                  <a:prstClr val="black"/>
                </a:solidFill>
                <a:latin typeface="微软雅黑" panose="020B0503020204020204" pitchFamily="34" charset="-122"/>
                <a:ea typeface="微软雅黑" panose="020B0503020204020204" pitchFamily="34" charset="-122"/>
              </a:rPr>
              <a:t>10</a:t>
            </a:r>
            <a:r>
              <a:rPr lang="zh-CN" altLang="en-US" sz="2000" b="1" dirty="0" smtClean="0">
                <a:solidFill>
                  <a:prstClr val="black"/>
                </a:solidFill>
                <a:latin typeface="微软雅黑" panose="020B0503020204020204" pitchFamily="34" charset="-122"/>
                <a:ea typeface="微软雅黑" panose="020B0503020204020204" pitchFamily="34" charset="-122"/>
              </a:rPr>
              <a:t>年期及以上期交保费已达</a:t>
            </a:r>
            <a:r>
              <a:rPr lang="en-US" altLang="zh-CN" sz="2000" b="1" dirty="0" smtClean="0">
                <a:solidFill>
                  <a:srgbClr val="FF0000"/>
                </a:solidFill>
                <a:latin typeface="微软雅黑" panose="020B0503020204020204" pitchFamily="34" charset="-122"/>
                <a:ea typeface="微软雅黑" panose="020B0503020204020204" pitchFamily="34" charset="-122"/>
              </a:rPr>
              <a:t>1.91</a:t>
            </a:r>
            <a:r>
              <a:rPr lang="zh-CN" altLang="en-US" sz="2000" b="1" dirty="0" smtClean="0">
                <a:solidFill>
                  <a:srgbClr val="FF0000"/>
                </a:solidFill>
                <a:latin typeface="微软雅黑" panose="020B0503020204020204" pitchFamily="34" charset="-122"/>
                <a:ea typeface="微软雅黑" panose="020B0503020204020204" pitchFamily="34" charset="-122"/>
              </a:rPr>
              <a:t>亿</a:t>
            </a:r>
            <a:r>
              <a:rPr lang="zh-CN" altLang="en-US" sz="2000" b="1" dirty="0" smtClean="0">
                <a:solidFill>
                  <a:prstClr val="black"/>
                </a:solidFill>
                <a:latin typeface="微软雅黑" panose="020B0503020204020204" pitchFamily="34" charset="-122"/>
                <a:ea typeface="微软雅黑" panose="020B0503020204020204" pitchFamily="34" charset="-122"/>
              </a:rPr>
              <a:t>，是平安的</a:t>
            </a:r>
            <a:r>
              <a:rPr lang="en-US" altLang="zh-CN" sz="2000" b="1" dirty="0" smtClean="0">
                <a:solidFill>
                  <a:prstClr val="black"/>
                </a:solidFill>
                <a:latin typeface="微软雅黑" panose="020B0503020204020204" pitchFamily="34" charset="-122"/>
                <a:ea typeface="微软雅黑" panose="020B0503020204020204" pitchFamily="34" charset="-122"/>
              </a:rPr>
              <a:t>2</a:t>
            </a:r>
            <a:r>
              <a:rPr lang="zh-CN" altLang="en-US" sz="2000" b="1" dirty="0" smtClean="0">
                <a:solidFill>
                  <a:prstClr val="black"/>
                </a:solidFill>
                <a:latin typeface="微软雅黑" panose="020B0503020204020204" pitchFamily="34" charset="-122"/>
                <a:ea typeface="微软雅黑" panose="020B0503020204020204" pitchFamily="34" charset="-122"/>
              </a:rPr>
              <a:t>倍，国寿的</a:t>
            </a:r>
            <a:r>
              <a:rPr lang="en-US" altLang="zh-CN" sz="2000" b="1" dirty="0" smtClean="0">
                <a:solidFill>
                  <a:prstClr val="black"/>
                </a:solidFill>
                <a:latin typeface="微软雅黑" panose="020B0503020204020204" pitchFamily="34" charset="-122"/>
                <a:ea typeface="微软雅黑" panose="020B0503020204020204" pitchFamily="34" charset="-122"/>
              </a:rPr>
              <a:t>5</a:t>
            </a:r>
            <a:r>
              <a:rPr lang="zh-CN" altLang="en-US" sz="2000" b="1" dirty="0" smtClean="0">
                <a:solidFill>
                  <a:prstClr val="black"/>
                </a:solidFill>
                <a:latin typeface="微软雅黑" panose="020B0503020204020204" pitchFamily="34" charset="-122"/>
                <a:ea typeface="微软雅黑" panose="020B0503020204020204" pitchFamily="34" charset="-122"/>
              </a:rPr>
              <a:t>倍，其胜的不只是规模，还在于价值。</a:t>
            </a:r>
            <a:endParaRPr lang="zh-CN" altLang="en-US" sz="2000" b="1"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030320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11560" y="1995686"/>
            <a:ext cx="8064896" cy="1152128"/>
          </a:xfrm>
          <a:ln>
            <a:solidFill>
              <a:srgbClr val="C00000"/>
            </a:solidFill>
          </a:ln>
        </p:spPr>
        <p:txBody>
          <a:bodyPr>
            <a:noAutofit/>
          </a:bodyPr>
          <a:lstStyle/>
          <a:p>
            <a:pPr marL="0" indent="0">
              <a:lnSpc>
                <a:spcPct val="150000"/>
              </a:lnSpc>
              <a:buNone/>
            </a:pPr>
            <a:r>
              <a:rPr lang="zh-CN" altLang="en-US" sz="2000" b="1" dirty="0" smtClean="0">
                <a:latin typeface="微软雅黑" panose="020B0503020204020204" pitchFamily="34" charset="-122"/>
                <a:ea typeface="微软雅黑" panose="020B0503020204020204" pitchFamily="34" charset="-122"/>
              </a:rPr>
              <a:t>在</a:t>
            </a:r>
            <a:r>
              <a:rPr lang="zh-CN" altLang="en-US" sz="2000" b="1" dirty="0">
                <a:latin typeface="微软雅黑" panose="020B0503020204020204" pitchFamily="34" charset="-122"/>
                <a:ea typeface="微软雅黑" panose="020B0503020204020204" pitchFamily="34" charset="-122"/>
              </a:rPr>
              <a:t>当前</a:t>
            </a:r>
            <a:r>
              <a:rPr lang="zh-CN" altLang="en-US" sz="2000" b="1" dirty="0" smtClean="0">
                <a:latin typeface="微软雅黑" panose="020B0503020204020204" pitchFamily="34" charset="-122"/>
                <a:ea typeface="微软雅黑" panose="020B0503020204020204" pitchFamily="34" charset="-122"/>
              </a:rPr>
              <a:t>“内部自身目标</a:t>
            </a:r>
            <a:r>
              <a:rPr lang="zh-CN" altLang="en-US" sz="2000" b="1" dirty="0">
                <a:latin typeface="微软雅黑" panose="020B0503020204020204" pitchFamily="34" charset="-122"/>
                <a:ea typeface="微软雅黑" panose="020B0503020204020204" pitchFamily="34" charset="-122"/>
              </a:rPr>
              <a:t>和</a:t>
            </a:r>
            <a:r>
              <a:rPr lang="zh-CN" altLang="en-US" sz="2000" b="1" dirty="0" smtClean="0">
                <a:latin typeface="微软雅黑" panose="020B0503020204020204" pitchFamily="34" charset="-122"/>
                <a:ea typeface="微软雅黑" panose="020B0503020204020204" pitchFamily="34" charset="-122"/>
              </a:rPr>
              <a:t>外部同业竞争”</a:t>
            </a:r>
            <a:r>
              <a:rPr lang="zh-CN" altLang="en-US" sz="2000" b="1" dirty="0">
                <a:latin typeface="微软雅黑" panose="020B0503020204020204" pitchFamily="34" charset="-122"/>
                <a:ea typeface="微软雅黑" panose="020B0503020204020204" pitchFamily="34" charset="-122"/>
              </a:rPr>
              <a:t>的双重压力下</a:t>
            </a:r>
            <a:r>
              <a:rPr lang="zh-CN" altLang="en-US" sz="2000" b="1" dirty="0" smtClean="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财富升级，</a:t>
            </a:r>
            <a:r>
              <a:rPr lang="zh-CN" altLang="en-US" sz="2000" b="1" dirty="0" smtClean="0">
                <a:latin typeface="微软雅黑" panose="020B0503020204020204" pitchFamily="34" charset="-122"/>
                <a:ea typeface="微软雅黑" panose="020B0503020204020204" pitchFamily="34" charset="-122"/>
              </a:rPr>
              <a:t>是必然的、也</a:t>
            </a:r>
            <a:r>
              <a:rPr lang="zh-CN" altLang="en-US" sz="2000" b="1" dirty="0">
                <a:latin typeface="微软雅黑" panose="020B0503020204020204" pitchFamily="34" charset="-122"/>
                <a:ea typeface="微软雅黑" panose="020B0503020204020204" pitchFamily="34" charset="-122"/>
              </a:rPr>
              <a:t>是唯一的选择！</a:t>
            </a:r>
          </a:p>
        </p:txBody>
      </p:sp>
    </p:spTree>
    <p:extLst>
      <p:ext uri="{BB962C8B-B14F-4D97-AF65-F5344CB8AC3E}">
        <p14:creationId xmlns:p14="http://schemas.microsoft.com/office/powerpoint/2010/main" val="24097420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843558"/>
            <a:ext cx="8229600" cy="857250"/>
          </a:xfrm>
        </p:spPr>
        <p:txBody>
          <a:bodyPr/>
          <a:lstStyle/>
          <a:p>
            <a:r>
              <a:rPr lang="zh-CN" altLang="en-US" dirty="0" smtClean="0"/>
              <a:t>一、活动背景</a:t>
            </a:r>
            <a:endParaRPr lang="zh-CN" altLang="en-US" dirty="0"/>
          </a:p>
        </p:txBody>
      </p:sp>
      <p:sp>
        <p:nvSpPr>
          <p:cNvPr id="3" name="内容占位符 2"/>
          <p:cNvSpPr>
            <a:spLocks noGrp="1"/>
          </p:cNvSpPr>
          <p:nvPr>
            <p:ph idx="1"/>
          </p:nvPr>
        </p:nvSpPr>
        <p:spPr>
          <a:xfrm>
            <a:off x="179512" y="1672945"/>
            <a:ext cx="4176464" cy="2927788"/>
          </a:xfrm>
        </p:spPr>
        <p:style>
          <a:lnRef idx="2">
            <a:schemeClr val="accent2"/>
          </a:lnRef>
          <a:fillRef idx="1">
            <a:schemeClr val="lt1"/>
          </a:fillRef>
          <a:effectRef idx="0">
            <a:schemeClr val="accent2"/>
          </a:effectRef>
          <a:fontRef idx="minor">
            <a:schemeClr val="dk1"/>
          </a:fontRef>
        </p:style>
        <p:txBody>
          <a:bodyPr anchor="ctr" anchorCtr="1">
            <a:noAutofit/>
          </a:bodyPr>
          <a:lstStyle/>
          <a:p>
            <a:pPr marL="0" indent="0">
              <a:buNone/>
            </a:pPr>
            <a:r>
              <a:rPr lang="zh-CN" altLang="en-US" sz="2000" dirty="0" smtClean="0">
                <a:latin typeface="微软雅黑" pitchFamily="34" charset="-122"/>
                <a:ea typeface="微软雅黑" pitchFamily="34" charset="-122"/>
              </a:rPr>
              <a:t>        中国人寿为庆贺</a:t>
            </a:r>
            <a:r>
              <a:rPr lang="zh-CN" altLang="en-US" sz="2000" dirty="0" smtClean="0">
                <a:solidFill>
                  <a:srgbClr val="FF0000"/>
                </a:solidFill>
                <a:latin typeface="微软雅黑" pitchFamily="34" charset="-122"/>
                <a:ea typeface="微软雅黑" pitchFamily="34" charset="-122"/>
              </a:rPr>
              <a:t>荣升为副部级央企两周年</a:t>
            </a:r>
            <a:r>
              <a:rPr lang="zh-CN" altLang="en-US" sz="2000" dirty="0" smtClean="0">
                <a:latin typeface="微软雅黑" pitchFamily="34" charset="-122"/>
                <a:ea typeface="微软雅黑" pitchFamily="34" charset="-122"/>
              </a:rPr>
              <a:t>，</a:t>
            </a:r>
            <a:r>
              <a:rPr lang="zh-CN" altLang="en-US" sz="2000" dirty="0">
                <a:latin typeface="微软雅黑" pitchFamily="34" charset="-122"/>
                <a:ea typeface="微软雅黑" pitchFamily="34" charset="-122"/>
              </a:rPr>
              <a:t>同时</a:t>
            </a:r>
            <a:r>
              <a:rPr lang="zh-CN" altLang="en-US" sz="2000" dirty="0" smtClean="0">
                <a:latin typeface="微软雅黑" pitchFamily="34" charset="-122"/>
                <a:ea typeface="微软雅黑" pitchFamily="34" charset="-122"/>
              </a:rPr>
              <a:t>响应政府</a:t>
            </a:r>
            <a:r>
              <a:rPr lang="zh-CN" altLang="en-US" sz="2000" dirty="0" smtClean="0">
                <a:solidFill>
                  <a:srgbClr val="FF0000"/>
                </a:solidFill>
                <a:latin typeface="微软雅黑" pitchFamily="34" charset="-122"/>
                <a:ea typeface="微软雅黑" pitchFamily="34" charset="-122"/>
              </a:rPr>
              <a:t>增加居民财产性收入</a:t>
            </a:r>
            <a:r>
              <a:rPr lang="zh-CN" altLang="en-US" sz="2000" dirty="0" smtClean="0">
                <a:latin typeface="微软雅黑" pitchFamily="34" charset="-122"/>
                <a:ea typeface="微软雅黑" pitchFamily="34" charset="-122"/>
              </a:rPr>
              <a:t>、在</a:t>
            </a:r>
            <a:r>
              <a:rPr lang="en-US" altLang="zh-CN" sz="2000" dirty="0" smtClean="0">
                <a:solidFill>
                  <a:srgbClr val="FF0000"/>
                </a:solidFill>
                <a:latin typeface="微软雅黑" pitchFamily="34" charset="-122"/>
                <a:ea typeface="微软雅黑" pitchFamily="34" charset="-122"/>
              </a:rPr>
              <a:t>2020</a:t>
            </a:r>
            <a:r>
              <a:rPr lang="zh-CN" altLang="en-US" sz="2000" dirty="0" smtClean="0">
                <a:solidFill>
                  <a:srgbClr val="FF0000"/>
                </a:solidFill>
                <a:latin typeface="微软雅黑" pitchFamily="34" charset="-122"/>
                <a:ea typeface="微软雅黑" pitchFamily="34" charset="-122"/>
              </a:rPr>
              <a:t>年实现居民人均收入翻一番</a:t>
            </a:r>
            <a:r>
              <a:rPr lang="zh-CN" altLang="en-US" sz="2000" dirty="0" smtClean="0">
                <a:latin typeface="微软雅黑" pitchFamily="34" charset="-122"/>
                <a:ea typeface="微软雅黑" pitchFamily="34" charset="-122"/>
              </a:rPr>
              <a:t>的号召，在</a:t>
            </a:r>
            <a:r>
              <a:rPr lang="en-US" altLang="zh-CN" sz="2000" dirty="0" smtClean="0">
                <a:latin typeface="微软雅黑" pitchFamily="34" charset="-122"/>
                <a:ea typeface="微软雅黑" pitchFamily="34" charset="-122"/>
              </a:rPr>
              <a:t>616</a:t>
            </a:r>
            <a:r>
              <a:rPr lang="zh-CN" altLang="en-US" sz="2000" dirty="0" smtClean="0">
                <a:latin typeface="微软雅黑" pitchFamily="34" charset="-122"/>
                <a:ea typeface="微软雅黑" pitchFamily="34" charset="-122"/>
              </a:rPr>
              <a:t>客户节来临之际，做出对特定客户利益升级的重大决定，隆重</a:t>
            </a:r>
            <a:r>
              <a:rPr lang="zh-CN" altLang="en-US" sz="2000" dirty="0">
                <a:latin typeface="微软雅黑" pitchFamily="34" charset="-122"/>
                <a:ea typeface="微软雅黑" pitchFamily="34" charset="-122"/>
              </a:rPr>
              <a:t>推出“财富大升级，惊喜大回馈”</a:t>
            </a:r>
            <a:r>
              <a:rPr lang="zh-CN" altLang="en-US" sz="2000" dirty="0" smtClean="0">
                <a:latin typeface="微软雅黑" pitchFamily="34" charset="-122"/>
                <a:ea typeface="微软雅黑" pitchFamily="34" charset="-122"/>
              </a:rPr>
              <a:t>活动！</a:t>
            </a:r>
            <a:endParaRPr lang="zh-CN" altLang="en-US" sz="2000" dirty="0">
              <a:latin typeface="微软雅黑" pitchFamily="34" charset="-122"/>
              <a:ea typeface="微软雅黑" pitchFamily="34" charset="-122"/>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9992" y="1648405"/>
            <a:ext cx="4426011" cy="295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01289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123478"/>
            <a:ext cx="8229600" cy="720080"/>
          </a:xfrm>
        </p:spPr>
        <p:txBody>
          <a:bodyPr>
            <a:normAutofit fontScale="90000"/>
          </a:bodyPr>
          <a:lstStyle/>
          <a:p>
            <a:pPr algn="l"/>
            <a:r>
              <a:rPr lang="zh-CN" altLang="en-US" dirty="0" smtClean="0"/>
              <a:t>三大升级</a:t>
            </a:r>
            <a:endParaRPr lang="zh-CN" altLang="en-US" dirty="0"/>
          </a:p>
        </p:txBody>
      </p:sp>
      <p:sp>
        <p:nvSpPr>
          <p:cNvPr id="3" name="内容占位符 2"/>
          <p:cNvSpPr>
            <a:spLocks noGrp="1"/>
          </p:cNvSpPr>
          <p:nvPr>
            <p:ph idx="1"/>
          </p:nvPr>
        </p:nvSpPr>
        <p:spPr>
          <a:xfrm>
            <a:off x="467544" y="1059582"/>
            <a:ext cx="5184576" cy="3168352"/>
          </a:xfrm>
        </p:spPr>
        <p:txBody>
          <a:bodyPr>
            <a:normAutofit/>
          </a:bodyPr>
          <a:lstStyle/>
          <a:p>
            <a:pPr marL="0" indent="0">
              <a:buNone/>
            </a:pPr>
            <a:r>
              <a:rPr lang="zh-CN" altLang="en-US" dirty="0" smtClean="0">
                <a:solidFill>
                  <a:srgbClr val="FF0000"/>
                </a:solidFill>
              </a:rPr>
              <a:t>国寿升级第二季，</a:t>
            </a:r>
            <a:endParaRPr lang="en-US" altLang="zh-CN" dirty="0" smtClean="0">
              <a:solidFill>
                <a:srgbClr val="FF0000"/>
              </a:solidFill>
            </a:endParaRPr>
          </a:p>
          <a:p>
            <a:pPr marL="0" indent="0">
              <a:buNone/>
            </a:pPr>
            <a:r>
              <a:rPr lang="zh-CN" altLang="en-US" dirty="0" smtClean="0">
                <a:solidFill>
                  <a:srgbClr val="FF0000"/>
                </a:solidFill>
              </a:rPr>
              <a:t>引爆财富保障大惊喜</a:t>
            </a:r>
            <a:endParaRPr lang="en-US" altLang="zh-CN" dirty="0" smtClean="0">
              <a:solidFill>
                <a:srgbClr val="FF0000"/>
              </a:solidFill>
            </a:endParaRPr>
          </a:p>
          <a:p>
            <a:pPr marL="0" indent="0">
              <a:buNone/>
            </a:pPr>
            <a:r>
              <a:rPr lang="zh-CN" altLang="en-US" sz="2000" dirty="0" smtClean="0"/>
              <a:t>服务升级：双账户借款，借款利率下调</a:t>
            </a:r>
            <a:endParaRPr lang="en-US" altLang="zh-CN" sz="2000" dirty="0" smtClean="0"/>
          </a:p>
          <a:p>
            <a:pPr marL="0" indent="0">
              <a:buNone/>
            </a:pPr>
            <a:r>
              <a:rPr lang="zh-CN" altLang="en-US" sz="2000" dirty="0" smtClean="0"/>
              <a:t>保障升级：专项防癌，保障更高</a:t>
            </a:r>
            <a:endParaRPr lang="en-US" altLang="zh-CN" sz="2000" dirty="0" smtClean="0"/>
          </a:p>
          <a:p>
            <a:pPr marL="0" indent="0">
              <a:buNone/>
            </a:pPr>
            <a:r>
              <a:rPr lang="zh-CN" altLang="en-US" sz="2000" dirty="0" smtClean="0"/>
              <a:t>收益升级：万能固定利率保底</a:t>
            </a:r>
            <a:r>
              <a:rPr lang="en-US" altLang="zh-CN" sz="2000" dirty="0" smtClean="0"/>
              <a:t>2.5%</a:t>
            </a:r>
            <a:r>
              <a:rPr lang="zh-CN" altLang="en-US" sz="2000" dirty="0" smtClean="0"/>
              <a:t>复利累积</a:t>
            </a:r>
            <a:endParaRPr lang="zh-CN" altLang="en-US" sz="2000" dirty="0"/>
          </a:p>
        </p:txBody>
      </p:sp>
      <p:pic>
        <p:nvPicPr>
          <p:cNvPr id="4"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059582"/>
            <a:ext cx="2700536" cy="3663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rot="21227785">
            <a:off x="1475656" y="3507854"/>
            <a:ext cx="3695243" cy="923330"/>
          </a:xfrm>
          <a:prstGeom prst="rect">
            <a:avLst/>
          </a:prstGeom>
          <a:noFill/>
        </p:spPr>
        <p:txBody>
          <a:bodyPr wrap="none" lIns="91440" tIns="45720" rIns="91440" bIns="45720">
            <a:spAutoFit/>
          </a:bodyPr>
          <a:lstStyle/>
          <a:p>
            <a:pPr algn="ctr"/>
            <a:r>
              <a:rPr lang="zh-CN" alt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保单也升级</a:t>
            </a:r>
            <a:endParaRPr lang="zh-CN"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endParaRPr>
          </a:p>
        </p:txBody>
      </p:sp>
    </p:spTree>
    <p:extLst>
      <p:ext uri="{BB962C8B-B14F-4D97-AF65-F5344CB8AC3E}">
        <p14:creationId xmlns:p14="http://schemas.microsoft.com/office/powerpoint/2010/main" val="21523232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987574"/>
            <a:ext cx="8229600" cy="857250"/>
          </a:xfrm>
        </p:spPr>
        <p:txBody>
          <a:bodyPr/>
          <a:lstStyle/>
          <a:p>
            <a:r>
              <a:rPr lang="zh-CN" altLang="en-US" dirty="0" smtClean="0"/>
              <a:t>二、升级规则</a:t>
            </a:r>
            <a:endParaRPr lang="zh-CN" altLang="en-US" dirty="0"/>
          </a:p>
        </p:txBody>
      </p:sp>
      <p:sp>
        <p:nvSpPr>
          <p:cNvPr id="3" name="内容占位符 2"/>
          <p:cNvSpPr>
            <a:spLocks noGrp="1"/>
          </p:cNvSpPr>
          <p:nvPr>
            <p:ph idx="1"/>
          </p:nvPr>
        </p:nvSpPr>
        <p:spPr>
          <a:xfrm>
            <a:off x="457208" y="1995686"/>
            <a:ext cx="8229600" cy="2880320"/>
          </a:xfrm>
          <a:ln w="19050">
            <a:solidFill>
              <a:srgbClr val="FF0000"/>
            </a:solidFill>
          </a:ln>
        </p:spPr>
        <p:txBody>
          <a:bodyPr anchor="t" anchorCtr="0">
            <a:normAutofit fontScale="85000" lnSpcReduction="20000"/>
          </a:bodyPr>
          <a:lstStyle/>
          <a:p>
            <a:pPr marL="0" indent="0">
              <a:buNone/>
            </a:pPr>
            <a:r>
              <a:rPr lang="zh-CN" altLang="zh-CN" dirty="0"/>
              <a:t>（一）、升级活动时间</a:t>
            </a:r>
          </a:p>
          <a:p>
            <a:pPr marL="0" indent="0">
              <a:buNone/>
            </a:pPr>
            <a:r>
              <a:rPr lang="en-US" altLang="zh-CN" dirty="0"/>
              <a:t>2014</a:t>
            </a:r>
            <a:r>
              <a:rPr lang="zh-CN" altLang="zh-CN" dirty="0"/>
              <a:t>年</a:t>
            </a:r>
            <a:r>
              <a:rPr lang="en-US" altLang="zh-CN" dirty="0"/>
              <a:t>5</a:t>
            </a:r>
            <a:r>
              <a:rPr lang="zh-CN" altLang="zh-CN" dirty="0"/>
              <a:t>月</a:t>
            </a:r>
            <a:r>
              <a:rPr lang="en-US" altLang="zh-CN" dirty="0"/>
              <a:t>21</a:t>
            </a:r>
            <a:r>
              <a:rPr lang="zh-CN" altLang="zh-CN" dirty="0"/>
              <a:t>日至</a:t>
            </a:r>
            <a:r>
              <a:rPr lang="en-US" altLang="zh-CN" dirty="0"/>
              <a:t>2014</a:t>
            </a:r>
            <a:r>
              <a:rPr lang="zh-CN" altLang="zh-CN" dirty="0"/>
              <a:t>年</a:t>
            </a:r>
            <a:r>
              <a:rPr lang="en-US" altLang="zh-CN" dirty="0"/>
              <a:t>6</a:t>
            </a:r>
            <a:r>
              <a:rPr lang="zh-CN" altLang="zh-CN" dirty="0"/>
              <a:t>月</a:t>
            </a:r>
            <a:r>
              <a:rPr lang="en-US" altLang="zh-CN" dirty="0"/>
              <a:t>30</a:t>
            </a:r>
            <a:r>
              <a:rPr lang="zh-CN" altLang="zh-CN" dirty="0"/>
              <a:t>日</a:t>
            </a:r>
          </a:p>
          <a:p>
            <a:pPr marL="0" indent="0">
              <a:buNone/>
            </a:pPr>
            <a:r>
              <a:rPr lang="zh-CN" altLang="zh-CN" dirty="0"/>
              <a:t>（二）、“保单权益升级”的内涵</a:t>
            </a:r>
          </a:p>
          <a:p>
            <a:pPr marL="0" indent="0">
              <a:buNone/>
            </a:pPr>
            <a:r>
              <a:rPr lang="zh-CN" altLang="zh-CN" dirty="0"/>
              <a:t>满足条件的客户可将自己已投保且符合“升级”条件的保单与“金账户年金保险（万能型）豪华版”或“金账户年金保险（万能型）”捆绑，使原保单实现利益升级。</a:t>
            </a:r>
          </a:p>
          <a:p>
            <a:pPr marL="0" indent="0">
              <a:buNone/>
            </a:pPr>
            <a:endParaRPr lang="zh-CN" altLang="en-US" dirty="0"/>
          </a:p>
        </p:txBody>
      </p:sp>
    </p:spTree>
    <p:extLst>
      <p:ext uri="{BB962C8B-B14F-4D97-AF65-F5344CB8AC3E}">
        <p14:creationId xmlns:p14="http://schemas.microsoft.com/office/powerpoint/2010/main" val="16610351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ln>
            <a:solidFill>
              <a:srgbClr val="FF0000"/>
            </a:solidFill>
          </a:ln>
        </p:spPr>
        <p:txBody>
          <a:bodyPr>
            <a:normAutofit fontScale="92500" lnSpcReduction="10000"/>
          </a:bodyPr>
          <a:lstStyle/>
          <a:p>
            <a:pPr marL="0" indent="0">
              <a:buNone/>
            </a:pPr>
            <a:r>
              <a:rPr lang="zh-CN" altLang="zh-CN" dirty="0"/>
              <a:t>（三）、可升级产品</a:t>
            </a:r>
          </a:p>
          <a:p>
            <a:pPr marL="0" indent="0">
              <a:buNone/>
            </a:pPr>
            <a:r>
              <a:rPr lang="en-US" altLang="zh-CN" dirty="0"/>
              <a:t>2014</a:t>
            </a:r>
            <a:r>
              <a:rPr lang="zh-CN" altLang="zh-CN" dirty="0"/>
              <a:t>年</a:t>
            </a:r>
            <a:r>
              <a:rPr lang="en-US" altLang="zh-CN" dirty="0"/>
              <a:t>3</a:t>
            </a:r>
            <a:r>
              <a:rPr lang="zh-CN" altLang="zh-CN" dirty="0"/>
              <a:t>月</a:t>
            </a:r>
            <a:r>
              <a:rPr lang="en-US" altLang="zh-CN" dirty="0"/>
              <a:t>31</a:t>
            </a:r>
            <a:r>
              <a:rPr lang="zh-CN" altLang="zh-CN" dirty="0" smtClean="0"/>
              <a:t>日</a:t>
            </a:r>
            <a:r>
              <a:rPr lang="zh-CN" altLang="en-US" dirty="0" smtClean="0"/>
              <a:t>（含）</a:t>
            </a:r>
            <a:r>
              <a:rPr lang="zh-CN" altLang="zh-CN" dirty="0" smtClean="0"/>
              <a:t>前</a:t>
            </a:r>
            <a:r>
              <a:rPr lang="zh-CN" altLang="zh-CN" dirty="0"/>
              <a:t>投保</a:t>
            </a:r>
            <a:r>
              <a:rPr lang="zh-CN" altLang="zh-CN" dirty="0" smtClean="0"/>
              <a:t>的</a:t>
            </a:r>
            <a:r>
              <a:rPr lang="zh-CN" altLang="en-US" dirty="0" smtClean="0"/>
              <a:t>：</a:t>
            </a:r>
            <a:endParaRPr lang="en-US" altLang="zh-CN" dirty="0" smtClean="0"/>
          </a:p>
          <a:p>
            <a:pPr marL="0" indent="0">
              <a:buNone/>
            </a:pPr>
            <a:r>
              <a:rPr lang="zh-CN" altLang="zh-CN" dirty="0" smtClean="0"/>
              <a:t>金彩</a:t>
            </a:r>
            <a:r>
              <a:rPr lang="zh-CN" altLang="zh-CN" dirty="0"/>
              <a:t>明天</a:t>
            </a:r>
            <a:r>
              <a:rPr lang="en-US" altLang="zh-CN" dirty="0"/>
              <a:t>A/B</a:t>
            </a:r>
            <a:r>
              <a:rPr lang="zh-CN" altLang="zh-CN" dirty="0"/>
              <a:t>款，福禄双喜，福禄鑫尊，福寿年年，福满一生等</a:t>
            </a:r>
            <a:r>
              <a:rPr lang="en-US" altLang="zh-CN" dirty="0"/>
              <a:t>6</a:t>
            </a:r>
            <a:r>
              <a:rPr lang="zh-CN" altLang="zh-CN" dirty="0"/>
              <a:t>款产品可升级金账户（豪华版）</a:t>
            </a:r>
            <a:r>
              <a:rPr lang="zh-CN" altLang="zh-CN" dirty="0" smtClean="0"/>
              <a:t>；</a:t>
            </a:r>
            <a:endParaRPr lang="en-US" altLang="zh-CN" dirty="0" smtClean="0"/>
          </a:p>
          <a:p>
            <a:pPr marL="0" indent="0">
              <a:buNone/>
            </a:pPr>
            <a:r>
              <a:rPr lang="en-US" altLang="zh-CN" dirty="0" smtClean="0"/>
              <a:t>99</a:t>
            </a:r>
            <a:r>
              <a:rPr lang="zh-CN" altLang="zh-CN" dirty="0"/>
              <a:t>鸿福，千禧理财，鸿鑫两全等</a:t>
            </a:r>
            <a:r>
              <a:rPr lang="en-US" altLang="zh-CN" dirty="0"/>
              <a:t>3</a:t>
            </a:r>
            <a:r>
              <a:rPr lang="zh-CN" altLang="zh-CN" dirty="0"/>
              <a:t>款产品可升级金账户。</a:t>
            </a:r>
          </a:p>
          <a:p>
            <a:pPr marL="0" indent="0">
              <a:buNone/>
            </a:pPr>
            <a:endParaRPr lang="zh-CN" altLang="en-US" dirty="0"/>
          </a:p>
        </p:txBody>
      </p:sp>
    </p:spTree>
    <p:extLst>
      <p:ext uri="{BB962C8B-B14F-4D97-AF65-F5344CB8AC3E}">
        <p14:creationId xmlns:p14="http://schemas.microsoft.com/office/powerpoint/2010/main" val="27509853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示 4"/>
          <p:cNvGraphicFramePr/>
          <p:nvPr>
            <p:extLst>
              <p:ext uri="{D42A27DB-BD31-4B8C-83A1-F6EECF244321}">
                <p14:modId xmlns:p14="http://schemas.microsoft.com/office/powerpoint/2010/main" val="1243190112"/>
              </p:ext>
            </p:extLst>
          </p:nvPr>
        </p:nvGraphicFramePr>
        <p:xfrm>
          <a:off x="323528" y="1419622"/>
          <a:ext cx="5534223" cy="331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圆角矩形 5"/>
          <p:cNvSpPr/>
          <p:nvPr/>
        </p:nvSpPr>
        <p:spPr>
          <a:xfrm>
            <a:off x="6444208" y="2427734"/>
            <a:ext cx="2448272" cy="1077759"/>
          </a:xfrm>
          <a:prstGeom prst="roundRect">
            <a:avLst/>
          </a:prstGeom>
          <a:solidFill>
            <a:srgbClr val="FF0000">
              <a:alpha val="89804"/>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600" dirty="0" smtClean="0"/>
              <a:t>金账户（豪华版）</a:t>
            </a:r>
            <a:endParaRPr lang="zh-CN" altLang="en-US" sz="3600" dirty="0"/>
          </a:p>
        </p:txBody>
      </p:sp>
      <p:sp>
        <p:nvSpPr>
          <p:cNvPr id="7" name="右箭头 6"/>
          <p:cNvSpPr/>
          <p:nvPr/>
        </p:nvSpPr>
        <p:spPr>
          <a:xfrm>
            <a:off x="5724128" y="2715766"/>
            <a:ext cx="864096" cy="576064"/>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p>
        </p:txBody>
      </p:sp>
      <p:sp>
        <p:nvSpPr>
          <p:cNvPr id="10" name="矩形 9"/>
          <p:cNvSpPr/>
          <p:nvPr/>
        </p:nvSpPr>
        <p:spPr>
          <a:xfrm>
            <a:off x="251520" y="843558"/>
            <a:ext cx="3877985" cy="584775"/>
          </a:xfrm>
          <a:prstGeom prst="rect">
            <a:avLst/>
          </a:prstGeom>
        </p:spPr>
        <p:txBody>
          <a:bodyPr wrap="none">
            <a:spAutoFit/>
          </a:bodyPr>
          <a:lstStyle/>
          <a:p>
            <a:pPr lvl="0">
              <a:spcBef>
                <a:spcPct val="20000"/>
              </a:spcBef>
            </a:pPr>
            <a:r>
              <a:rPr lang="zh-CN" altLang="zh-CN" sz="3200" dirty="0">
                <a:solidFill>
                  <a:prstClr val="black"/>
                </a:solidFill>
                <a:latin typeface="微软雅黑" pitchFamily="34" charset="-122"/>
                <a:ea typeface="微软雅黑" pitchFamily="34" charset="-122"/>
              </a:rPr>
              <a:t>（三）、可升级产品</a:t>
            </a:r>
          </a:p>
        </p:txBody>
      </p:sp>
    </p:spTree>
    <p:extLst>
      <p:ext uri="{BB962C8B-B14F-4D97-AF65-F5344CB8AC3E}">
        <p14:creationId xmlns:p14="http://schemas.microsoft.com/office/powerpoint/2010/main" val="5614198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771550"/>
            <a:ext cx="8229600" cy="857250"/>
          </a:xfrm>
        </p:spPr>
        <p:txBody>
          <a:bodyPr>
            <a:normAutofit/>
          </a:bodyPr>
          <a:lstStyle/>
          <a:p>
            <a:r>
              <a:rPr lang="zh-CN" altLang="en-US" sz="3200" b="1" dirty="0" smtClean="0"/>
              <a:t>成都公司保单</a:t>
            </a:r>
            <a:r>
              <a:rPr lang="zh-CN" altLang="en-US" sz="3200" b="1" dirty="0"/>
              <a:t>升级的六款险种</a:t>
            </a:r>
            <a:r>
              <a:rPr lang="zh-CN" altLang="en-US" sz="3200" b="1" dirty="0" smtClean="0"/>
              <a:t>信息</a:t>
            </a:r>
            <a:endParaRPr lang="zh-CN" altLang="en-US" sz="3200" dirty="0"/>
          </a:p>
        </p:txBody>
      </p:sp>
      <p:graphicFrame>
        <p:nvGraphicFramePr>
          <p:cNvPr id="4" name="内容占位符 3"/>
          <p:cNvGraphicFramePr>
            <a:graphicFrameLocks/>
          </p:cNvGraphicFramePr>
          <p:nvPr>
            <p:extLst>
              <p:ext uri="{D42A27DB-BD31-4B8C-83A1-F6EECF244321}">
                <p14:modId xmlns:p14="http://schemas.microsoft.com/office/powerpoint/2010/main" val="494852875"/>
              </p:ext>
            </p:extLst>
          </p:nvPr>
        </p:nvGraphicFramePr>
        <p:xfrm>
          <a:off x="755576" y="1635646"/>
          <a:ext cx="6984776" cy="2389462"/>
        </p:xfrm>
        <a:graphic>
          <a:graphicData uri="http://schemas.openxmlformats.org/drawingml/2006/table">
            <a:tbl>
              <a:tblPr>
                <a:tableStyleId>{5DA37D80-6434-44D0-A028-1B22A696006F}</a:tableStyleId>
              </a:tblPr>
              <a:tblGrid>
                <a:gridCol w="3465315"/>
                <a:gridCol w="1570221"/>
                <a:gridCol w="974620"/>
                <a:gridCol w="974620"/>
              </a:tblGrid>
              <a:tr h="279031">
                <a:tc>
                  <a:txBody>
                    <a:bodyPr/>
                    <a:lstStyle/>
                    <a:p>
                      <a:pPr algn="ctr" fontAlgn="ctr"/>
                      <a:r>
                        <a:rPr lang="zh-CN" altLang="en-US" sz="1400" b="0" i="0" u="none" strike="noStrike" dirty="0" smtClean="0">
                          <a:solidFill>
                            <a:schemeClr val="tx1"/>
                          </a:solidFill>
                          <a:effectLst/>
                          <a:latin typeface="微软雅黑" pitchFamily="34" charset="-122"/>
                          <a:ea typeface="微软雅黑" pitchFamily="34" charset="-122"/>
                        </a:rPr>
                        <a:t>险种</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zh-CN" altLang="en-US" sz="1400" u="none" strike="noStrike" dirty="0" smtClean="0">
                          <a:effectLst/>
                          <a:latin typeface="微软雅黑" pitchFamily="34" charset="-122"/>
                          <a:ea typeface="微软雅黑" pitchFamily="34" charset="-122"/>
                        </a:rPr>
                        <a:t>保费（万）</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zh-CN" altLang="en-US" sz="1400" u="none" strike="noStrike" dirty="0">
                          <a:effectLst/>
                          <a:latin typeface="微软雅黑" pitchFamily="34" charset="-122"/>
                          <a:ea typeface="微软雅黑" pitchFamily="34" charset="-122"/>
                        </a:rPr>
                        <a:t>件</a:t>
                      </a:r>
                      <a:r>
                        <a:rPr lang="zh-CN" altLang="en-US" sz="1400" u="none" strike="noStrike" dirty="0" smtClean="0">
                          <a:effectLst/>
                          <a:latin typeface="微软雅黑" pitchFamily="34" charset="-122"/>
                          <a:ea typeface="微软雅黑" pitchFamily="34" charset="-122"/>
                        </a:rPr>
                        <a:t>数（件）</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zh-CN" altLang="en-US" sz="1400" u="none" strike="noStrike" dirty="0">
                          <a:effectLst/>
                          <a:latin typeface="微软雅黑" pitchFamily="34" charset="-122"/>
                          <a:ea typeface="微软雅黑" pitchFamily="34" charset="-122"/>
                        </a:rPr>
                        <a:t>件均</a:t>
                      </a:r>
                      <a:r>
                        <a:rPr lang="zh-CN" altLang="en-US" sz="1400" u="none" strike="noStrike" dirty="0" smtClean="0">
                          <a:effectLst/>
                          <a:latin typeface="微软雅黑" pitchFamily="34" charset="-122"/>
                          <a:ea typeface="微软雅黑" pitchFamily="34" charset="-122"/>
                        </a:rPr>
                        <a:t>保费（元）</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r h="279031">
                <a:tc>
                  <a:txBody>
                    <a:bodyPr/>
                    <a:lstStyle/>
                    <a:p>
                      <a:pPr algn="ctr" fontAlgn="ctr"/>
                      <a:r>
                        <a:rPr lang="zh-CN" altLang="en-US" sz="1400" u="none" strike="noStrike" dirty="0">
                          <a:effectLst/>
                          <a:latin typeface="微软雅黑" pitchFamily="34" charset="-122"/>
                          <a:ea typeface="微软雅黑" pitchFamily="34" charset="-122"/>
                        </a:rPr>
                        <a:t>国寿福禄双喜两全保险（分红型）</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smtClean="0">
                          <a:effectLst/>
                          <a:latin typeface="微软雅黑" pitchFamily="34" charset="-122"/>
                          <a:ea typeface="微软雅黑" pitchFamily="34" charset="-122"/>
                        </a:rPr>
                        <a:t>14547</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9137</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15921.8</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r h="279031">
                <a:tc>
                  <a:txBody>
                    <a:bodyPr/>
                    <a:lstStyle/>
                    <a:p>
                      <a:pPr algn="ctr" fontAlgn="ctr"/>
                      <a:r>
                        <a:rPr lang="zh-CN" altLang="en-US" sz="1400" u="none" strike="noStrike" dirty="0">
                          <a:effectLst/>
                          <a:latin typeface="微软雅黑" pitchFamily="34" charset="-122"/>
                          <a:ea typeface="微软雅黑" pitchFamily="34" charset="-122"/>
                        </a:rPr>
                        <a:t>国寿福禄鑫尊两全保险（分红型）</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smtClean="0">
                          <a:effectLst/>
                          <a:latin typeface="微软雅黑" pitchFamily="34" charset="-122"/>
                          <a:ea typeface="微软雅黑" pitchFamily="34" charset="-122"/>
                        </a:rPr>
                        <a:t>6239</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3756</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16612.8</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r h="279031">
                <a:tc>
                  <a:txBody>
                    <a:bodyPr/>
                    <a:lstStyle/>
                    <a:p>
                      <a:pPr algn="ctr" fontAlgn="ctr"/>
                      <a:r>
                        <a:rPr lang="zh-CN" altLang="en-US" sz="1400" u="none" strike="noStrike" dirty="0">
                          <a:effectLst/>
                          <a:latin typeface="微软雅黑" pitchFamily="34" charset="-122"/>
                          <a:ea typeface="微软雅黑" pitchFamily="34" charset="-122"/>
                        </a:rPr>
                        <a:t>国寿福满一生两全保险（分红型）</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smtClean="0">
                          <a:effectLst/>
                          <a:latin typeface="微软雅黑" pitchFamily="34" charset="-122"/>
                          <a:ea typeface="微软雅黑" pitchFamily="34" charset="-122"/>
                        </a:rPr>
                        <a:t>14744</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13590</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10849.8</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r h="279031">
                <a:tc>
                  <a:txBody>
                    <a:bodyPr/>
                    <a:lstStyle/>
                    <a:p>
                      <a:pPr algn="ctr" fontAlgn="ctr"/>
                      <a:r>
                        <a:rPr lang="zh-CN" altLang="en-US" sz="1400" u="none" strike="noStrike" dirty="0">
                          <a:effectLst/>
                          <a:latin typeface="微软雅黑" pitchFamily="34" charset="-122"/>
                          <a:ea typeface="微软雅黑" pitchFamily="34" charset="-122"/>
                        </a:rPr>
                        <a:t>国寿福寿年年两全保险（分红型）</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smtClean="0">
                          <a:effectLst/>
                          <a:latin typeface="微软雅黑" pitchFamily="34" charset="-122"/>
                          <a:ea typeface="微软雅黑" pitchFamily="34" charset="-122"/>
                        </a:rPr>
                        <a:t>6346</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2946</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21542.7</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r h="279031">
                <a:tc>
                  <a:txBody>
                    <a:bodyPr/>
                    <a:lstStyle/>
                    <a:p>
                      <a:pPr algn="ctr" fontAlgn="ctr"/>
                      <a:r>
                        <a:rPr lang="zh-CN" altLang="en-US" sz="1400" u="none" strike="noStrike">
                          <a:effectLst/>
                          <a:latin typeface="微软雅黑" pitchFamily="34" charset="-122"/>
                          <a:ea typeface="微软雅黑" pitchFamily="34" charset="-122"/>
                        </a:rPr>
                        <a:t>国寿金彩明天两全保险（</a:t>
                      </a:r>
                      <a:r>
                        <a:rPr lang="en-US" altLang="zh-CN" sz="1400" u="none" strike="noStrike">
                          <a:effectLst/>
                          <a:latin typeface="微软雅黑" pitchFamily="34" charset="-122"/>
                          <a:ea typeface="微软雅黑" pitchFamily="34" charset="-122"/>
                        </a:rPr>
                        <a:t>A</a:t>
                      </a:r>
                      <a:r>
                        <a:rPr lang="zh-CN" altLang="en-US" sz="1400" u="none" strike="noStrike">
                          <a:effectLst/>
                          <a:latin typeface="微软雅黑" pitchFamily="34" charset="-122"/>
                          <a:ea typeface="微软雅黑" pitchFamily="34" charset="-122"/>
                        </a:rPr>
                        <a:t>款）（分红型）</a:t>
                      </a:r>
                      <a:endParaRPr lang="zh-CN" altLang="en-US"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smtClean="0">
                          <a:effectLst/>
                          <a:latin typeface="微软雅黑" pitchFamily="34" charset="-122"/>
                          <a:ea typeface="微软雅黑" pitchFamily="34" charset="-122"/>
                        </a:rPr>
                        <a:t>9428</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19540</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a:effectLst/>
                          <a:latin typeface="微软雅黑" pitchFamily="34" charset="-122"/>
                          <a:ea typeface="微软雅黑" pitchFamily="34" charset="-122"/>
                        </a:rPr>
                        <a:t>4825.1</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r h="279031">
                <a:tc>
                  <a:txBody>
                    <a:bodyPr/>
                    <a:lstStyle/>
                    <a:p>
                      <a:pPr algn="ctr" fontAlgn="ctr"/>
                      <a:r>
                        <a:rPr lang="zh-CN" altLang="en-US" sz="1400" u="none" strike="noStrike">
                          <a:effectLst/>
                          <a:latin typeface="微软雅黑" pitchFamily="34" charset="-122"/>
                          <a:ea typeface="微软雅黑" pitchFamily="34" charset="-122"/>
                        </a:rPr>
                        <a:t>国寿金彩明天两全保险（</a:t>
                      </a:r>
                      <a:r>
                        <a:rPr lang="en-US" altLang="zh-CN" sz="1400" u="none" strike="noStrike">
                          <a:effectLst/>
                          <a:latin typeface="微软雅黑" pitchFamily="34" charset="-122"/>
                          <a:ea typeface="微软雅黑" pitchFamily="34" charset="-122"/>
                        </a:rPr>
                        <a:t>B</a:t>
                      </a:r>
                      <a:r>
                        <a:rPr lang="zh-CN" altLang="en-US" sz="1400" u="none" strike="noStrike">
                          <a:effectLst/>
                          <a:latin typeface="微软雅黑" pitchFamily="34" charset="-122"/>
                          <a:ea typeface="微软雅黑" pitchFamily="34" charset="-122"/>
                        </a:rPr>
                        <a:t>款）（分红型）</a:t>
                      </a:r>
                      <a:endParaRPr lang="zh-CN" altLang="en-US"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smtClean="0">
                          <a:effectLst/>
                          <a:latin typeface="微软雅黑" pitchFamily="34" charset="-122"/>
                          <a:ea typeface="微软雅黑" pitchFamily="34" charset="-122"/>
                        </a:rPr>
                        <a:t>16379</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10865</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a:effectLst/>
                          <a:latin typeface="微软雅黑" pitchFamily="34" charset="-122"/>
                          <a:ea typeface="微软雅黑" pitchFamily="34" charset="-122"/>
                        </a:rPr>
                        <a:t>15075.4</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r h="279031">
                <a:tc>
                  <a:txBody>
                    <a:bodyPr/>
                    <a:lstStyle/>
                    <a:p>
                      <a:pPr algn="ctr" fontAlgn="ctr"/>
                      <a:r>
                        <a:rPr lang="zh-CN" altLang="en-US" sz="1400" u="none" strike="noStrike" dirty="0">
                          <a:effectLst/>
                          <a:latin typeface="微软雅黑" pitchFamily="34" charset="-122"/>
                          <a:ea typeface="微软雅黑" pitchFamily="34" charset="-122"/>
                        </a:rPr>
                        <a:t>合计</a:t>
                      </a:r>
                      <a:endParaRPr lang="zh-CN" altLang="en-US"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smtClean="0">
                          <a:effectLst/>
                          <a:latin typeface="微软雅黑" pitchFamily="34" charset="-122"/>
                          <a:ea typeface="微软雅黑" pitchFamily="34" charset="-122"/>
                        </a:rPr>
                        <a:t>67686</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a:effectLst/>
                          <a:latin typeface="微软雅黑" pitchFamily="34" charset="-122"/>
                          <a:ea typeface="微软雅黑" pitchFamily="34" charset="-122"/>
                        </a:rPr>
                        <a:t>59834</a:t>
                      </a:r>
                      <a:endParaRPr lang="en-US" altLang="zh-CN" sz="1400" b="0" i="0" u="none" strike="noStrike">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c>
                  <a:txBody>
                    <a:bodyPr/>
                    <a:lstStyle/>
                    <a:p>
                      <a:pPr algn="ctr" fontAlgn="ctr"/>
                      <a:r>
                        <a:rPr lang="en-US" altLang="zh-CN" sz="1400" u="none" strike="noStrike" dirty="0">
                          <a:effectLst/>
                          <a:latin typeface="微软雅黑" pitchFamily="34" charset="-122"/>
                          <a:ea typeface="微软雅黑" pitchFamily="34" charset="-122"/>
                        </a:rPr>
                        <a:t>11312.4</a:t>
                      </a:r>
                      <a:endParaRPr lang="en-US" altLang="zh-CN" sz="1400" b="0" i="0" u="none" strike="noStrike" dirty="0">
                        <a:solidFill>
                          <a:srgbClr val="000000"/>
                        </a:solidFill>
                        <a:effectLst/>
                        <a:latin typeface="微软雅黑" pitchFamily="34" charset="-122"/>
                        <a:ea typeface="微软雅黑" pitchFamily="34" charset="-122"/>
                      </a:endParaRPr>
                    </a:p>
                  </a:txBody>
                  <a:tcPr marL="9525" marR="9525" marT="9525" marB="0" anchor="ctr">
                    <a:solidFill>
                      <a:schemeClr val="bg1"/>
                    </a:solidFill>
                  </a:tcPr>
                </a:tc>
              </a:tr>
            </a:tbl>
          </a:graphicData>
        </a:graphic>
      </p:graphicFrame>
      <p:sp>
        <p:nvSpPr>
          <p:cNvPr id="5" name="TextBox 4"/>
          <p:cNvSpPr txBox="1"/>
          <p:nvPr/>
        </p:nvSpPr>
        <p:spPr>
          <a:xfrm>
            <a:off x="737149" y="4225512"/>
            <a:ext cx="7272808" cy="369332"/>
          </a:xfrm>
          <a:prstGeom prst="rect">
            <a:avLst/>
          </a:prstGeom>
          <a:noFill/>
        </p:spPr>
        <p:txBody>
          <a:bodyPr wrap="square" rtlCol="0">
            <a:spAutoFit/>
          </a:bodyPr>
          <a:lstStyle/>
          <a:p>
            <a:r>
              <a:rPr lang="zh-CN" altLang="en-US" dirty="0" smtClean="0"/>
              <a:t>全市六款险种的保单总件数为</a:t>
            </a:r>
            <a:r>
              <a:rPr lang="en-US" altLang="zh-CN" dirty="0" smtClean="0"/>
              <a:t>59834</a:t>
            </a:r>
            <a:r>
              <a:rPr lang="zh-CN" altLang="en-US" dirty="0" smtClean="0"/>
              <a:t>件，总保费</a:t>
            </a:r>
            <a:r>
              <a:rPr lang="en-US" altLang="zh-CN" dirty="0" smtClean="0"/>
              <a:t>6.7</a:t>
            </a:r>
            <a:r>
              <a:rPr lang="zh-CN" altLang="en-US" dirty="0" smtClean="0"/>
              <a:t>亿，件均保费</a:t>
            </a:r>
            <a:r>
              <a:rPr lang="en-US" altLang="zh-CN" dirty="0" smtClean="0"/>
              <a:t>1.13</a:t>
            </a:r>
            <a:r>
              <a:rPr lang="zh-CN" altLang="en-US" dirty="0" smtClean="0"/>
              <a:t>万</a:t>
            </a:r>
            <a:endParaRPr lang="zh-CN" altLang="en-US" dirty="0"/>
          </a:p>
        </p:txBody>
      </p:sp>
    </p:spTree>
    <p:extLst>
      <p:ext uri="{BB962C8B-B14F-4D97-AF65-F5344CB8AC3E}">
        <p14:creationId xmlns:p14="http://schemas.microsoft.com/office/powerpoint/2010/main" val="389779597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95486"/>
            <a:ext cx="8229600" cy="411510"/>
          </a:xfrm>
        </p:spPr>
        <p:txBody>
          <a:bodyPr>
            <a:normAutofit fontScale="90000"/>
          </a:bodyPr>
          <a:lstStyle/>
          <a:p>
            <a:pPr algn="l"/>
            <a:r>
              <a:rPr lang="en-US" altLang="zh-CN" sz="2400" dirty="0" smtClean="0"/>
              <a:t> </a:t>
            </a:r>
            <a:r>
              <a:rPr lang="zh-CN" altLang="en-US" sz="2400" dirty="0" smtClean="0"/>
              <a:t>保单升级信息及保费预估</a:t>
            </a:r>
            <a:endParaRPr lang="zh-CN" altLang="en-US" sz="2400" dirty="0"/>
          </a:p>
        </p:txBody>
      </p:sp>
      <p:sp>
        <p:nvSpPr>
          <p:cNvPr id="11" name="TextBox 10"/>
          <p:cNvSpPr txBox="1"/>
          <p:nvPr/>
        </p:nvSpPr>
        <p:spPr>
          <a:xfrm>
            <a:off x="6084168" y="1059582"/>
            <a:ext cx="2952328" cy="2585323"/>
          </a:xfrm>
          <a:prstGeom prst="rect">
            <a:avLst/>
          </a:prstGeom>
          <a:noFill/>
        </p:spPr>
        <p:txBody>
          <a:bodyPr wrap="square" rtlCol="0">
            <a:spAutoFit/>
          </a:bodyPr>
          <a:lstStyle/>
          <a:p>
            <a:r>
              <a:rPr lang="zh-CN" altLang="en-US" dirty="0" smtClean="0"/>
              <a:t>今年升级涉及的六款险种总客户人数</a:t>
            </a:r>
            <a:r>
              <a:rPr lang="en-US" altLang="zh-CN" dirty="0" smtClean="0"/>
              <a:t>53570</a:t>
            </a:r>
            <a:r>
              <a:rPr lang="zh-CN" altLang="en-US" dirty="0" smtClean="0"/>
              <a:t>人，覆盖营销员</a:t>
            </a:r>
            <a:r>
              <a:rPr lang="en-US" altLang="zh-CN" dirty="0" smtClean="0"/>
              <a:t>4014</a:t>
            </a:r>
            <a:r>
              <a:rPr lang="zh-CN" altLang="en-US" dirty="0" smtClean="0"/>
              <a:t>人。按照客户使用率</a:t>
            </a:r>
            <a:r>
              <a:rPr lang="en-US" altLang="zh-CN" dirty="0" smtClean="0"/>
              <a:t>45%</a:t>
            </a:r>
            <a:r>
              <a:rPr lang="zh-CN" altLang="en-US" dirty="0" smtClean="0"/>
              <a:t>，其他指标保持去年同期不变计算（到会率</a:t>
            </a:r>
            <a:r>
              <a:rPr lang="en-US" altLang="zh-CN" dirty="0" smtClean="0"/>
              <a:t>80%</a:t>
            </a:r>
            <a:r>
              <a:rPr lang="zh-CN" altLang="en-US" dirty="0" smtClean="0"/>
              <a:t>，场均</a:t>
            </a:r>
            <a:r>
              <a:rPr lang="en-US" altLang="zh-CN" dirty="0" smtClean="0"/>
              <a:t>35</a:t>
            </a:r>
            <a:r>
              <a:rPr lang="zh-CN" altLang="en-US" dirty="0" smtClean="0"/>
              <a:t>人，签单率</a:t>
            </a:r>
            <a:r>
              <a:rPr lang="en-US" altLang="zh-CN" dirty="0" smtClean="0"/>
              <a:t>44%</a:t>
            </a:r>
            <a:r>
              <a:rPr lang="zh-CN" altLang="en-US" dirty="0" smtClean="0"/>
              <a:t>，件均保费</a:t>
            </a:r>
            <a:r>
              <a:rPr lang="en-US" altLang="zh-CN" dirty="0" smtClean="0"/>
              <a:t>0.95</a:t>
            </a:r>
            <a:r>
              <a:rPr lang="zh-CN" altLang="en-US" dirty="0" smtClean="0"/>
              <a:t>万），今年预计全市能召开</a:t>
            </a:r>
            <a:r>
              <a:rPr lang="en-US" altLang="zh-CN" dirty="0" smtClean="0"/>
              <a:t>550</a:t>
            </a:r>
            <a:r>
              <a:rPr lang="zh-CN" altLang="en-US" dirty="0" smtClean="0"/>
              <a:t>场，预计签单保费</a:t>
            </a:r>
            <a:r>
              <a:rPr lang="en-US" altLang="zh-CN" b="1" dirty="0" smtClean="0">
                <a:solidFill>
                  <a:srgbClr val="FF0000"/>
                </a:solidFill>
              </a:rPr>
              <a:t>8059</a:t>
            </a:r>
            <a:r>
              <a:rPr lang="zh-CN" altLang="en-US" b="1" dirty="0" smtClean="0">
                <a:solidFill>
                  <a:srgbClr val="FF0000"/>
                </a:solidFill>
              </a:rPr>
              <a:t>万</a:t>
            </a:r>
            <a:r>
              <a:rPr lang="zh-CN" altLang="en-US" dirty="0" smtClean="0"/>
              <a:t>。</a:t>
            </a:r>
            <a:endParaRPr lang="en-US" altLang="zh-CN" dirty="0" smtClean="0"/>
          </a:p>
        </p:txBody>
      </p:sp>
      <p:graphicFrame>
        <p:nvGraphicFramePr>
          <p:cNvPr id="14" name="内容占位符 13"/>
          <p:cNvGraphicFramePr>
            <a:graphicFrameLocks noGrp="1"/>
          </p:cNvGraphicFramePr>
          <p:nvPr>
            <p:ph idx="1"/>
            <p:extLst>
              <p:ext uri="{D42A27DB-BD31-4B8C-83A1-F6EECF244321}">
                <p14:modId xmlns:p14="http://schemas.microsoft.com/office/powerpoint/2010/main" val="1980339138"/>
              </p:ext>
            </p:extLst>
          </p:nvPr>
        </p:nvGraphicFramePr>
        <p:xfrm>
          <a:off x="107505" y="656391"/>
          <a:ext cx="5904655" cy="4435639"/>
        </p:xfrm>
        <a:graphic>
          <a:graphicData uri="http://schemas.openxmlformats.org/drawingml/2006/table">
            <a:tbl>
              <a:tblPr/>
              <a:tblGrid>
                <a:gridCol w="559067"/>
                <a:gridCol w="489184"/>
                <a:gridCol w="593516"/>
                <a:gridCol w="804152"/>
                <a:gridCol w="768718"/>
                <a:gridCol w="838601"/>
                <a:gridCol w="915313"/>
                <a:gridCol w="936104"/>
              </a:tblGrid>
              <a:tr h="328459">
                <a:tc>
                  <a:txBody>
                    <a:bodyPr/>
                    <a:lstStyle/>
                    <a:p>
                      <a:pPr algn="ctr" rtl="0" fontAlgn="ctr"/>
                      <a:r>
                        <a:rPr lang="zh-CN" altLang="en-US" sz="900" b="0" i="0" u="none" strike="noStrike" dirty="0">
                          <a:solidFill>
                            <a:srgbClr val="000000"/>
                          </a:solidFill>
                          <a:effectLst/>
                          <a:latin typeface="Arial"/>
                        </a:rPr>
                        <a:t>单位</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zh-CN" altLang="en-US" sz="900" b="0" i="0" u="none" strike="noStrike" dirty="0">
                          <a:solidFill>
                            <a:srgbClr val="000000"/>
                          </a:solidFill>
                          <a:effectLst/>
                          <a:latin typeface="Arial"/>
                        </a:rPr>
                        <a:t>客户总数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rtl="0" fontAlgn="ctr"/>
                      <a:r>
                        <a:rPr lang="zh-CN" altLang="en-US" sz="900" b="0" i="0" u="none" strike="noStrike" dirty="0">
                          <a:solidFill>
                            <a:srgbClr val="000000"/>
                          </a:solidFill>
                          <a:effectLst/>
                          <a:latin typeface="Arial"/>
                        </a:rPr>
                        <a:t>拥有客户营销员数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zh-CN" altLang="en-US" sz="900" b="0" i="0" u="none" strike="noStrike" dirty="0">
                          <a:solidFill>
                            <a:srgbClr val="000000"/>
                          </a:solidFill>
                          <a:effectLst/>
                          <a:latin typeface="Arial"/>
                        </a:rPr>
                        <a:t>参加活动客户（</a:t>
                      </a:r>
                      <a:r>
                        <a:rPr lang="en-US" altLang="zh-CN" sz="900" b="0" i="0" u="none" strike="noStrike" dirty="0">
                          <a:solidFill>
                            <a:srgbClr val="000000"/>
                          </a:solidFill>
                          <a:effectLst/>
                          <a:latin typeface="微软雅黑"/>
                        </a:rPr>
                        <a:t>45%</a:t>
                      </a:r>
                      <a:r>
                        <a:rPr lang="zh-CN" altLang="en-US" sz="900" b="0" i="0" u="none" strike="noStrike" dirty="0">
                          <a:solidFill>
                            <a:srgbClr val="000000"/>
                          </a:solidFill>
                          <a:effectLst/>
                          <a:latin typeface="Arial"/>
                        </a:rPr>
                        <a:t>利用）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zh-CN" altLang="en-US" sz="900" b="0" i="0" u="none" strike="noStrike" dirty="0">
                          <a:solidFill>
                            <a:srgbClr val="000000"/>
                          </a:solidFill>
                          <a:effectLst/>
                          <a:latin typeface="Arial"/>
                        </a:rPr>
                        <a:t>到会客户（</a:t>
                      </a:r>
                      <a:r>
                        <a:rPr lang="en-US" altLang="zh-CN" sz="900" b="0" i="0" u="none" strike="noStrike" dirty="0">
                          <a:solidFill>
                            <a:srgbClr val="000000"/>
                          </a:solidFill>
                          <a:effectLst/>
                          <a:latin typeface="微软雅黑"/>
                        </a:rPr>
                        <a:t>80%</a:t>
                      </a:r>
                      <a:r>
                        <a:rPr lang="zh-CN" altLang="en-US" sz="900" b="0" i="0" u="none" strike="noStrike" dirty="0">
                          <a:solidFill>
                            <a:srgbClr val="000000"/>
                          </a:solidFill>
                          <a:effectLst/>
                          <a:latin typeface="Arial"/>
                        </a:rPr>
                        <a:t>到会率）</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zh-CN" altLang="en-US" sz="900" b="0" i="0" u="none" strike="noStrike">
                          <a:solidFill>
                            <a:srgbClr val="000000"/>
                          </a:solidFill>
                          <a:effectLst/>
                          <a:latin typeface="Arial"/>
                        </a:rPr>
                        <a:t>预计召开场次（每场</a:t>
                      </a:r>
                      <a:r>
                        <a:rPr lang="en-US" altLang="zh-CN" sz="900" b="0" i="0" u="none" strike="noStrike">
                          <a:solidFill>
                            <a:srgbClr val="000000"/>
                          </a:solidFill>
                          <a:effectLst/>
                          <a:latin typeface="微软雅黑"/>
                        </a:rPr>
                        <a:t>35</a:t>
                      </a:r>
                      <a:r>
                        <a:rPr lang="zh-CN" altLang="en-US" sz="900" b="0" i="0" u="none" strike="noStrike">
                          <a:solidFill>
                            <a:srgbClr val="000000"/>
                          </a:solidFill>
                          <a:effectLst/>
                          <a:latin typeface="Arial"/>
                        </a:rPr>
                        <a:t>人）</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zh-CN" altLang="en-US" sz="900" b="0" i="0" u="none" strike="noStrike" dirty="0">
                          <a:solidFill>
                            <a:srgbClr val="000000"/>
                          </a:solidFill>
                          <a:effectLst/>
                          <a:latin typeface="Arial"/>
                        </a:rPr>
                        <a:t>签约客户（</a:t>
                      </a:r>
                      <a:r>
                        <a:rPr lang="en-US" altLang="zh-CN" sz="900" b="0" i="0" u="none" strike="noStrike" dirty="0">
                          <a:solidFill>
                            <a:srgbClr val="000000"/>
                          </a:solidFill>
                          <a:effectLst/>
                          <a:latin typeface="微软雅黑"/>
                        </a:rPr>
                        <a:t>44%</a:t>
                      </a:r>
                      <a:r>
                        <a:rPr lang="zh-CN" altLang="en-US" sz="900" b="0" i="0" u="none" strike="noStrike" dirty="0">
                          <a:solidFill>
                            <a:srgbClr val="000000"/>
                          </a:solidFill>
                          <a:effectLst/>
                          <a:latin typeface="Arial"/>
                        </a:rPr>
                        <a:t>签单率）</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zh-CN" altLang="en-US" sz="900" b="0" i="0" u="none" strike="noStrike">
                          <a:solidFill>
                            <a:srgbClr val="000000"/>
                          </a:solidFill>
                          <a:effectLst/>
                          <a:latin typeface="Arial"/>
                        </a:rPr>
                        <a:t>预计保费（件均保费</a:t>
                      </a:r>
                      <a:r>
                        <a:rPr lang="en-US" altLang="zh-CN" sz="900" b="0" i="0" u="none" strike="noStrike">
                          <a:solidFill>
                            <a:srgbClr val="000000"/>
                          </a:solidFill>
                          <a:effectLst/>
                          <a:latin typeface="微软雅黑"/>
                        </a:rPr>
                        <a:t>0.95</a:t>
                      </a:r>
                      <a:r>
                        <a:rPr lang="zh-CN" altLang="en-US" sz="900" b="0" i="0" u="none" strike="noStrike">
                          <a:solidFill>
                            <a:srgbClr val="000000"/>
                          </a:solidFill>
                          <a:effectLst/>
                          <a:latin typeface="Arial"/>
                        </a:rPr>
                        <a:t>万）</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r>
              <a:tr h="109486">
                <a:tc>
                  <a:txBody>
                    <a:bodyPr/>
                    <a:lstStyle/>
                    <a:p>
                      <a:pPr algn="ctr" rtl="0" fontAlgn="ctr"/>
                      <a:r>
                        <a:rPr lang="zh-CN" altLang="en-US" sz="900" b="0" i="0" u="none" strike="noStrike">
                          <a:solidFill>
                            <a:srgbClr val="000000"/>
                          </a:solidFill>
                          <a:effectLst/>
                          <a:latin typeface="Arial"/>
                        </a:rPr>
                        <a:t>成华</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1570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706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564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248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235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崇州</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2675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1203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962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423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401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大邑</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3156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1420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1136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499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474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都江堰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2544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1144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915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402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381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高新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1483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132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667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533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234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222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金牛</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605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484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212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201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金堂</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2644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1189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951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418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397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锦江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1552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153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698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558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245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232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九寨沟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168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55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龙泉驿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5059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2276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1820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760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马尔康</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72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彭州</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3137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1411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1128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471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郫县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1665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749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599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263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249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蒲江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607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485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青白江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965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434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347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152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144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青羊</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123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邛崃</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3620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195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1629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1303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573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544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双流</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3503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1576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1260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554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526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温江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1633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734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587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258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245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汶川</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59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武侯</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1247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561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448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197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187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新都</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4132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1859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1487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654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621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新津</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1868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840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672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280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营销二部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2702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1215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972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427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405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营销三部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1135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510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408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179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170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营销五部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893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401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320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140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133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营销一部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1912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171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860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688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19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dirty="0">
                          <a:solidFill>
                            <a:srgbClr val="000000"/>
                          </a:solidFill>
                          <a:effectLst/>
                          <a:latin typeface="微软雅黑"/>
                        </a:rPr>
                        <a:t>302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ctr"/>
                      <a:r>
                        <a:rPr lang="en-US" altLang="zh-CN" sz="900" b="0" i="0" u="none" strike="noStrike">
                          <a:solidFill>
                            <a:srgbClr val="000000"/>
                          </a:solidFill>
                          <a:effectLst/>
                          <a:latin typeface="微软雅黑"/>
                        </a:rPr>
                        <a:t>286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109486">
                <a:tc>
                  <a:txBody>
                    <a:bodyPr/>
                    <a:lstStyle/>
                    <a:p>
                      <a:pPr algn="ctr" rtl="0" fontAlgn="ctr"/>
                      <a:r>
                        <a:rPr lang="zh-CN" altLang="en-US" sz="900" b="0" i="0" u="none" strike="noStrike">
                          <a:solidFill>
                            <a:srgbClr val="000000"/>
                          </a:solidFill>
                          <a:effectLst/>
                          <a:latin typeface="Arial"/>
                        </a:rPr>
                        <a:t>合计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微软雅黑"/>
                        </a:rPr>
                        <a:t>53570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微软雅黑"/>
                        </a:rPr>
                        <a:t>4014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微软雅黑"/>
                        </a:rPr>
                        <a:t>24106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微软雅黑"/>
                        </a:rPr>
                        <a:t>19284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微软雅黑"/>
                        </a:rPr>
                        <a:t>550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dirty="0">
                          <a:solidFill>
                            <a:srgbClr val="000000"/>
                          </a:solidFill>
                          <a:effectLst/>
                          <a:latin typeface="微软雅黑"/>
                        </a:rPr>
                        <a:t>8484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dirty="0">
                          <a:solidFill>
                            <a:srgbClr val="000000"/>
                          </a:solidFill>
                          <a:effectLst/>
                          <a:latin typeface="微软雅黑"/>
                        </a:rPr>
                        <a:t>8059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r>
            </a:tbl>
          </a:graphicData>
        </a:graphic>
      </p:graphicFrame>
    </p:spTree>
    <p:extLst>
      <p:ext uri="{BB962C8B-B14F-4D97-AF65-F5344CB8AC3E}">
        <p14:creationId xmlns:p14="http://schemas.microsoft.com/office/powerpoint/2010/main" val="5943279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示 4"/>
          <p:cNvGraphicFramePr/>
          <p:nvPr>
            <p:extLst>
              <p:ext uri="{D42A27DB-BD31-4B8C-83A1-F6EECF244321}">
                <p14:modId xmlns:p14="http://schemas.microsoft.com/office/powerpoint/2010/main" val="2477969149"/>
              </p:ext>
            </p:extLst>
          </p:nvPr>
        </p:nvGraphicFramePr>
        <p:xfrm>
          <a:off x="323528" y="1059582"/>
          <a:ext cx="5534223" cy="331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圆角矩形 5"/>
          <p:cNvSpPr/>
          <p:nvPr/>
        </p:nvSpPr>
        <p:spPr>
          <a:xfrm>
            <a:off x="6444208" y="2139702"/>
            <a:ext cx="2448272" cy="1077759"/>
          </a:xfrm>
          <a:prstGeom prst="roundRect">
            <a:avLst/>
          </a:prstGeom>
          <a:solidFill>
            <a:srgbClr val="FF0000">
              <a:alpha val="89804"/>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600" dirty="0" smtClean="0"/>
              <a:t>金账户</a:t>
            </a:r>
            <a:endParaRPr lang="zh-CN" altLang="en-US" sz="3600" dirty="0"/>
          </a:p>
        </p:txBody>
      </p:sp>
      <p:sp>
        <p:nvSpPr>
          <p:cNvPr id="7" name="右箭头 6"/>
          <p:cNvSpPr/>
          <p:nvPr/>
        </p:nvSpPr>
        <p:spPr>
          <a:xfrm>
            <a:off x="5724128" y="2427734"/>
            <a:ext cx="864096" cy="576064"/>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576622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987574"/>
            <a:ext cx="8229600" cy="857250"/>
          </a:xfrm>
        </p:spPr>
        <p:txBody>
          <a:bodyPr>
            <a:normAutofit/>
          </a:bodyPr>
          <a:lstStyle/>
          <a:p>
            <a:r>
              <a:rPr lang="zh-CN" altLang="en-US" sz="3600" b="1" dirty="0"/>
              <a:t>积分</a:t>
            </a:r>
            <a:r>
              <a:rPr lang="zh-CN" altLang="en-US" sz="3600" b="1" dirty="0" smtClean="0"/>
              <a:t>升级的三款</a:t>
            </a:r>
            <a:r>
              <a:rPr lang="zh-CN" altLang="en-US" sz="3600" b="1" dirty="0"/>
              <a:t>险种</a:t>
            </a:r>
            <a:r>
              <a:rPr lang="zh-CN" altLang="en-US" sz="3600" b="1" dirty="0" smtClean="0"/>
              <a:t>信息</a:t>
            </a:r>
            <a:endParaRPr lang="zh-CN" altLang="en-US" sz="3600" dirty="0"/>
          </a:p>
        </p:txBody>
      </p:sp>
      <p:graphicFrame>
        <p:nvGraphicFramePr>
          <p:cNvPr id="4" name="内容占位符 3"/>
          <p:cNvGraphicFramePr>
            <a:graphicFrameLocks/>
          </p:cNvGraphicFramePr>
          <p:nvPr>
            <p:extLst>
              <p:ext uri="{D42A27DB-BD31-4B8C-83A1-F6EECF244321}">
                <p14:modId xmlns:p14="http://schemas.microsoft.com/office/powerpoint/2010/main" val="2882485583"/>
              </p:ext>
            </p:extLst>
          </p:nvPr>
        </p:nvGraphicFramePr>
        <p:xfrm>
          <a:off x="755576" y="1851670"/>
          <a:ext cx="7056785" cy="2232250"/>
        </p:xfrm>
        <a:graphic>
          <a:graphicData uri="http://schemas.openxmlformats.org/drawingml/2006/table">
            <a:tbl>
              <a:tblPr>
                <a:tableStyleId>{5DA37D80-6434-44D0-A028-1B22A696006F}</a:tableStyleId>
              </a:tblPr>
              <a:tblGrid>
                <a:gridCol w="1471688"/>
                <a:gridCol w="1632235"/>
                <a:gridCol w="1550182"/>
                <a:gridCol w="1201340"/>
                <a:gridCol w="1201340"/>
              </a:tblGrid>
              <a:tr h="446450">
                <a:tc>
                  <a:txBody>
                    <a:bodyPr/>
                    <a:lstStyle/>
                    <a:p>
                      <a:pPr algn="ctr" fontAlgn="ctr"/>
                      <a:r>
                        <a:rPr lang="zh-CN" altLang="en-US" sz="1800" b="0" i="0" u="none" strike="noStrike" dirty="0">
                          <a:solidFill>
                            <a:srgbClr val="000000"/>
                          </a:solidFill>
                          <a:effectLst/>
                          <a:latin typeface="宋体"/>
                        </a:rPr>
                        <a:t>险种</a:t>
                      </a:r>
                    </a:p>
                  </a:txBody>
                  <a:tcPr marL="9525" marR="9525" marT="9525" marB="0" anchor="ctr">
                    <a:solidFill>
                      <a:schemeClr val="bg1"/>
                    </a:solidFill>
                  </a:tcPr>
                </a:tc>
                <a:tc>
                  <a:txBody>
                    <a:bodyPr/>
                    <a:lstStyle/>
                    <a:p>
                      <a:pPr algn="ctr" fontAlgn="ctr"/>
                      <a:r>
                        <a:rPr lang="zh-CN" altLang="en-US" sz="1800" b="0" i="0" u="none" strike="noStrike">
                          <a:solidFill>
                            <a:srgbClr val="000000"/>
                          </a:solidFill>
                          <a:effectLst/>
                          <a:latin typeface="宋体"/>
                        </a:rPr>
                        <a:t>保费</a:t>
                      </a:r>
                    </a:p>
                  </a:txBody>
                  <a:tcPr marL="9525" marR="9525" marT="9525" marB="0" anchor="ctr">
                    <a:solidFill>
                      <a:schemeClr val="bg1"/>
                    </a:solidFill>
                  </a:tcPr>
                </a:tc>
                <a:tc>
                  <a:txBody>
                    <a:bodyPr/>
                    <a:lstStyle/>
                    <a:p>
                      <a:pPr algn="ctr" fontAlgn="ctr"/>
                      <a:r>
                        <a:rPr lang="zh-CN" altLang="en-US" sz="1800" b="0" i="0" u="none" strike="noStrike">
                          <a:solidFill>
                            <a:srgbClr val="000000"/>
                          </a:solidFill>
                          <a:effectLst/>
                          <a:latin typeface="宋体"/>
                        </a:rPr>
                        <a:t>客户数</a:t>
                      </a:r>
                    </a:p>
                  </a:txBody>
                  <a:tcPr marL="9525" marR="9525" marT="9525" marB="0" anchor="ctr">
                    <a:solidFill>
                      <a:schemeClr val="bg1"/>
                    </a:solidFill>
                  </a:tcPr>
                </a:tc>
                <a:tc>
                  <a:txBody>
                    <a:bodyPr/>
                    <a:lstStyle/>
                    <a:p>
                      <a:pPr algn="ctr" fontAlgn="ctr"/>
                      <a:r>
                        <a:rPr lang="zh-CN" altLang="en-US" sz="1800" b="0" i="0" u="none" strike="noStrike">
                          <a:solidFill>
                            <a:srgbClr val="000000"/>
                          </a:solidFill>
                          <a:effectLst/>
                          <a:latin typeface="宋体"/>
                        </a:rPr>
                        <a:t>业务员数</a:t>
                      </a:r>
                    </a:p>
                  </a:txBody>
                  <a:tcPr marL="9525" marR="9525" marT="9525" marB="0" anchor="ctr">
                    <a:solidFill>
                      <a:schemeClr val="bg1"/>
                    </a:solidFill>
                  </a:tcPr>
                </a:tc>
                <a:tc>
                  <a:txBody>
                    <a:bodyPr/>
                    <a:lstStyle/>
                    <a:p>
                      <a:pPr algn="ctr" fontAlgn="ctr"/>
                      <a:r>
                        <a:rPr lang="zh-CN" altLang="en-US" sz="1800" b="0" i="0" u="none" strike="noStrike" dirty="0" smtClean="0">
                          <a:solidFill>
                            <a:srgbClr val="000000"/>
                          </a:solidFill>
                          <a:effectLst/>
                          <a:latin typeface="宋体"/>
                        </a:rPr>
                        <a:t>人均保费</a:t>
                      </a:r>
                      <a:endParaRPr lang="zh-CN" altLang="en-US" sz="1800" b="0" i="0" u="none" strike="noStrike" dirty="0">
                        <a:solidFill>
                          <a:srgbClr val="000000"/>
                        </a:solidFill>
                        <a:effectLst/>
                        <a:latin typeface="宋体"/>
                      </a:endParaRPr>
                    </a:p>
                  </a:txBody>
                  <a:tcPr marL="9525" marR="9525" marT="9525" marB="0" anchor="ctr">
                    <a:solidFill>
                      <a:schemeClr val="bg1"/>
                    </a:solidFill>
                  </a:tcPr>
                </a:tc>
              </a:tr>
              <a:tr h="446450">
                <a:tc>
                  <a:txBody>
                    <a:bodyPr/>
                    <a:lstStyle/>
                    <a:p>
                      <a:pPr algn="ctr" fontAlgn="ctr"/>
                      <a:r>
                        <a:rPr lang="en-US" altLang="zh-CN" sz="1800" b="0" i="0" u="none" strike="noStrike">
                          <a:solidFill>
                            <a:srgbClr val="000000"/>
                          </a:solidFill>
                          <a:effectLst/>
                          <a:latin typeface="宋体"/>
                        </a:rPr>
                        <a:t>99</a:t>
                      </a:r>
                      <a:r>
                        <a:rPr lang="zh-CN" altLang="en-US" sz="1800" b="0" i="0" u="none" strike="noStrike">
                          <a:solidFill>
                            <a:srgbClr val="000000"/>
                          </a:solidFill>
                          <a:effectLst/>
                          <a:latin typeface="宋体"/>
                        </a:rPr>
                        <a:t>鸿福</a:t>
                      </a:r>
                    </a:p>
                  </a:txBody>
                  <a:tcPr marL="9525" marR="9525" marT="9525" marB="0" anchor="ctr">
                    <a:solidFill>
                      <a:schemeClr val="bg1"/>
                    </a:solidFill>
                  </a:tcPr>
                </a:tc>
                <a:tc>
                  <a:txBody>
                    <a:bodyPr/>
                    <a:lstStyle/>
                    <a:p>
                      <a:pPr algn="ctr" fontAlgn="ctr"/>
                      <a:r>
                        <a:rPr lang="en-US" altLang="zh-CN" sz="1800" b="0" i="0" u="none" strike="noStrike" dirty="0" smtClean="0">
                          <a:solidFill>
                            <a:srgbClr val="000000"/>
                          </a:solidFill>
                          <a:effectLst/>
                          <a:latin typeface="宋体"/>
                        </a:rPr>
                        <a:t>36054441</a:t>
                      </a:r>
                      <a:endParaRPr lang="en-US" altLang="zh-CN" sz="1800" b="0" i="0" u="none" strike="noStrike" dirty="0">
                        <a:solidFill>
                          <a:srgbClr val="000000"/>
                        </a:solidFill>
                        <a:effectLst/>
                        <a:latin typeface="宋体"/>
                      </a:endParaRP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35100</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2099</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Arial"/>
                        </a:rPr>
                        <a:t>1027</a:t>
                      </a:r>
                    </a:p>
                  </a:txBody>
                  <a:tcPr marL="9525" marR="9525" marT="9525" marB="0" anchor="ctr">
                    <a:solidFill>
                      <a:schemeClr val="bg1"/>
                    </a:solidFill>
                  </a:tcPr>
                </a:tc>
              </a:tr>
              <a:tr h="446450">
                <a:tc>
                  <a:txBody>
                    <a:bodyPr/>
                    <a:lstStyle/>
                    <a:p>
                      <a:pPr algn="ctr" fontAlgn="ctr"/>
                      <a:r>
                        <a:rPr lang="zh-CN" altLang="en-US" sz="1800" b="0" i="0" u="none" strike="noStrike">
                          <a:solidFill>
                            <a:srgbClr val="000000"/>
                          </a:solidFill>
                          <a:effectLst/>
                          <a:latin typeface="宋体"/>
                        </a:rPr>
                        <a:t>鸿鑫</a:t>
                      </a:r>
                    </a:p>
                  </a:txBody>
                  <a:tcPr marL="9525" marR="9525" marT="9525" marB="0" anchor="ctr">
                    <a:solidFill>
                      <a:schemeClr val="bg1"/>
                    </a:solidFill>
                  </a:tcPr>
                </a:tc>
                <a:tc>
                  <a:txBody>
                    <a:bodyPr/>
                    <a:lstStyle/>
                    <a:p>
                      <a:pPr algn="ctr" fontAlgn="ctr"/>
                      <a:r>
                        <a:rPr lang="en-US" altLang="zh-CN" sz="1800" b="0" i="0" u="none" strike="noStrike" dirty="0" smtClean="0">
                          <a:solidFill>
                            <a:srgbClr val="000000"/>
                          </a:solidFill>
                          <a:effectLst/>
                          <a:latin typeface="宋体"/>
                        </a:rPr>
                        <a:t>268243080</a:t>
                      </a:r>
                      <a:endParaRPr lang="en-US" altLang="zh-CN" sz="1800" b="0" i="0" u="none" strike="noStrike" dirty="0">
                        <a:solidFill>
                          <a:srgbClr val="000000"/>
                        </a:solidFill>
                        <a:effectLst/>
                        <a:latin typeface="宋体"/>
                      </a:endParaRP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27596</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2449</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Arial"/>
                        </a:rPr>
                        <a:t>9720</a:t>
                      </a:r>
                    </a:p>
                  </a:txBody>
                  <a:tcPr marL="9525" marR="9525" marT="9525" marB="0" anchor="ctr">
                    <a:solidFill>
                      <a:schemeClr val="bg1"/>
                    </a:solidFill>
                  </a:tcPr>
                </a:tc>
              </a:tr>
              <a:tr h="446450">
                <a:tc>
                  <a:txBody>
                    <a:bodyPr/>
                    <a:lstStyle/>
                    <a:p>
                      <a:pPr algn="ctr" fontAlgn="ctr"/>
                      <a:r>
                        <a:rPr lang="zh-CN" altLang="en-US" sz="1800" b="0" i="0" u="none" strike="noStrike">
                          <a:solidFill>
                            <a:srgbClr val="000000"/>
                          </a:solidFill>
                          <a:effectLst/>
                          <a:latin typeface="宋体"/>
                        </a:rPr>
                        <a:t>千僖理财</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59788128</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23380</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1821</a:t>
                      </a: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Arial"/>
                        </a:rPr>
                        <a:t>2557</a:t>
                      </a:r>
                    </a:p>
                  </a:txBody>
                  <a:tcPr marL="9525" marR="9525" marT="9525" marB="0" anchor="ctr">
                    <a:solidFill>
                      <a:schemeClr val="bg1"/>
                    </a:solidFill>
                  </a:tcPr>
                </a:tc>
              </a:tr>
              <a:tr h="446450">
                <a:tc>
                  <a:txBody>
                    <a:bodyPr/>
                    <a:lstStyle/>
                    <a:p>
                      <a:pPr algn="ctr" fontAlgn="ctr"/>
                      <a:r>
                        <a:rPr lang="zh-CN" altLang="en-US" sz="1800" b="0" i="0" u="none" strike="noStrike">
                          <a:solidFill>
                            <a:srgbClr val="000000"/>
                          </a:solidFill>
                          <a:effectLst/>
                          <a:latin typeface="宋体"/>
                        </a:rPr>
                        <a:t>总计</a:t>
                      </a:r>
                    </a:p>
                  </a:txBody>
                  <a:tcPr marL="9525" marR="9525" marT="9525" marB="0" anchor="ctr">
                    <a:solidFill>
                      <a:schemeClr val="bg1"/>
                    </a:solidFill>
                  </a:tcPr>
                </a:tc>
                <a:tc>
                  <a:txBody>
                    <a:bodyPr/>
                    <a:lstStyle/>
                    <a:p>
                      <a:pPr algn="ctr" fontAlgn="ctr"/>
                      <a:r>
                        <a:rPr lang="en-US" altLang="zh-CN" sz="1800" b="0" i="0" u="none" strike="noStrike" dirty="0" smtClean="0">
                          <a:solidFill>
                            <a:srgbClr val="000000"/>
                          </a:solidFill>
                          <a:effectLst/>
                          <a:latin typeface="宋体"/>
                        </a:rPr>
                        <a:t>364085649</a:t>
                      </a:r>
                      <a:endParaRPr lang="en-US" altLang="zh-CN" sz="1800" b="0" i="0" u="none" strike="noStrike" dirty="0">
                        <a:solidFill>
                          <a:srgbClr val="000000"/>
                        </a:solidFill>
                        <a:effectLst/>
                        <a:latin typeface="宋体"/>
                      </a:endParaRPr>
                    </a:p>
                  </a:txBody>
                  <a:tcPr marL="9525" marR="9525" marT="9525" marB="0" anchor="ctr">
                    <a:solidFill>
                      <a:schemeClr val="bg1"/>
                    </a:solidFill>
                  </a:tcPr>
                </a:tc>
                <a:tc>
                  <a:txBody>
                    <a:bodyPr/>
                    <a:lstStyle/>
                    <a:p>
                      <a:pPr algn="ctr" fontAlgn="ctr"/>
                      <a:r>
                        <a:rPr lang="en-US" altLang="zh-CN" sz="1800" b="0" i="0" u="none" strike="noStrike">
                          <a:solidFill>
                            <a:srgbClr val="000000"/>
                          </a:solidFill>
                          <a:effectLst/>
                          <a:latin typeface="宋体"/>
                        </a:rPr>
                        <a:t>86076</a:t>
                      </a:r>
                    </a:p>
                  </a:txBody>
                  <a:tcPr marL="9525" marR="9525" marT="9525" marB="0" anchor="ctr">
                    <a:solidFill>
                      <a:schemeClr val="bg1"/>
                    </a:solidFill>
                  </a:tcPr>
                </a:tc>
                <a:tc>
                  <a:txBody>
                    <a:bodyPr/>
                    <a:lstStyle/>
                    <a:p>
                      <a:pPr algn="ctr" fontAlgn="ctr"/>
                      <a:r>
                        <a:rPr lang="en-US" altLang="zh-CN" sz="1800" b="0" i="0" u="none" strike="noStrike" dirty="0">
                          <a:solidFill>
                            <a:srgbClr val="000000"/>
                          </a:solidFill>
                          <a:effectLst/>
                          <a:latin typeface="宋体"/>
                        </a:rPr>
                        <a:t>4735</a:t>
                      </a:r>
                    </a:p>
                  </a:txBody>
                  <a:tcPr marL="9525" marR="9525" marT="9525" marB="0" anchor="ctr">
                    <a:solidFill>
                      <a:schemeClr val="bg1"/>
                    </a:solidFill>
                  </a:tcPr>
                </a:tc>
                <a:tc>
                  <a:txBody>
                    <a:bodyPr/>
                    <a:lstStyle/>
                    <a:p>
                      <a:pPr algn="ctr" fontAlgn="ctr"/>
                      <a:r>
                        <a:rPr lang="en-US" altLang="zh-CN" sz="1800" b="0" i="0" u="none" strike="noStrike" dirty="0">
                          <a:solidFill>
                            <a:srgbClr val="000000"/>
                          </a:solidFill>
                          <a:effectLst/>
                          <a:latin typeface="Arial"/>
                        </a:rPr>
                        <a:t>4229</a:t>
                      </a:r>
                    </a:p>
                  </a:txBody>
                  <a:tcPr marL="9525" marR="9525" marT="9525" marB="0" anchor="ctr">
                    <a:solidFill>
                      <a:schemeClr val="bg1"/>
                    </a:solidFill>
                  </a:tcPr>
                </a:tc>
              </a:tr>
            </a:tbl>
          </a:graphicData>
        </a:graphic>
      </p:graphicFrame>
      <p:sp>
        <p:nvSpPr>
          <p:cNvPr id="5" name="TextBox 4"/>
          <p:cNvSpPr txBox="1"/>
          <p:nvPr/>
        </p:nvSpPr>
        <p:spPr>
          <a:xfrm>
            <a:off x="755576" y="4227934"/>
            <a:ext cx="7272808" cy="369332"/>
          </a:xfrm>
          <a:prstGeom prst="rect">
            <a:avLst/>
          </a:prstGeom>
          <a:noFill/>
        </p:spPr>
        <p:txBody>
          <a:bodyPr wrap="square" rtlCol="0">
            <a:spAutoFit/>
          </a:bodyPr>
          <a:lstStyle/>
          <a:p>
            <a:r>
              <a:rPr lang="zh-CN" altLang="en-US" dirty="0"/>
              <a:t>三款</a:t>
            </a:r>
            <a:r>
              <a:rPr lang="zh-CN" altLang="en-US" dirty="0" smtClean="0"/>
              <a:t>险种的总客户数为</a:t>
            </a:r>
            <a:r>
              <a:rPr lang="en-US" altLang="zh-CN" dirty="0" smtClean="0"/>
              <a:t>86076</a:t>
            </a:r>
            <a:r>
              <a:rPr lang="zh-CN" altLang="en-US" dirty="0"/>
              <a:t>人</a:t>
            </a:r>
            <a:r>
              <a:rPr lang="zh-CN" altLang="en-US" dirty="0" smtClean="0"/>
              <a:t>，业务员</a:t>
            </a:r>
            <a:r>
              <a:rPr lang="en-US" altLang="zh-CN" dirty="0" smtClean="0"/>
              <a:t>4735</a:t>
            </a:r>
            <a:r>
              <a:rPr lang="zh-CN" altLang="en-US" dirty="0" smtClean="0"/>
              <a:t>人，总保费</a:t>
            </a:r>
            <a:r>
              <a:rPr lang="en-US" altLang="zh-CN" dirty="0" smtClean="0"/>
              <a:t>3.6</a:t>
            </a:r>
            <a:r>
              <a:rPr lang="zh-CN" altLang="en-US" dirty="0" smtClean="0"/>
              <a:t>亿。</a:t>
            </a:r>
            <a:endParaRPr lang="zh-CN" altLang="en-US" dirty="0"/>
          </a:p>
        </p:txBody>
      </p:sp>
    </p:spTree>
    <p:extLst>
      <p:ext uri="{BB962C8B-B14F-4D97-AF65-F5344CB8AC3E}">
        <p14:creationId xmlns:p14="http://schemas.microsoft.com/office/powerpoint/2010/main" val="37542643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148064" y="1275606"/>
            <a:ext cx="3600400" cy="1200329"/>
          </a:xfrm>
          <a:prstGeom prst="rect">
            <a:avLst/>
          </a:prstGeom>
          <a:noFill/>
        </p:spPr>
        <p:txBody>
          <a:bodyPr wrap="square" rtlCol="0">
            <a:spAutoFit/>
          </a:bodyPr>
          <a:lstStyle/>
          <a:p>
            <a:r>
              <a:rPr lang="zh-CN" altLang="en-US" dirty="0" smtClean="0"/>
              <a:t>这三款险种总客户人数</a:t>
            </a:r>
            <a:r>
              <a:rPr lang="en-US" altLang="zh-CN" dirty="0" smtClean="0"/>
              <a:t>82780</a:t>
            </a:r>
            <a:r>
              <a:rPr lang="zh-CN" altLang="en-US" dirty="0" smtClean="0"/>
              <a:t>人，假定邀约率</a:t>
            </a:r>
            <a:r>
              <a:rPr lang="en-US" altLang="zh-CN" dirty="0" smtClean="0"/>
              <a:t>45%</a:t>
            </a:r>
            <a:r>
              <a:rPr lang="zh-CN" altLang="en-US" dirty="0" smtClean="0"/>
              <a:t>，到会率</a:t>
            </a:r>
            <a:r>
              <a:rPr lang="en-US" altLang="zh-CN" dirty="0" smtClean="0"/>
              <a:t>80%</a:t>
            </a:r>
            <a:r>
              <a:rPr lang="zh-CN" altLang="en-US" dirty="0" smtClean="0"/>
              <a:t>，假定签单率</a:t>
            </a:r>
            <a:r>
              <a:rPr lang="en-US" altLang="zh-CN" dirty="0" smtClean="0"/>
              <a:t>44%</a:t>
            </a:r>
            <a:r>
              <a:rPr lang="zh-CN" altLang="en-US" dirty="0" smtClean="0"/>
              <a:t>，件均保费</a:t>
            </a:r>
            <a:r>
              <a:rPr lang="en-US" altLang="zh-CN" dirty="0" smtClean="0"/>
              <a:t>0.4</a:t>
            </a:r>
            <a:r>
              <a:rPr lang="zh-CN" altLang="en-US" dirty="0" smtClean="0"/>
              <a:t>万，预计签单保费</a:t>
            </a:r>
            <a:r>
              <a:rPr lang="en-US" altLang="zh-CN" dirty="0" smtClean="0"/>
              <a:t>5244</a:t>
            </a:r>
            <a:r>
              <a:rPr lang="zh-CN" altLang="en-US" dirty="0" smtClean="0"/>
              <a:t>万。</a:t>
            </a:r>
            <a:endParaRPr lang="en-US" altLang="zh-CN" dirty="0" smtClean="0"/>
          </a:p>
        </p:txBody>
      </p:sp>
      <p:graphicFrame>
        <p:nvGraphicFramePr>
          <p:cNvPr id="5" name="内容占位符 4"/>
          <p:cNvGraphicFramePr>
            <a:graphicFrameLocks noGrp="1"/>
          </p:cNvGraphicFramePr>
          <p:nvPr>
            <p:ph idx="1"/>
            <p:extLst>
              <p:ext uri="{D42A27DB-BD31-4B8C-83A1-F6EECF244321}">
                <p14:modId xmlns:p14="http://schemas.microsoft.com/office/powerpoint/2010/main" val="2499146542"/>
              </p:ext>
            </p:extLst>
          </p:nvPr>
        </p:nvGraphicFramePr>
        <p:xfrm>
          <a:off x="0" y="627534"/>
          <a:ext cx="5076057" cy="4462891"/>
        </p:xfrm>
        <a:graphic>
          <a:graphicData uri="http://schemas.openxmlformats.org/drawingml/2006/table">
            <a:tbl>
              <a:tblPr/>
              <a:tblGrid>
                <a:gridCol w="763624"/>
                <a:gridCol w="603401"/>
                <a:gridCol w="736352"/>
                <a:gridCol w="736352"/>
                <a:gridCol w="763624"/>
                <a:gridCol w="736352"/>
                <a:gridCol w="736352"/>
              </a:tblGrid>
              <a:tr h="355711">
                <a:tc>
                  <a:txBody>
                    <a:bodyPr/>
                    <a:lstStyle/>
                    <a:p>
                      <a:pPr algn="ctr" rtl="0" fontAlgn="ctr"/>
                      <a:r>
                        <a:rPr lang="zh-CN" altLang="en-US" sz="900" b="0" i="0" u="none" strike="noStrike" dirty="0">
                          <a:solidFill>
                            <a:srgbClr val="000000"/>
                          </a:solidFill>
                          <a:effectLst/>
                          <a:latin typeface="Arial"/>
                        </a:rPr>
                        <a:t>单位</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zh-CN" altLang="en-US" sz="900" b="0" i="0" u="none" strike="noStrike">
                          <a:solidFill>
                            <a:srgbClr val="000000"/>
                          </a:solidFill>
                          <a:effectLst/>
                          <a:latin typeface="Arial"/>
                        </a:rPr>
                        <a:t>客户数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zh-CN" altLang="en-US" sz="900" b="0" i="0" u="none" strike="noStrike">
                          <a:solidFill>
                            <a:srgbClr val="000000"/>
                          </a:solidFill>
                          <a:effectLst/>
                          <a:latin typeface="Arial"/>
                        </a:rPr>
                        <a:t>邀约客户（邀约率</a:t>
                      </a:r>
                      <a:r>
                        <a:rPr lang="en-US" altLang="zh-CN" sz="900" b="0" i="0" u="none" strike="noStrike">
                          <a:solidFill>
                            <a:srgbClr val="000000"/>
                          </a:solidFill>
                          <a:effectLst/>
                          <a:latin typeface="宋体"/>
                        </a:rPr>
                        <a:t>45%</a:t>
                      </a:r>
                      <a:r>
                        <a:rPr lang="zh-CN" altLang="en-US" sz="900" b="0" i="0" u="none" strike="noStrike">
                          <a:solidFill>
                            <a:srgbClr val="000000"/>
                          </a:solidFill>
                          <a:effectLst/>
                          <a:latin typeface="Arial"/>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zh-CN" altLang="en-US" sz="900" b="0" i="0" u="none" strike="noStrike">
                          <a:solidFill>
                            <a:srgbClr val="000000"/>
                          </a:solidFill>
                          <a:effectLst/>
                          <a:latin typeface="Arial"/>
                        </a:rPr>
                        <a:t>到会客户（到会率</a:t>
                      </a:r>
                      <a:r>
                        <a:rPr lang="en-US" altLang="zh-CN" sz="900" b="0" i="0" u="none" strike="noStrike">
                          <a:solidFill>
                            <a:srgbClr val="000000"/>
                          </a:solidFill>
                          <a:effectLst/>
                          <a:latin typeface="宋体"/>
                        </a:rPr>
                        <a:t>80%</a:t>
                      </a:r>
                      <a:r>
                        <a:rPr lang="zh-CN" altLang="en-US" sz="900" b="0" i="0" u="none" strike="noStrike">
                          <a:solidFill>
                            <a:srgbClr val="000000"/>
                          </a:solidFill>
                          <a:effectLst/>
                          <a:latin typeface="Arial"/>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zh-CN" altLang="en-US" sz="900" b="0" i="0" u="none" strike="noStrike">
                          <a:solidFill>
                            <a:srgbClr val="000000"/>
                          </a:solidFill>
                          <a:effectLst/>
                          <a:latin typeface="Arial"/>
                        </a:rPr>
                        <a:t>预计召开场次（</a:t>
                      </a:r>
                      <a:r>
                        <a:rPr lang="en-US" altLang="zh-CN" sz="900" b="0" i="0" u="none" strike="noStrike">
                          <a:solidFill>
                            <a:srgbClr val="000000"/>
                          </a:solidFill>
                          <a:effectLst/>
                          <a:latin typeface="微软雅黑"/>
                        </a:rPr>
                        <a:t>40</a:t>
                      </a:r>
                      <a:r>
                        <a:rPr lang="zh-CN" altLang="en-US" sz="900" b="0" i="0" u="none" strike="noStrike">
                          <a:solidFill>
                            <a:srgbClr val="000000"/>
                          </a:solidFill>
                          <a:effectLst/>
                          <a:latin typeface="Arial"/>
                        </a:rPr>
                        <a:t>人每场）</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zh-CN" altLang="en-US" sz="900" b="0" i="0" u="none" strike="noStrike">
                          <a:solidFill>
                            <a:srgbClr val="000000"/>
                          </a:solidFill>
                          <a:effectLst/>
                          <a:latin typeface="宋体"/>
                        </a:rPr>
                        <a:t>签单客户（签单率</a:t>
                      </a:r>
                      <a:r>
                        <a:rPr lang="en-US" altLang="zh-CN" sz="900" b="0" i="0" u="none" strike="noStrike">
                          <a:solidFill>
                            <a:srgbClr val="000000"/>
                          </a:solidFill>
                          <a:effectLst/>
                          <a:latin typeface="Arial"/>
                        </a:rPr>
                        <a:t>44</a:t>
                      </a:r>
                      <a:r>
                        <a:rPr lang="en-US" altLang="zh-CN" sz="900" b="0" i="0" u="none" strike="noStrike">
                          <a:solidFill>
                            <a:srgbClr val="000000"/>
                          </a:solidFill>
                          <a:effectLst/>
                          <a:latin typeface="宋体"/>
                        </a:rPr>
                        <a:t>%</a:t>
                      </a:r>
                      <a:r>
                        <a:rPr lang="zh-CN" altLang="en-US" sz="900" b="0" i="0" u="none" strike="noStrike">
                          <a:solidFill>
                            <a:srgbClr val="000000"/>
                          </a:solidFill>
                          <a:effectLst/>
                          <a:latin typeface="宋体"/>
                        </a:rPr>
                        <a:t>）</a:t>
                      </a:r>
                      <a:endParaRPr lang="zh-CN" altLang="en-US" sz="900" b="0" i="0" u="none" strike="noStrike">
                        <a:solidFill>
                          <a:srgbClr val="000000"/>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zh-CN" altLang="en-US" sz="900" b="0" i="0" u="none" strike="noStrike">
                          <a:solidFill>
                            <a:srgbClr val="000000"/>
                          </a:solidFill>
                          <a:effectLst/>
                          <a:latin typeface="Arial"/>
                        </a:rPr>
                        <a:t>预估保费（件均保费</a:t>
                      </a:r>
                      <a:r>
                        <a:rPr lang="en-US" altLang="zh-CN" sz="900" b="0" i="0" u="none" strike="noStrike">
                          <a:solidFill>
                            <a:srgbClr val="000000"/>
                          </a:solidFill>
                          <a:effectLst/>
                          <a:latin typeface="宋体"/>
                        </a:rPr>
                        <a:t>0.4</a:t>
                      </a:r>
                      <a:r>
                        <a:rPr lang="zh-CN" altLang="en-US" sz="900" b="0" i="0" u="none" strike="noStrike">
                          <a:solidFill>
                            <a:srgbClr val="000000"/>
                          </a:solidFill>
                          <a:effectLst/>
                          <a:latin typeface="Arial"/>
                        </a:rPr>
                        <a:t>万）</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r>
              <a:tr h="108689">
                <a:tc>
                  <a:txBody>
                    <a:bodyPr/>
                    <a:lstStyle/>
                    <a:p>
                      <a:pPr algn="ctr" rtl="0" fontAlgn="ctr"/>
                      <a:r>
                        <a:rPr lang="zh-CN" altLang="en-US" sz="900" b="0" i="0" u="none" strike="noStrike">
                          <a:solidFill>
                            <a:srgbClr val="000000"/>
                          </a:solidFill>
                          <a:effectLst/>
                          <a:latin typeface="Arial"/>
                        </a:rPr>
                        <a:t>成华</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2194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987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789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崇州</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4990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2245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1796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790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大邑</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3121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1123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494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都江堰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3690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高新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1640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738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金牛</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2324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1045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836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金堂</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3618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锦江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1020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816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九寨沟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龙泉驿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8277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3724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2979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马尔康</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108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彭州</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3168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1140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郫县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4252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1913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1530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蒲江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1905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857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青白江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1883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847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青羊</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1388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499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邛崃</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3753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双流</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4701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2115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744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温江</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3652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汶川</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429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193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武侯</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3709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1335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新都</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8053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3623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2898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1275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3749">
                <a:tc>
                  <a:txBody>
                    <a:bodyPr/>
                    <a:lstStyle/>
                    <a:p>
                      <a:pPr algn="ctr" rtl="0" fontAlgn="ctr"/>
                      <a:r>
                        <a:rPr lang="zh-CN" altLang="en-US" sz="900" b="0" i="0" u="none" strike="noStrike">
                          <a:solidFill>
                            <a:srgbClr val="000000"/>
                          </a:solidFill>
                          <a:effectLst/>
                          <a:latin typeface="Arial"/>
                        </a:rPr>
                        <a:t>新津</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3981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1791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营销二部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1865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839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671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295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营销三部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3316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1193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524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营销五部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2263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1018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814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358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营销一部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微软雅黑"/>
                        </a:rPr>
                        <a:t>1733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779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623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274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CN" sz="900" b="0" i="0" u="none" strike="noStrike">
                          <a:solidFill>
                            <a:srgbClr val="000000"/>
                          </a:solidFill>
                          <a:effectLst/>
                          <a:latin typeface="宋体"/>
                        </a:rPr>
                        <a:t>109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689">
                <a:tc>
                  <a:txBody>
                    <a:bodyPr/>
                    <a:lstStyle/>
                    <a:p>
                      <a:pPr algn="ctr" rtl="0" fontAlgn="ctr"/>
                      <a:r>
                        <a:rPr lang="zh-CN" altLang="en-US" sz="900" b="0" i="0" u="none" strike="noStrike">
                          <a:solidFill>
                            <a:srgbClr val="000000"/>
                          </a:solidFill>
                          <a:effectLst/>
                          <a:latin typeface="Arial"/>
                        </a:rPr>
                        <a:t>合计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微软雅黑"/>
                        </a:rPr>
                        <a:t>82780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宋体"/>
                        </a:rPr>
                        <a:t>37251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宋体"/>
                        </a:rPr>
                        <a:t>29800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宋体"/>
                        </a:rPr>
                        <a:t>745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a:solidFill>
                            <a:srgbClr val="000000"/>
                          </a:solidFill>
                          <a:effectLst/>
                          <a:latin typeface="宋体"/>
                        </a:rPr>
                        <a:t>13112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rtl="0" fontAlgn="ctr"/>
                      <a:r>
                        <a:rPr lang="en-US" altLang="zh-CN" sz="900" b="0" i="0" u="none" strike="noStrike" dirty="0">
                          <a:solidFill>
                            <a:srgbClr val="000000"/>
                          </a:solidFill>
                          <a:effectLst/>
                          <a:latin typeface="宋体"/>
                        </a:rPr>
                        <a:t>5244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r>
            </a:tbl>
          </a:graphicData>
        </a:graphic>
      </p:graphicFrame>
    </p:spTree>
    <p:extLst>
      <p:ext uri="{BB962C8B-B14F-4D97-AF65-F5344CB8AC3E}">
        <p14:creationId xmlns:p14="http://schemas.microsoft.com/office/powerpoint/2010/main" val="21205001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marL="0" indent="0">
              <a:buNone/>
            </a:pPr>
            <a:r>
              <a:rPr lang="zh-CN" altLang="zh-CN" dirty="0"/>
              <a:t>（四）、新投保产品（增额产品）</a:t>
            </a:r>
          </a:p>
          <a:p>
            <a:pPr marL="0" indent="0">
              <a:buNone/>
            </a:pPr>
            <a:r>
              <a:rPr lang="zh-CN" altLang="zh-CN" dirty="0"/>
              <a:t>新投保产品仅限于福禄双喜，福禄鑫尊，瑞鑫系列，康宁系列四类产品</a:t>
            </a:r>
            <a:r>
              <a:rPr lang="zh-CN" altLang="zh-CN" dirty="0" smtClean="0"/>
              <a:t>。</a:t>
            </a:r>
            <a:endParaRPr lang="en-US" altLang="zh-CN" dirty="0" smtClean="0"/>
          </a:p>
        </p:txBody>
      </p:sp>
    </p:spTree>
    <p:extLst>
      <p:ext uri="{BB962C8B-B14F-4D97-AF65-F5344CB8AC3E}">
        <p14:creationId xmlns:p14="http://schemas.microsoft.com/office/powerpoint/2010/main" val="38544449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6744" y="7875"/>
            <a:ext cx="8229600" cy="857250"/>
          </a:xfrm>
        </p:spPr>
        <p:txBody>
          <a:bodyPr>
            <a:normAutofit/>
          </a:bodyPr>
          <a:lstStyle/>
          <a:p>
            <a:pPr algn="l"/>
            <a:r>
              <a:rPr lang="en-US" altLang="zh-CN" sz="3200" dirty="0" smtClean="0">
                <a:solidFill>
                  <a:schemeClr val="bg1"/>
                </a:solidFill>
              </a:rPr>
              <a:t>2013</a:t>
            </a:r>
            <a:r>
              <a:rPr lang="zh-CN" altLang="en-US" sz="3200" dirty="0" smtClean="0">
                <a:solidFill>
                  <a:schemeClr val="bg1"/>
                </a:solidFill>
              </a:rPr>
              <a:t>年保单升级全市增额险种保费分析</a:t>
            </a:r>
            <a:endParaRPr lang="zh-CN" altLang="en-US" sz="3200" dirty="0">
              <a:solidFill>
                <a:schemeClr val="bg1"/>
              </a:solidFill>
            </a:endParaRPr>
          </a:p>
        </p:txBody>
      </p:sp>
      <p:graphicFrame>
        <p:nvGraphicFramePr>
          <p:cNvPr id="4" name="内容占位符 3"/>
          <p:cNvGraphicFramePr>
            <a:graphicFrameLocks noGrp="1"/>
          </p:cNvGraphicFramePr>
          <p:nvPr>
            <p:ph idx="1"/>
            <p:extLst>
              <p:ext uri="{D42A27DB-BD31-4B8C-83A1-F6EECF244321}">
                <p14:modId xmlns:p14="http://schemas.microsoft.com/office/powerpoint/2010/main" val="856646073"/>
              </p:ext>
            </p:extLst>
          </p:nvPr>
        </p:nvGraphicFramePr>
        <p:xfrm>
          <a:off x="-684584" y="843558"/>
          <a:ext cx="10153128" cy="410453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内容占位符 3"/>
          <p:cNvGraphicFramePr>
            <a:graphicFrameLocks/>
          </p:cNvGraphicFramePr>
          <p:nvPr>
            <p:extLst>
              <p:ext uri="{D42A27DB-BD31-4B8C-83A1-F6EECF244321}">
                <p14:modId xmlns:p14="http://schemas.microsoft.com/office/powerpoint/2010/main" val="169399390"/>
              </p:ext>
            </p:extLst>
          </p:nvPr>
        </p:nvGraphicFramePr>
        <p:xfrm>
          <a:off x="107504" y="915567"/>
          <a:ext cx="2736304" cy="2200275"/>
        </p:xfrm>
        <a:graphic>
          <a:graphicData uri="http://schemas.openxmlformats.org/drawingml/2006/table">
            <a:tbl>
              <a:tblPr>
                <a:tableStyleId>{5DA37D80-6434-44D0-A028-1B22A696006F}</a:tableStyleId>
              </a:tblPr>
              <a:tblGrid>
                <a:gridCol w="1892095"/>
                <a:gridCol w="844209"/>
              </a:tblGrid>
              <a:tr h="137479">
                <a:tc>
                  <a:txBody>
                    <a:bodyPr/>
                    <a:lstStyle/>
                    <a:p>
                      <a:pPr algn="ctr" fontAlgn="ctr"/>
                      <a:r>
                        <a:rPr lang="zh-CN" altLang="en-US" sz="1400" u="none" strike="noStrike" dirty="0">
                          <a:effectLst/>
                        </a:rPr>
                        <a:t>险种</a:t>
                      </a:r>
                      <a:endParaRPr lang="zh-CN" altLang="en-US" sz="1400" b="0" i="0" u="none" strike="noStrike" dirty="0">
                        <a:solidFill>
                          <a:srgbClr val="000000"/>
                        </a:solidFill>
                        <a:effectLst/>
                        <a:latin typeface="宋体"/>
                      </a:endParaRPr>
                    </a:p>
                  </a:txBody>
                  <a:tcPr marL="9525" marR="9525" marT="9525" marB="0" anchor="ctr">
                    <a:solidFill>
                      <a:srgbClr val="FFFF00"/>
                    </a:solidFill>
                  </a:tcPr>
                </a:tc>
                <a:tc>
                  <a:txBody>
                    <a:bodyPr/>
                    <a:lstStyle/>
                    <a:p>
                      <a:pPr algn="ctr" fontAlgn="ctr"/>
                      <a:r>
                        <a:rPr lang="zh-CN" altLang="en-US" sz="1400" u="none" strike="noStrike" dirty="0">
                          <a:effectLst/>
                        </a:rPr>
                        <a:t>保费</a:t>
                      </a:r>
                      <a:endParaRPr lang="zh-CN" altLang="en-US" sz="1400" b="0" i="0" u="none" strike="noStrike" dirty="0">
                        <a:solidFill>
                          <a:srgbClr val="000000"/>
                        </a:solidFill>
                        <a:effectLst/>
                        <a:latin typeface="宋体"/>
                      </a:endParaRPr>
                    </a:p>
                  </a:txBody>
                  <a:tcPr marL="9525" marR="9525" marT="9525" marB="0" anchor="ctr">
                    <a:solidFill>
                      <a:srgbClr val="00B0F0"/>
                    </a:solidFill>
                  </a:tcPr>
                </a:tc>
              </a:tr>
              <a:tr h="272745">
                <a:tc>
                  <a:txBody>
                    <a:bodyPr/>
                    <a:lstStyle/>
                    <a:p>
                      <a:pPr algn="ctr" fontAlgn="ctr"/>
                      <a:r>
                        <a:rPr lang="zh-CN" altLang="en-US" sz="1400" u="none" strike="noStrike">
                          <a:effectLst/>
                        </a:rPr>
                        <a:t>国寿福禄双喜两全保险（分红型）</a:t>
                      </a:r>
                      <a:endParaRPr lang="zh-CN" altLang="en-US" sz="1400" b="0" i="0" u="none" strike="noStrike">
                        <a:solidFill>
                          <a:srgbClr val="000000"/>
                        </a:solidFill>
                        <a:effectLst/>
                        <a:latin typeface="宋体"/>
                      </a:endParaRPr>
                    </a:p>
                  </a:txBody>
                  <a:tcPr marL="9525" marR="9525" marT="9525" marB="0" anchor="ctr"/>
                </a:tc>
                <a:tc>
                  <a:txBody>
                    <a:bodyPr/>
                    <a:lstStyle/>
                    <a:p>
                      <a:pPr algn="ctr" fontAlgn="ctr"/>
                      <a:r>
                        <a:rPr lang="en-US" altLang="zh-CN" sz="1400" u="none" strike="noStrike">
                          <a:effectLst/>
                        </a:rPr>
                        <a:t>36546667</a:t>
                      </a:r>
                      <a:endParaRPr lang="en-US" altLang="zh-CN" sz="1400" b="0" i="0" u="none" strike="noStrike">
                        <a:solidFill>
                          <a:srgbClr val="000000"/>
                        </a:solidFill>
                        <a:effectLst/>
                        <a:latin typeface="宋体"/>
                      </a:endParaRPr>
                    </a:p>
                  </a:txBody>
                  <a:tcPr marL="9525" marR="9525" marT="9525" marB="0" anchor="ctr"/>
                </a:tc>
              </a:tr>
              <a:tr h="272745">
                <a:tc>
                  <a:txBody>
                    <a:bodyPr/>
                    <a:lstStyle/>
                    <a:p>
                      <a:pPr algn="ctr" fontAlgn="ctr"/>
                      <a:r>
                        <a:rPr lang="zh-CN" altLang="en-US" sz="1400" u="none" strike="noStrike">
                          <a:effectLst/>
                        </a:rPr>
                        <a:t>国寿福禄鑫尊两全保险（分红型）</a:t>
                      </a:r>
                      <a:endParaRPr lang="zh-CN" altLang="en-US" sz="1400" b="0" i="0" u="none" strike="noStrike">
                        <a:solidFill>
                          <a:srgbClr val="000000"/>
                        </a:solidFill>
                        <a:effectLst/>
                        <a:latin typeface="宋体"/>
                      </a:endParaRPr>
                    </a:p>
                  </a:txBody>
                  <a:tcPr marL="9525" marR="9525" marT="9525" marB="0" anchor="ctr"/>
                </a:tc>
                <a:tc>
                  <a:txBody>
                    <a:bodyPr/>
                    <a:lstStyle/>
                    <a:p>
                      <a:pPr algn="ctr" fontAlgn="ctr"/>
                      <a:r>
                        <a:rPr lang="en-US" altLang="zh-CN" sz="1400" u="none" strike="noStrike" dirty="0">
                          <a:effectLst/>
                        </a:rPr>
                        <a:t>4999635</a:t>
                      </a:r>
                      <a:endParaRPr lang="en-US" altLang="zh-CN" sz="1400" b="0" i="0" u="none" strike="noStrike" dirty="0">
                        <a:solidFill>
                          <a:srgbClr val="000000"/>
                        </a:solidFill>
                        <a:effectLst/>
                        <a:latin typeface="宋体"/>
                      </a:endParaRPr>
                    </a:p>
                  </a:txBody>
                  <a:tcPr marL="9525" marR="9525" marT="9525" marB="0" anchor="ctr"/>
                </a:tc>
              </a:tr>
              <a:tr h="272745">
                <a:tc>
                  <a:txBody>
                    <a:bodyPr/>
                    <a:lstStyle/>
                    <a:p>
                      <a:pPr algn="ctr" fontAlgn="ctr"/>
                      <a:r>
                        <a:rPr lang="zh-CN" altLang="en-US" sz="1400" u="none" strike="noStrike">
                          <a:effectLst/>
                        </a:rPr>
                        <a:t>国寿福满一生两全保险（分红型）</a:t>
                      </a:r>
                      <a:endParaRPr lang="zh-CN" altLang="en-US" sz="1400" b="0" i="0" u="none" strike="noStrike">
                        <a:solidFill>
                          <a:srgbClr val="000000"/>
                        </a:solidFill>
                        <a:effectLst/>
                        <a:latin typeface="宋体"/>
                      </a:endParaRPr>
                    </a:p>
                  </a:txBody>
                  <a:tcPr marL="9525" marR="9525" marT="9525" marB="0" anchor="ctr"/>
                </a:tc>
                <a:tc>
                  <a:txBody>
                    <a:bodyPr/>
                    <a:lstStyle/>
                    <a:p>
                      <a:pPr algn="ctr" fontAlgn="ctr"/>
                      <a:r>
                        <a:rPr lang="en-US" altLang="zh-CN" sz="1400" u="none" strike="noStrike">
                          <a:effectLst/>
                        </a:rPr>
                        <a:t>2892678</a:t>
                      </a:r>
                      <a:endParaRPr lang="en-US" altLang="zh-CN" sz="1400" b="0" i="0" u="none" strike="noStrike">
                        <a:solidFill>
                          <a:srgbClr val="000000"/>
                        </a:solidFill>
                        <a:effectLst/>
                        <a:latin typeface="宋体"/>
                      </a:endParaRPr>
                    </a:p>
                  </a:txBody>
                  <a:tcPr marL="9525" marR="9525" marT="9525" marB="0" anchor="ctr"/>
                </a:tc>
              </a:tr>
              <a:tr h="137479">
                <a:tc>
                  <a:txBody>
                    <a:bodyPr/>
                    <a:lstStyle/>
                    <a:p>
                      <a:pPr algn="ctr" fontAlgn="ctr"/>
                      <a:r>
                        <a:rPr lang="zh-CN" altLang="en-US" sz="1400" u="none" strike="noStrike">
                          <a:effectLst/>
                        </a:rPr>
                        <a:t>康宁系列</a:t>
                      </a:r>
                      <a:endParaRPr lang="zh-CN" altLang="en-US" sz="1400" b="0" i="0" u="none" strike="noStrike">
                        <a:solidFill>
                          <a:srgbClr val="000000"/>
                        </a:solidFill>
                        <a:effectLst/>
                        <a:latin typeface="宋体"/>
                      </a:endParaRPr>
                    </a:p>
                  </a:txBody>
                  <a:tcPr marL="9525" marR="9525" marT="9525" marB="0" anchor="ctr"/>
                </a:tc>
                <a:tc>
                  <a:txBody>
                    <a:bodyPr/>
                    <a:lstStyle/>
                    <a:p>
                      <a:pPr algn="ctr" fontAlgn="ctr"/>
                      <a:r>
                        <a:rPr lang="en-US" altLang="zh-CN" sz="1400" u="none" strike="noStrike">
                          <a:effectLst/>
                        </a:rPr>
                        <a:t>16213097</a:t>
                      </a:r>
                      <a:endParaRPr lang="en-US" altLang="zh-CN" sz="1400" b="0" i="0" u="none" strike="noStrike">
                        <a:solidFill>
                          <a:srgbClr val="000000"/>
                        </a:solidFill>
                        <a:effectLst/>
                        <a:latin typeface="宋体"/>
                      </a:endParaRPr>
                    </a:p>
                  </a:txBody>
                  <a:tcPr marL="9525" marR="9525" marT="9525" marB="0" anchor="ctr"/>
                </a:tc>
              </a:tr>
              <a:tr h="137479">
                <a:tc>
                  <a:txBody>
                    <a:bodyPr/>
                    <a:lstStyle/>
                    <a:p>
                      <a:pPr algn="ctr" fontAlgn="ctr"/>
                      <a:r>
                        <a:rPr lang="zh-CN" altLang="en-US" sz="1400" u="none" strike="noStrike">
                          <a:effectLst/>
                        </a:rPr>
                        <a:t>瑞鑫系列</a:t>
                      </a:r>
                      <a:endParaRPr lang="zh-CN" altLang="en-US" sz="1400" b="0" i="0" u="none" strike="noStrike">
                        <a:solidFill>
                          <a:srgbClr val="000000"/>
                        </a:solidFill>
                        <a:effectLst/>
                        <a:latin typeface="宋体"/>
                      </a:endParaRPr>
                    </a:p>
                  </a:txBody>
                  <a:tcPr marL="9525" marR="9525" marT="9525" marB="0" anchor="ctr"/>
                </a:tc>
                <a:tc>
                  <a:txBody>
                    <a:bodyPr/>
                    <a:lstStyle/>
                    <a:p>
                      <a:pPr algn="ctr" fontAlgn="ctr"/>
                      <a:r>
                        <a:rPr lang="en-US" altLang="zh-CN" sz="1400" u="none" strike="noStrike">
                          <a:effectLst/>
                        </a:rPr>
                        <a:t>66272825</a:t>
                      </a:r>
                      <a:endParaRPr lang="en-US" altLang="zh-CN" sz="1400" b="0" i="0" u="none" strike="noStrike">
                        <a:solidFill>
                          <a:srgbClr val="000000"/>
                        </a:solidFill>
                        <a:effectLst/>
                        <a:latin typeface="宋体"/>
                      </a:endParaRPr>
                    </a:p>
                  </a:txBody>
                  <a:tcPr marL="9525" marR="9525" marT="9525" marB="0" anchor="ctr"/>
                </a:tc>
              </a:tr>
              <a:tr h="137479">
                <a:tc>
                  <a:txBody>
                    <a:bodyPr/>
                    <a:lstStyle/>
                    <a:p>
                      <a:pPr algn="ctr" fontAlgn="ctr"/>
                      <a:r>
                        <a:rPr lang="zh-CN" altLang="en-US" sz="1400" u="none" strike="noStrike" dirty="0">
                          <a:effectLst/>
                        </a:rPr>
                        <a:t>其它</a:t>
                      </a:r>
                      <a:endParaRPr lang="zh-CN" altLang="en-US" sz="1400" b="0" i="0" u="none" strike="noStrike" dirty="0">
                        <a:solidFill>
                          <a:srgbClr val="000000"/>
                        </a:solidFill>
                        <a:effectLst/>
                        <a:latin typeface="宋体"/>
                      </a:endParaRPr>
                    </a:p>
                  </a:txBody>
                  <a:tcPr marL="9525" marR="9525" marT="9525" marB="0" anchor="ctr"/>
                </a:tc>
                <a:tc>
                  <a:txBody>
                    <a:bodyPr/>
                    <a:lstStyle/>
                    <a:p>
                      <a:pPr algn="ctr" fontAlgn="ctr"/>
                      <a:r>
                        <a:rPr lang="en-US" altLang="zh-CN" sz="1400" u="none" strike="noStrike" dirty="0">
                          <a:effectLst/>
                        </a:rPr>
                        <a:t>5380210</a:t>
                      </a:r>
                      <a:endParaRPr lang="en-US" altLang="zh-CN" sz="1400" b="0" i="0" u="none" strike="noStrike" dirty="0">
                        <a:solidFill>
                          <a:srgbClr val="000000"/>
                        </a:solidFill>
                        <a:effectLst/>
                        <a:latin typeface="宋体"/>
                      </a:endParaRPr>
                    </a:p>
                  </a:txBody>
                  <a:tcPr marL="9525" marR="9525" marT="9525" marB="0" anchor="ctr"/>
                </a:tc>
              </a:tr>
            </a:tbl>
          </a:graphicData>
        </a:graphic>
      </p:graphicFrame>
      <p:sp>
        <p:nvSpPr>
          <p:cNvPr id="6" name="矩形 5"/>
          <p:cNvSpPr/>
          <p:nvPr/>
        </p:nvSpPr>
        <p:spPr>
          <a:xfrm>
            <a:off x="82399" y="4304297"/>
            <a:ext cx="4572000" cy="584775"/>
          </a:xfrm>
          <a:prstGeom prst="rect">
            <a:avLst/>
          </a:prstGeom>
        </p:spPr>
        <p:txBody>
          <a:bodyPr>
            <a:spAutoFit/>
          </a:bodyPr>
          <a:lstStyle/>
          <a:p>
            <a:pPr marL="285750" indent="-285750">
              <a:buFont typeface="Wingdings" pitchFamily="2" charset="2"/>
              <a:buChar char="Ø"/>
            </a:pPr>
            <a:r>
              <a:rPr lang="zh-CN" altLang="en-US" sz="1600" b="1" dirty="0">
                <a:solidFill>
                  <a:srgbClr val="FF0000"/>
                </a:solidFill>
                <a:latin typeface="微软雅黑" pitchFamily="34" charset="-122"/>
                <a:ea typeface="微软雅黑" pitchFamily="34" charset="-122"/>
              </a:rPr>
              <a:t>升级报告会利益提升演示以双喜为例</a:t>
            </a:r>
          </a:p>
          <a:p>
            <a:pPr marL="285750" indent="-285750">
              <a:buFont typeface="Wingdings" pitchFamily="2" charset="2"/>
              <a:buChar char="Ø"/>
            </a:pPr>
            <a:r>
              <a:rPr lang="zh-CN" altLang="en-US" sz="1600" b="1" dirty="0">
                <a:solidFill>
                  <a:srgbClr val="FF0000"/>
                </a:solidFill>
                <a:latin typeface="微软雅黑" pitchFamily="34" charset="-122"/>
                <a:ea typeface="微软雅黑" pitchFamily="34" charset="-122"/>
              </a:rPr>
              <a:t>引导伙伴以金双喜为主打升级产品</a:t>
            </a:r>
          </a:p>
        </p:txBody>
      </p:sp>
    </p:spTree>
    <p:extLst>
      <p:ext uri="{BB962C8B-B14F-4D97-AF65-F5344CB8AC3E}">
        <p14:creationId xmlns:p14="http://schemas.microsoft.com/office/powerpoint/2010/main" val="41600286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8" y="1200160"/>
            <a:ext cx="8229600" cy="3819862"/>
          </a:xfrm>
          <a:ln>
            <a:solidFill>
              <a:srgbClr val="FF0000"/>
            </a:solidFill>
          </a:ln>
        </p:spPr>
        <p:txBody>
          <a:bodyPr>
            <a:normAutofit fontScale="85000" lnSpcReduction="10000"/>
          </a:bodyPr>
          <a:lstStyle/>
          <a:p>
            <a:pPr marL="0" indent="0">
              <a:buNone/>
            </a:pPr>
            <a:r>
              <a:rPr lang="zh-CN" altLang="zh-CN" dirty="0"/>
              <a:t>（五）、升级规则</a:t>
            </a:r>
          </a:p>
          <a:p>
            <a:pPr marL="0" indent="0">
              <a:buNone/>
            </a:pPr>
            <a:r>
              <a:rPr lang="en-US" altLang="zh-CN" dirty="0"/>
              <a:t>1</a:t>
            </a:r>
            <a:r>
              <a:rPr lang="zh-CN" altLang="zh-CN" dirty="0"/>
              <a:t>、必须是持有指定老保单的客户可享受升级权益；</a:t>
            </a:r>
          </a:p>
          <a:p>
            <a:pPr marL="0" indent="0">
              <a:buNone/>
            </a:pPr>
            <a:r>
              <a:rPr lang="en-US" altLang="zh-CN" dirty="0"/>
              <a:t>2</a:t>
            </a:r>
            <a:r>
              <a:rPr lang="zh-CN" altLang="zh-CN" dirty="0"/>
              <a:t>、符合条件的客户在活动期间以投保指定产品为前提来升级自己原有的理财账户，且投保指定产品的主险首年期交保费不低于</a:t>
            </a:r>
            <a:r>
              <a:rPr lang="en-US" altLang="zh-CN" b="1" dirty="0">
                <a:solidFill>
                  <a:srgbClr val="FF0000"/>
                </a:solidFill>
              </a:rPr>
              <a:t>10000</a:t>
            </a:r>
            <a:r>
              <a:rPr lang="zh-CN" altLang="zh-CN" b="1" dirty="0">
                <a:solidFill>
                  <a:srgbClr val="FF0000"/>
                </a:solidFill>
              </a:rPr>
              <a:t>元</a:t>
            </a:r>
            <a:r>
              <a:rPr lang="en-US" altLang="zh-CN" b="1" dirty="0">
                <a:solidFill>
                  <a:srgbClr val="FF0000"/>
                </a:solidFill>
              </a:rPr>
              <a:t>/</a:t>
            </a:r>
            <a:r>
              <a:rPr lang="zh-CN" altLang="zh-CN" b="1" dirty="0">
                <a:solidFill>
                  <a:srgbClr val="FF0000"/>
                </a:solidFill>
              </a:rPr>
              <a:t>件</a:t>
            </a:r>
            <a:r>
              <a:rPr lang="zh-CN" altLang="zh-CN" dirty="0"/>
              <a:t>。</a:t>
            </a:r>
          </a:p>
          <a:p>
            <a:pPr marL="0" indent="0">
              <a:buNone/>
            </a:pPr>
            <a:r>
              <a:rPr lang="zh-CN" altLang="zh-CN" dirty="0"/>
              <a:t>备注：如客户有特殊情况，支公司、营销部经理或分管经理签字同意后，可适当降低增额产品保费，但</a:t>
            </a:r>
            <a:r>
              <a:rPr lang="zh-CN" altLang="zh-CN" b="1" dirty="0">
                <a:solidFill>
                  <a:srgbClr val="FF0000"/>
                </a:solidFill>
              </a:rPr>
              <a:t>康宁系列产品不得低于</a:t>
            </a:r>
            <a:r>
              <a:rPr lang="en-US" altLang="zh-CN" b="1" dirty="0">
                <a:solidFill>
                  <a:srgbClr val="FF0000"/>
                </a:solidFill>
              </a:rPr>
              <a:t>3000</a:t>
            </a:r>
            <a:r>
              <a:rPr lang="zh-CN" altLang="zh-CN" b="1" dirty="0">
                <a:solidFill>
                  <a:srgbClr val="FF0000"/>
                </a:solidFill>
              </a:rPr>
              <a:t>元</a:t>
            </a:r>
            <a:r>
              <a:rPr lang="en-US" altLang="zh-CN" b="1" dirty="0">
                <a:solidFill>
                  <a:srgbClr val="FF0000"/>
                </a:solidFill>
              </a:rPr>
              <a:t>/</a:t>
            </a:r>
            <a:r>
              <a:rPr lang="zh-CN" altLang="zh-CN" b="1" dirty="0">
                <a:solidFill>
                  <a:srgbClr val="FF0000"/>
                </a:solidFill>
              </a:rPr>
              <a:t>件</a:t>
            </a:r>
            <a:r>
              <a:rPr lang="zh-CN" altLang="zh-CN" dirty="0"/>
              <a:t>，</a:t>
            </a:r>
            <a:r>
              <a:rPr lang="zh-CN" altLang="zh-CN" b="1" dirty="0">
                <a:solidFill>
                  <a:srgbClr val="FF0000"/>
                </a:solidFill>
              </a:rPr>
              <a:t>其余产品不得低于</a:t>
            </a:r>
            <a:r>
              <a:rPr lang="en-US" altLang="zh-CN" b="1" dirty="0">
                <a:solidFill>
                  <a:srgbClr val="FF0000"/>
                </a:solidFill>
              </a:rPr>
              <a:t>5000</a:t>
            </a:r>
            <a:r>
              <a:rPr lang="zh-CN" altLang="zh-CN" b="1" dirty="0">
                <a:solidFill>
                  <a:srgbClr val="FF0000"/>
                </a:solidFill>
              </a:rPr>
              <a:t>元</a:t>
            </a:r>
            <a:r>
              <a:rPr lang="en-US" altLang="zh-CN" b="1" dirty="0">
                <a:solidFill>
                  <a:srgbClr val="FF0000"/>
                </a:solidFill>
              </a:rPr>
              <a:t>/</a:t>
            </a:r>
            <a:r>
              <a:rPr lang="zh-CN" altLang="zh-CN" b="1" dirty="0">
                <a:solidFill>
                  <a:srgbClr val="FF0000"/>
                </a:solidFill>
              </a:rPr>
              <a:t>件</a:t>
            </a:r>
            <a:r>
              <a:rPr lang="zh-CN" altLang="zh-CN" b="1" dirty="0" smtClean="0">
                <a:solidFill>
                  <a:srgbClr val="FF0000"/>
                </a:solidFill>
              </a:rPr>
              <a:t>。</a:t>
            </a:r>
            <a:endParaRPr lang="zh-CN" altLang="en-US" b="1" dirty="0">
              <a:solidFill>
                <a:srgbClr val="FF0000"/>
              </a:solidFill>
            </a:endParaRPr>
          </a:p>
        </p:txBody>
      </p:sp>
    </p:spTree>
    <p:extLst>
      <p:ext uri="{BB962C8B-B14F-4D97-AF65-F5344CB8AC3E}">
        <p14:creationId xmlns:p14="http://schemas.microsoft.com/office/powerpoint/2010/main" val="22820758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ln>
            <a:solidFill>
              <a:srgbClr val="FF0000"/>
            </a:solidFill>
          </a:ln>
        </p:spPr>
        <p:txBody>
          <a:bodyPr>
            <a:normAutofit fontScale="92500" lnSpcReduction="20000"/>
          </a:bodyPr>
          <a:lstStyle/>
          <a:p>
            <a:pPr marL="0" indent="0">
              <a:buNone/>
            </a:pPr>
            <a:r>
              <a:rPr lang="en-US" altLang="zh-CN" dirty="0"/>
              <a:t>3</a:t>
            </a:r>
            <a:r>
              <a:rPr lang="zh-CN" altLang="zh-CN" smtClean="0"/>
              <a:t>、</a:t>
            </a:r>
            <a:r>
              <a:rPr lang="zh-CN" altLang="en-US" smtClean="0"/>
              <a:t>以投保人为标识，</a:t>
            </a:r>
            <a:r>
              <a:rPr lang="zh-CN" altLang="zh-CN" smtClean="0"/>
              <a:t>每</a:t>
            </a:r>
            <a:r>
              <a:rPr lang="zh-CN" altLang="zh-CN" dirty="0"/>
              <a:t>增额投保一张，可升级一张。</a:t>
            </a:r>
          </a:p>
          <a:p>
            <a:pPr marL="0" indent="0">
              <a:buNone/>
            </a:pPr>
            <a:r>
              <a:rPr lang="en-US" altLang="zh-CN" dirty="0"/>
              <a:t>4</a:t>
            </a:r>
            <a:r>
              <a:rPr lang="zh-CN" altLang="zh-CN" dirty="0"/>
              <a:t>、增额产品必须为十年期。</a:t>
            </a:r>
          </a:p>
          <a:p>
            <a:pPr marL="0" indent="0">
              <a:buNone/>
            </a:pPr>
            <a:r>
              <a:rPr lang="zh-CN" altLang="zh-CN" dirty="0"/>
              <a:t>备注：同时满足下列情况，经支公司经理或分管经理签字后，可增额五年期：</a:t>
            </a:r>
          </a:p>
          <a:p>
            <a:pPr marL="0" indent="0">
              <a:buNone/>
            </a:pPr>
            <a:r>
              <a:rPr lang="zh-CN" altLang="zh-CN" dirty="0"/>
              <a:t>（</a:t>
            </a:r>
            <a:r>
              <a:rPr lang="en-US" altLang="zh-CN" dirty="0"/>
              <a:t>1</a:t>
            </a:r>
            <a:r>
              <a:rPr lang="zh-CN" altLang="zh-CN" dirty="0"/>
              <a:t>）、原保单被保险人年龄超龄无法增额十年期；</a:t>
            </a:r>
          </a:p>
          <a:p>
            <a:pPr marL="0" indent="0">
              <a:buNone/>
            </a:pPr>
            <a:r>
              <a:rPr lang="zh-CN" altLang="zh-CN" dirty="0"/>
              <a:t>（</a:t>
            </a:r>
            <a:r>
              <a:rPr lang="en-US" altLang="zh-CN" dirty="0"/>
              <a:t>2</a:t>
            </a:r>
            <a:r>
              <a:rPr lang="zh-CN" altLang="zh-CN" dirty="0"/>
              <a:t>）、客户单件增额保费在</a:t>
            </a:r>
            <a:r>
              <a:rPr lang="en-US" altLang="zh-CN" dirty="0"/>
              <a:t>2</a:t>
            </a:r>
            <a:r>
              <a:rPr lang="zh-CN" altLang="zh-CN" dirty="0"/>
              <a:t>万元</a:t>
            </a:r>
            <a:r>
              <a:rPr lang="zh-CN" altLang="zh-CN" dirty="0" smtClean="0"/>
              <a:t>以上</a:t>
            </a:r>
            <a:r>
              <a:rPr lang="zh-CN" altLang="en-US" dirty="0"/>
              <a:t>。</a:t>
            </a:r>
            <a:endParaRPr lang="zh-CN" altLang="zh-CN" dirty="0"/>
          </a:p>
        </p:txBody>
      </p:sp>
    </p:spTree>
    <p:extLst>
      <p:ext uri="{BB962C8B-B14F-4D97-AF65-F5344CB8AC3E}">
        <p14:creationId xmlns:p14="http://schemas.microsoft.com/office/powerpoint/2010/main" val="11957932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8" y="1200160"/>
            <a:ext cx="8435272" cy="3394472"/>
          </a:xfrm>
          <a:ln>
            <a:solidFill>
              <a:srgbClr val="FF0000"/>
            </a:solidFill>
          </a:ln>
        </p:spPr>
        <p:txBody>
          <a:bodyPr>
            <a:normAutofit fontScale="92500" lnSpcReduction="10000"/>
          </a:bodyPr>
          <a:lstStyle/>
          <a:p>
            <a:pPr marL="0" indent="0">
              <a:buNone/>
            </a:pPr>
            <a:r>
              <a:rPr lang="en-US" altLang="zh-CN" dirty="0"/>
              <a:t>5</a:t>
            </a:r>
            <a:r>
              <a:rPr lang="zh-CN" altLang="zh-CN" dirty="0"/>
              <a:t>、需同时满足以下条件方可办理保单升级：</a:t>
            </a:r>
          </a:p>
          <a:p>
            <a:pPr marL="0" indent="0">
              <a:buNone/>
            </a:pPr>
            <a:r>
              <a:rPr lang="zh-CN" altLang="zh-CN" dirty="0"/>
              <a:t>（</a:t>
            </a:r>
            <a:r>
              <a:rPr lang="en-US" altLang="zh-CN" dirty="0"/>
              <a:t>1</a:t>
            </a:r>
            <a:r>
              <a:rPr lang="zh-CN" altLang="zh-CN" dirty="0"/>
              <a:t>）在</a:t>
            </a:r>
            <a:r>
              <a:rPr lang="en-US" altLang="zh-CN" dirty="0"/>
              <a:t>5</a:t>
            </a:r>
            <a:r>
              <a:rPr lang="zh-CN" altLang="zh-CN" dirty="0"/>
              <a:t>月</a:t>
            </a:r>
            <a:r>
              <a:rPr lang="en-US" altLang="zh-CN" dirty="0"/>
              <a:t>21</a:t>
            </a:r>
            <a:r>
              <a:rPr lang="zh-CN" altLang="zh-CN" dirty="0"/>
              <a:t>日</a:t>
            </a:r>
            <a:r>
              <a:rPr lang="en-US" altLang="zh-CN" dirty="0"/>
              <a:t>-6</a:t>
            </a:r>
            <a:r>
              <a:rPr lang="zh-CN" altLang="zh-CN" dirty="0"/>
              <a:t>月</a:t>
            </a:r>
            <a:r>
              <a:rPr lang="en-US" altLang="zh-CN" dirty="0"/>
              <a:t>30</a:t>
            </a:r>
            <a:r>
              <a:rPr lang="zh-CN" altLang="zh-CN" dirty="0"/>
              <a:t>日期间提交了“保单升级申请书”；</a:t>
            </a:r>
          </a:p>
          <a:p>
            <a:pPr marL="0" indent="0">
              <a:buNone/>
            </a:pPr>
            <a:r>
              <a:rPr lang="zh-CN" altLang="zh-CN" dirty="0"/>
              <a:t>（</a:t>
            </a:r>
            <a:r>
              <a:rPr lang="en-US" altLang="zh-CN" dirty="0"/>
              <a:t>2</a:t>
            </a:r>
            <a:r>
              <a:rPr lang="zh-CN" altLang="zh-CN" dirty="0"/>
              <a:t>）增额投保产品于</a:t>
            </a:r>
            <a:r>
              <a:rPr lang="en-US" altLang="zh-CN" dirty="0"/>
              <a:t>6</a:t>
            </a:r>
            <a:r>
              <a:rPr lang="zh-CN" altLang="zh-CN" dirty="0"/>
              <a:t>月</a:t>
            </a:r>
            <a:r>
              <a:rPr lang="en-US" altLang="zh-CN" dirty="0"/>
              <a:t>30</a:t>
            </a:r>
            <a:r>
              <a:rPr lang="zh-CN" altLang="zh-CN" dirty="0"/>
              <a:t>日（含）前办理完投保手续；</a:t>
            </a:r>
          </a:p>
          <a:p>
            <a:pPr marL="0" indent="0">
              <a:buNone/>
            </a:pPr>
            <a:r>
              <a:rPr lang="zh-CN" altLang="zh-CN" dirty="0"/>
              <a:t>（</a:t>
            </a:r>
            <a:r>
              <a:rPr lang="en-US" altLang="zh-CN" dirty="0"/>
              <a:t>3</a:t>
            </a:r>
            <a:r>
              <a:rPr lang="zh-CN" altLang="zh-CN" dirty="0"/>
              <a:t>）增额投保产品的保单在</a:t>
            </a:r>
            <a:r>
              <a:rPr lang="en-US" altLang="zh-CN" dirty="0"/>
              <a:t>7</a:t>
            </a:r>
            <a:r>
              <a:rPr lang="zh-CN" altLang="zh-CN" dirty="0"/>
              <a:t>月</a:t>
            </a:r>
            <a:r>
              <a:rPr lang="en-US" altLang="zh-CN" dirty="0"/>
              <a:t>5</a:t>
            </a:r>
            <a:r>
              <a:rPr lang="zh-CN" altLang="zh-CN" dirty="0"/>
              <a:t>日</a:t>
            </a:r>
            <a:r>
              <a:rPr lang="en-US" altLang="zh-CN" dirty="0"/>
              <a:t>(</a:t>
            </a:r>
            <a:r>
              <a:rPr lang="zh-CN" altLang="zh-CN" dirty="0"/>
              <a:t>含</a:t>
            </a:r>
            <a:r>
              <a:rPr lang="en-US" altLang="zh-CN" dirty="0"/>
              <a:t>)</a:t>
            </a:r>
            <a:r>
              <a:rPr lang="zh-CN" altLang="zh-CN" dirty="0"/>
              <a:t>前已生效。</a:t>
            </a:r>
          </a:p>
          <a:p>
            <a:pPr marL="0" indent="0">
              <a:buNone/>
            </a:pPr>
            <a:endParaRPr lang="zh-CN" altLang="en-US" dirty="0"/>
          </a:p>
        </p:txBody>
      </p:sp>
    </p:spTree>
    <p:extLst>
      <p:ext uri="{BB962C8B-B14F-4D97-AF65-F5344CB8AC3E}">
        <p14:creationId xmlns:p14="http://schemas.microsoft.com/office/powerpoint/2010/main" val="19339754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0640"/>
            <a:ext cx="1403648" cy="760910"/>
          </a:xfrm>
        </p:spPr>
        <p:txBody>
          <a:bodyPr>
            <a:normAutofit fontScale="90000"/>
          </a:bodyPr>
          <a:lstStyle/>
          <a:p>
            <a:r>
              <a:rPr lang="zh-CN" altLang="en-US" b="1" dirty="0" smtClean="0">
                <a:latin typeface="微软雅黑" panose="020B0503020204020204" pitchFamily="34" charset="-122"/>
                <a:ea typeface="微软雅黑" panose="020B0503020204020204" pitchFamily="34" charset="-122"/>
              </a:rPr>
              <a:t>目录</a:t>
            </a:r>
            <a:endParaRPr lang="zh-CN" altLang="en-US" b="1" dirty="0">
              <a:latin typeface="微软雅黑" panose="020B0503020204020204" pitchFamily="34" charset="-122"/>
              <a:ea typeface="微软雅黑" panose="020B0503020204020204" pitchFamily="34" charset="-122"/>
            </a:endParaRPr>
          </a:p>
        </p:txBody>
      </p:sp>
      <p:graphicFrame>
        <p:nvGraphicFramePr>
          <p:cNvPr id="4" name="内容占位符 3"/>
          <p:cNvGraphicFramePr>
            <a:graphicFrameLocks noGrp="1"/>
          </p:cNvGraphicFramePr>
          <p:nvPr>
            <p:ph idx="1"/>
            <p:extLst>
              <p:ext uri="{D42A27DB-BD31-4B8C-83A1-F6EECF244321}">
                <p14:modId xmlns:p14="http://schemas.microsoft.com/office/powerpoint/2010/main" val="1251548363"/>
              </p:ext>
            </p:extLst>
          </p:nvPr>
        </p:nvGraphicFramePr>
        <p:xfrm>
          <a:off x="1115616" y="1203598"/>
          <a:ext cx="6768752" cy="339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文本框 4"/>
          <p:cNvSpPr txBox="1"/>
          <p:nvPr/>
        </p:nvSpPr>
        <p:spPr>
          <a:xfrm>
            <a:off x="1227816" y="1583734"/>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一</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515848" y="2591846"/>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二</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227816" y="3598704"/>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三</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995410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2211710"/>
            <a:ext cx="8229600" cy="857250"/>
          </a:xfrm>
        </p:spPr>
        <p:txBody>
          <a:bodyPr/>
          <a:lstStyle/>
          <a:p>
            <a:r>
              <a:rPr lang="zh-CN" altLang="en-US" dirty="0" smtClean="0">
                <a:solidFill>
                  <a:srgbClr val="FF0000"/>
                </a:solidFill>
              </a:rPr>
              <a:t>财富升级活动优势</a:t>
            </a:r>
            <a:endParaRPr lang="zh-CN" altLang="en-US" dirty="0">
              <a:solidFill>
                <a:srgbClr val="FF0000"/>
              </a:solidFill>
            </a:endParaRPr>
          </a:p>
        </p:txBody>
      </p:sp>
    </p:spTree>
    <p:extLst>
      <p:ext uri="{BB962C8B-B14F-4D97-AF65-F5344CB8AC3E}">
        <p14:creationId xmlns:p14="http://schemas.microsoft.com/office/powerpoint/2010/main" val="32823847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8" y="1923678"/>
            <a:ext cx="8229600" cy="2670954"/>
          </a:xfrm>
        </p:spPr>
        <p:txBody>
          <a:bodyPr>
            <a:normAutofit lnSpcReduction="10000"/>
          </a:bodyPr>
          <a:lstStyle/>
          <a:p>
            <a:r>
              <a:rPr lang="en-US" altLang="zh-CN" dirty="0" smtClean="0"/>
              <a:t>2013</a:t>
            </a:r>
            <a:r>
              <a:rPr lang="zh-CN" altLang="en-US" dirty="0" smtClean="0"/>
              <a:t>年财富升级，全市总计可升级客户</a:t>
            </a:r>
            <a:r>
              <a:rPr lang="en-US" altLang="zh-CN" dirty="0" smtClean="0">
                <a:solidFill>
                  <a:srgbClr val="FF0000"/>
                </a:solidFill>
              </a:rPr>
              <a:t>129340</a:t>
            </a:r>
            <a:r>
              <a:rPr lang="zh-CN" altLang="en-US" dirty="0" smtClean="0">
                <a:solidFill>
                  <a:srgbClr val="FF0000"/>
                </a:solidFill>
              </a:rPr>
              <a:t>人</a:t>
            </a:r>
            <a:r>
              <a:rPr lang="zh-CN" altLang="en-US" dirty="0" smtClean="0"/>
              <a:t>，可升级险种</a:t>
            </a:r>
            <a:r>
              <a:rPr lang="zh-CN" altLang="en-US" dirty="0" smtClean="0">
                <a:solidFill>
                  <a:srgbClr val="FF0000"/>
                </a:solidFill>
              </a:rPr>
              <a:t>仅</a:t>
            </a:r>
            <a:r>
              <a:rPr lang="en-US" altLang="zh-CN" dirty="0" smtClean="0">
                <a:solidFill>
                  <a:srgbClr val="FF0000"/>
                </a:solidFill>
              </a:rPr>
              <a:t>4</a:t>
            </a:r>
            <a:r>
              <a:rPr lang="zh-CN" altLang="en-US" dirty="0" smtClean="0">
                <a:solidFill>
                  <a:srgbClr val="FF0000"/>
                </a:solidFill>
              </a:rPr>
              <a:t>款</a:t>
            </a:r>
            <a:endParaRPr lang="en-US" altLang="zh-CN" dirty="0" smtClean="0">
              <a:solidFill>
                <a:srgbClr val="FF0000"/>
              </a:solidFill>
            </a:endParaRPr>
          </a:p>
          <a:p>
            <a:r>
              <a:rPr lang="en-US" altLang="zh-CN" dirty="0" smtClean="0"/>
              <a:t>2014</a:t>
            </a:r>
            <a:r>
              <a:rPr lang="zh-CN" altLang="en-US" dirty="0" smtClean="0"/>
              <a:t>年财富升级，全市总计可升级客户</a:t>
            </a:r>
            <a:r>
              <a:rPr lang="en-US" altLang="zh-CN" dirty="0" smtClean="0">
                <a:solidFill>
                  <a:srgbClr val="FF0000"/>
                </a:solidFill>
              </a:rPr>
              <a:t>136350</a:t>
            </a:r>
            <a:r>
              <a:rPr lang="zh-CN" altLang="en-US" dirty="0" smtClean="0">
                <a:solidFill>
                  <a:srgbClr val="FF0000"/>
                </a:solidFill>
              </a:rPr>
              <a:t>人</a:t>
            </a:r>
            <a:r>
              <a:rPr lang="zh-CN" altLang="en-US" dirty="0" smtClean="0"/>
              <a:t>，可升级险种</a:t>
            </a:r>
            <a:r>
              <a:rPr lang="zh-CN" altLang="en-US" dirty="0" smtClean="0">
                <a:solidFill>
                  <a:srgbClr val="FF0000"/>
                </a:solidFill>
              </a:rPr>
              <a:t>共</a:t>
            </a:r>
            <a:r>
              <a:rPr lang="en-US" altLang="zh-CN" dirty="0">
                <a:solidFill>
                  <a:srgbClr val="FF0000"/>
                </a:solidFill>
              </a:rPr>
              <a:t>9</a:t>
            </a:r>
            <a:r>
              <a:rPr lang="zh-CN" altLang="en-US" dirty="0" smtClean="0">
                <a:solidFill>
                  <a:srgbClr val="FF0000"/>
                </a:solidFill>
              </a:rPr>
              <a:t>款</a:t>
            </a:r>
            <a:endParaRPr lang="en-US" altLang="zh-CN" dirty="0" smtClean="0">
              <a:solidFill>
                <a:srgbClr val="FF0000"/>
              </a:solidFill>
            </a:endParaRPr>
          </a:p>
          <a:p>
            <a:r>
              <a:rPr lang="zh-CN" altLang="en-US" dirty="0" smtClean="0"/>
              <a:t>客户资源和产品资源均有提升</a:t>
            </a:r>
            <a:endParaRPr lang="en-US" altLang="zh-CN" dirty="0" smtClean="0"/>
          </a:p>
          <a:p>
            <a:endParaRPr lang="zh-CN" altLang="en-US" dirty="0"/>
          </a:p>
        </p:txBody>
      </p:sp>
      <p:sp>
        <p:nvSpPr>
          <p:cNvPr id="4" name="标题 1"/>
          <p:cNvSpPr>
            <a:spLocks noGrp="1"/>
          </p:cNvSpPr>
          <p:nvPr>
            <p:ph type="title"/>
          </p:nvPr>
        </p:nvSpPr>
        <p:spPr>
          <a:xfrm>
            <a:off x="395536" y="771550"/>
            <a:ext cx="8229600" cy="857250"/>
          </a:xfrm>
        </p:spPr>
        <p:txBody>
          <a:bodyPr>
            <a:normAutofit/>
          </a:bodyPr>
          <a:lstStyle/>
          <a:p>
            <a:r>
              <a:rPr lang="zh-CN" altLang="en-US" sz="3600" dirty="0">
                <a:solidFill>
                  <a:srgbClr val="FF0000"/>
                </a:solidFill>
              </a:rPr>
              <a:t>优势</a:t>
            </a:r>
            <a:r>
              <a:rPr lang="zh-CN" altLang="en-US" sz="3600" dirty="0" smtClean="0">
                <a:solidFill>
                  <a:srgbClr val="FF0000"/>
                </a:solidFill>
              </a:rPr>
              <a:t>之一：更丰富的客户资源</a:t>
            </a:r>
            <a:endParaRPr lang="zh-CN" altLang="en-US" sz="3600" dirty="0">
              <a:solidFill>
                <a:srgbClr val="FF0000"/>
              </a:solidFill>
            </a:endParaRPr>
          </a:p>
        </p:txBody>
      </p:sp>
    </p:spTree>
    <p:extLst>
      <p:ext uri="{BB962C8B-B14F-4D97-AF65-F5344CB8AC3E}">
        <p14:creationId xmlns:p14="http://schemas.microsoft.com/office/powerpoint/2010/main" val="13817658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771550"/>
            <a:ext cx="8229600" cy="857250"/>
          </a:xfrm>
        </p:spPr>
        <p:txBody>
          <a:bodyPr>
            <a:normAutofit/>
          </a:bodyPr>
          <a:lstStyle/>
          <a:p>
            <a:r>
              <a:rPr lang="zh-CN" altLang="en-US" sz="3600" dirty="0">
                <a:solidFill>
                  <a:srgbClr val="FF0000"/>
                </a:solidFill>
              </a:rPr>
              <a:t>优势</a:t>
            </a:r>
            <a:r>
              <a:rPr lang="zh-CN" altLang="en-US" sz="3600" dirty="0" smtClean="0">
                <a:solidFill>
                  <a:srgbClr val="FF0000"/>
                </a:solidFill>
              </a:rPr>
              <a:t>之二：更精准的客户资源管理</a:t>
            </a:r>
            <a:endParaRPr lang="zh-CN" altLang="en-US" sz="3600" dirty="0">
              <a:solidFill>
                <a:srgbClr val="FF0000"/>
              </a:solidFill>
            </a:endParaRPr>
          </a:p>
        </p:txBody>
      </p:sp>
      <p:graphicFrame>
        <p:nvGraphicFramePr>
          <p:cNvPr id="5" name="内容占位符 4"/>
          <p:cNvGraphicFramePr>
            <a:graphicFrameLocks noGrp="1"/>
          </p:cNvGraphicFramePr>
          <p:nvPr>
            <p:ph idx="1"/>
            <p:extLst>
              <p:ext uri="{D42A27DB-BD31-4B8C-83A1-F6EECF244321}">
                <p14:modId xmlns:p14="http://schemas.microsoft.com/office/powerpoint/2010/main" val="2733620403"/>
              </p:ext>
            </p:extLst>
          </p:nvPr>
        </p:nvGraphicFramePr>
        <p:xfrm>
          <a:off x="467544" y="1933260"/>
          <a:ext cx="8229601" cy="2510698"/>
        </p:xfrm>
        <a:graphic>
          <a:graphicData uri="http://schemas.openxmlformats.org/drawingml/2006/table">
            <a:tbl>
              <a:tblPr/>
              <a:tblGrid>
                <a:gridCol w="419266"/>
                <a:gridCol w="563015"/>
                <a:gridCol w="563015"/>
                <a:gridCol w="563015"/>
                <a:gridCol w="563015"/>
                <a:gridCol w="778638"/>
                <a:gridCol w="539057"/>
                <a:gridCol w="419266"/>
                <a:gridCol w="706763"/>
                <a:gridCol w="563015"/>
                <a:gridCol w="563015"/>
                <a:gridCol w="563015"/>
                <a:gridCol w="862491"/>
                <a:gridCol w="563015"/>
              </a:tblGrid>
              <a:tr h="426759">
                <a:tc>
                  <a:txBody>
                    <a:bodyPr/>
                    <a:lstStyle/>
                    <a:p>
                      <a:pPr algn="ctr" fontAlgn="ctr"/>
                      <a:r>
                        <a:rPr lang="zh-CN" altLang="en-US" sz="1000" b="1" i="0" u="none" strike="noStrike" dirty="0">
                          <a:solidFill>
                            <a:srgbClr val="FFFFFF"/>
                          </a:solidFill>
                          <a:effectLst/>
                          <a:latin typeface="宋体"/>
                        </a:rPr>
                        <a:t>序号</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单位</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到会客户数</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升级客户数</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客户签单率</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dirty="0">
                          <a:solidFill>
                            <a:srgbClr val="FFFFFF"/>
                          </a:solidFill>
                          <a:effectLst/>
                          <a:latin typeface="宋体"/>
                        </a:rPr>
                        <a:t>增额</a:t>
                      </a:r>
                      <a:r>
                        <a:rPr lang="zh-CN" altLang="en-US" sz="1000" b="1" i="0" u="none" strike="noStrike" dirty="0" smtClean="0">
                          <a:solidFill>
                            <a:srgbClr val="FFFFFF"/>
                          </a:solidFill>
                          <a:effectLst/>
                          <a:latin typeface="宋体"/>
                        </a:rPr>
                        <a:t>保费（签单）</a:t>
                      </a:r>
                      <a:endParaRPr lang="zh-CN" altLang="en-US" sz="1000" b="1" i="0" u="none" strike="noStrike" dirty="0">
                        <a:solidFill>
                          <a:srgbClr val="FFFFFF"/>
                        </a:solidFill>
                        <a:effectLst/>
                        <a:latin typeface="宋体"/>
                      </a:endParaRP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dirty="0">
                          <a:solidFill>
                            <a:srgbClr val="FFFFFF"/>
                          </a:solidFill>
                          <a:effectLst/>
                          <a:latin typeface="宋体"/>
                        </a:rPr>
                        <a:t>人均增额保费</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序号</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单位</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到会客户数</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dirty="0">
                          <a:solidFill>
                            <a:srgbClr val="FFFFFF"/>
                          </a:solidFill>
                          <a:effectLst/>
                          <a:latin typeface="宋体"/>
                        </a:rPr>
                        <a:t>升级客户数</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a:solidFill>
                            <a:srgbClr val="FFFFFF"/>
                          </a:solidFill>
                          <a:effectLst/>
                          <a:latin typeface="宋体"/>
                        </a:rPr>
                        <a:t>客户签单率</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dirty="0">
                          <a:solidFill>
                            <a:srgbClr val="FFFFFF"/>
                          </a:solidFill>
                          <a:effectLst/>
                          <a:latin typeface="宋体"/>
                        </a:rPr>
                        <a:t>增额</a:t>
                      </a:r>
                      <a:r>
                        <a:rPr lang="zh-CN" altLang="en-US" sz="1000" b="1" i="0" u="none" strike="noStrike" dirty="0" smtClean="0">
                          <a:solidFill>
                            <a:srgbClr val="FFFFFF"/>
                          </a:solidFill>
                          <a:effectLst/>
                          <a:latin typeface="宋体"/>
                        </a:rPr>
                        <a:t>保费（签单）</a:t>
                      </a:r>
                      <a:endParaRPr lang="zh-CN" altLang="en-US" sz="1000" b="1" i="0" u="none" strike="noStrike" dirty="0">
                        <a:solidFill>
                          <a:srgbClr val="FFFFFF"/>
                        </a:solidFill>
                        <a:effectLst/>
                        <a:latin typeface="宋体"/>
                      </a:endParaRP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zh-CN" altLang="en-US" sz="1000" b="1" i="0" u="none" strike="noStrike" dirty="0">
                          <a:solidFill>
                            <a:srgbClr val="FFFFFF"/>
                          </a:solidFill>
                          <a:effectLst/>
                          <a:latin typeface="宋体"/>
                        </a:rPr>
                        <a:t>人均增额保费</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r>
              <a:tr h="146995">
                <a:tc>
                  <a:txBody>
                    <a:bodyPr/>
                    <a:lstStyle/>
                    <a:p>
                      <a:pPr algn="ctr" fontAlgn="ctr"/>
                      <a:r>
                        <a:rPr lang="en-US" altLang="zh-CN" sz="1000" b="1" i="0" u="none" strike="noStrike">
                          <a:solidFill>
                            <a:srgbClr val="000000"/>
                          </a:solidFill>
                          <a:effectLst/>
                          <a:latin typeface="宋体"/>
                        </a:rPr>
                        <a:t>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高新</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816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349</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42.8%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10920897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31292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新津</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661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374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56.6%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3683968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9850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郫县</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1268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643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50.7%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3515323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5467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蒲江</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775</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416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53.7%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2000037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4808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邛崃</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986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326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33.1%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2542994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7801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15</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营销五部</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493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289</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58.6%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5282480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18278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大邑</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1055</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504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47.8%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2191302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4348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营销三部</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860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353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41.0%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6012157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17032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5</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青羊</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496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214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43.1%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2975077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13902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龙泉驿</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2686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1379</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51.3%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11992431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8696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新都</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2320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1260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54.3%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11086000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8798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都江堰</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1520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552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36.3%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3652281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6616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锦江</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920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502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54.6%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6943741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13832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19</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彭州</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2014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838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41.6%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3849000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4593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金堂</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2913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962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33.0%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4176560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4342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营销二部</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1018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506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49.7%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4425930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8747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9</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崇州</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1166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451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38.7%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3766931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8352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武侯</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708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238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33.6%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3672099</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15429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10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成华</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633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232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36.7%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3757096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16194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温江</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807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299</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37.1%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1990035.2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6656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11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金牛</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727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293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40.3%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3807172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12994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23</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营销一部</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875</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386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44.1%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6750600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17489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a:txBody>
                    <a:bodyPr/>
                    <a:lstStyle/>
                    <a:p>
                      <a:pPr algn="ctr" fontAlgn="ctr"/>
                      <a:r>
                        <a:rPr lang="en-US" altLang="zh-CN" sz="1000" b="1" i="0" u="none" strike="noStrike">
                          <a:solidFill>
                            <a:srgbClr val="000000"/>
                          </a:solidFill>
                          <a:effectLst/>
                          <a:latin typeface="宋体"/>
                        </a:rPr>
                        <a:t>12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青白江</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712</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188</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26.4%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1783700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9488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24</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000000"/>
                          </a:solidFill>
                          <a:effectLst/>
                          <a:latin typeface="宋体"/>
                        </a:rPr>
                        <a:t>双流</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1287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637</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49.5%</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a:solidFill>
                            <a:srgbClr val="000000"/>
                          </a:solidFill>
                          <a:effectLst/>
                          <a:latin typeface="宋体"/>
                        </a:rPr>
                        <a:t>5535000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1" i="0" u="none" strike="noStrike" dirty="0">
                          <a:solidFill>
                            <a:srgbClr val="000000"/>
                          </a:solidFill>
                          <a:effectLst/>
                          <a:latin typeface="宋体"/>
                        </a:rPr>
                        <a:t>8689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6995">
                <a:tc gridSpan="7">
                  <a:txBody>
                    <a:bodyPr/>
                    <a:lstStyle/>
                    <a:p>
                      <a:pPr algn="ctr" fontAlgn="ctr"/>
                      <a:r>
                        <a:rPr lang="zh-CN" altLang="en-US" sz="1000" b="1" i="0" u="none" strike="noStrike">
                          <a:solidFill>
                            <a:srgbClr val="000000"/>
                          </a:solidFill>
                          <a:effectLst/>
                          <a:latin typeface="宋体"/>
                        </a:rPr>
                        <a:t>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pPr algn="ctr" fontAlgn="ctr"/>
                      <a:r>
                        <a:rPr lang="en-US" altLang="zh-CN" sz="1000" b="1" i="0" u="none" strike="noStrike">
                          <a:solidFill>
                            <a:srgbClr val="000000"/>
                          </a:solidFill>
                          <a:effectLst/>
                          <a:latin typeface="宋体"/>
                        </a:rPr>
                        <a:t>25</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000" b="1" i="0" u="none" strike="noStrike">
                          <a:solidFill>
                            <a:srgbClr val="FFFFFF"/>
                          </a:solidFill>
                          <a:effectLst/>
                          <a:latin typeface="宋体"/>
                        </a:rPr>
                        <a:t>成都</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1000" b="1" i="0" u="none" strike="noStrike">
                          <a:solidFill>
                            <a:srgbClr val="FFFFFF"/>
                          </a:solidFill>
                          <a:effectLst/>
                          <a:latin typeface="宋体"/>
                        </a:rPr>
                        <a:t>27716</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1000" b="1" i="0" u="none" strike="noStrike">
                          <a:solidFill>
                            <a:srgbClr val="FFFFFF"/>
                          </a:solidFill>
                          <a:effectLst/>
                          <a:latin typeface="宋体"/>
                        </a:rPr>
                        <a:t>12191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1000" b="1" i="0" u="none" strike="noStrike" dirty="0">
                          <a:solidFill>
                            <a:srgbClr val="000000"/>
                          </a:solidFill>
                          <a:effectLst/>
                          <a:latin typeface="宋体"/>
                        </a:rPr>
                        <a:t>44.0%</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000" b="1" i="0" u="none" strike="noStrike">
                          <a:solidFill>
                            <a:srgbClr val="FFFFFF"/>
                          </a:solidFill>
                          <a:effectLst/>
                          <a:latin typeface="宋体"/>
                        </a:rPr>
                        <a:t>116312811</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US" altLang="zh-CN" sz="1000" b="1" i="0" u="none" strike="noStrike" dirty="0">
                          <a:solidFill>
                            <a:srgbClr val="000000"/>
                          </a:solidFill>
                          <a:effectLst/>
                          <a:latin typeface="宋体"/>
                        </a:rPr>
                        <a:t>9541 </a:t>
                      </a:r>
                    </a:p>
                  </a:txBody>
                  <a:tcPr marL="7903" marR="7903" marT="790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6" name="内容占位符 2"/>
          <p:cNvSpPr txBox="1">
            <a:spLocks/>
          </p:cNvSpPr>
          <p:nvPr/>
        </p:nvSpPr>
        <p:spPr>
          <a:xfrm>
            <a:off x="467544" y="4479962"/>
            <a:ext cx="8229600" cy="540060"/>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zh-CN" altLang="en-US" sz="1800" dirty="0" smtClean="0"/>
              <a:t>去年保单升级，全市升级报告会签单率</a:t>
            </a:r>
            <a:r>
              <a:rPr lang="en-US" altLang="zh-CN" sz="1800" dirty="0" smtClean="0"/>
              <a:t>44%</a:t>
            </a:r>
            <a:r>
              <a:rPr lang="zh-CN" altLang="en-US" sz="1800" dirty="0" smtClean="0"/>
              <a:t>，累计增额保费</a:t>
            </a:r>
            <a:r>
              <a:rPr lang="en-US" altLang="zh-CN" sz="1800" dirty="0" smtClean="0"/>
              <a:t>1.16</a:t>
            </a:r>
            <a:r>
              <a:rPr lang="zh-CN" altLang="en-US" sz="1800" dirty="0" smtClean="0"/>
              <a:t>亿，人均增额保费</a:t>
            </a:r>
            <a:r>
              <a:rPr lang="en-US" altLang="zh-CN" sz="1800" dirty="0" smtClean="0"/>
              <a:t>9541</a:t>
            </a:r>
            <a:r>
              <a:rPr lang="zh-CN" altLang="en-US" sz="1800" dirty="0" smtClean="0"/>
              <a:t>元。会议运作效果稳定有保障，但客户资源利用率不尽如人意。</a:t>
            </a:r>
            <a:endParaRPr lang="zh-CN" altLang="en-US" sz="1800" dirty="0"/>
          </a:p>
        </p:txBody>
      </p:sp>
      <p:sp>
        <p:nvSpPr>
          <p:cNvPr id="7" name="内容占位符 2"/>
          <p:cNvSpPr txBox="1">
            <a:spLocks/>
          </p:cNvSpPr>
          <p:nvPr/>
        </p:nvSpPr>
        <p:spPr>
          <a:xfrm>
            <a:off x="422622" y="1527634"/>
            <a:ext cx="8229600" cy="5400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altLang="zh-CN" sz="1800" dirty="0" smtClean="0"/>
              <a:t>2013</a:t>
            </a:r>
            <a:r>
              <a:rPr lang="zh-CN" altLang="en-US" sz="1800" dirty="0" smtClean="0"/>
              <a:t>年财富升级会务运作情况（截止</a:t>
            </a:r>
            <a:r>
              <a:rPr lang="en-US" altLang="zh-CN" sz="1800" dirty="0" smtClean="0"/>
              <a:t>2013</a:t>
            </a:r>
            <a:r>
              <a:rPr lang="zh-CN" altLang="en-US" sz="1800" dirty="0" smtClean="0"/>
              <a:t>年</a:t>
            </a:r>
            <a:r>
              <a:rPr lang="en-US" altLang="zh-CN" sz="1800" dirty="0" smtClean="0"/>
              <a:t>8</a:t>
            </a:r>
            <a:r>
              <a:rPr lang="zh-CN" altLang="en-US" sz="1800" dirty="0" smtClean="0"/>
              <a:t>月</a:t>
            </a:r>
            <a:r>
              <a:rPr lang="en-US" altLang="zh-CN" sz="1800" dirty="0" smtClean="0"/>
              <a:t>29</a:t>
            </a:r>
            <a:r>
              <a:rPr lang="zh-CN" altLang="en-US" sz="1800" dirty="0" smtClean="0"/>
              <a:t>日）</a:t>
            </a:r>
            <a:endParaRPr lang="zh-CN" altLang="en-US" sz="1800" dirty="0"/>
          </a:p>
        </p:txBody>
      </p:sp>
    </p:spTree>
    <p:extLst>
      <p:ext uri="{BB962C8B-B14F-4D97-AF65-F5344CB8AC3E}">
        <p14:creationId xmlns:p14="http://schemas.microsoft.com/office/powerpoint/2010/main" val="19649128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504" y="782043"/>
            <a:ext cx="6624736" cy="493563"/>
          </a:xfrm>
        </p:spPr>
        <p:txBody>
          <a:bodyPr>
            <a:noAutofit/>
          </a:bodyPr>
          <a:lstStyle/>
          <a:p>
            <a:pPr algn="l"/>
            <a:r>
              <a:rPr lang="en-US" altLang="zh-CN" sz="2000" dirty="0" smtClean="0"/>
              <a:t>2013</a:t>
            </a:r>
            <a:r>
              <a:rPr lang="zh-CN" altLang="en-US" sz="2000" dirty="0" smtClean="0"/>
              <a:t>年</a:t>
            </a:r>
            <a:r>
              <a:rPr lang="en-US" altLang="zh-CN" sz="2000" dirty="0" smtClean="0"/>
              <a:t>8</a:t>
            </a:r>
            <a:r>
              <a:rPr lang="zh-CN" altLang="en-US" sz="2000" dirty="0" smtClean="0"/>
              <a:t>月财富升级客户参会情况（截止</a:t>
            </a:r>
            <a:r>
              <a:rPr lang="en-US" altLang="zh-CN" sz="2000" dirty="0" smtClean="0"/>
              <a:t>2013</a:t>
            </a:r>
            <a:r>
              <a:rPr lang="zh-CN" altLang="en-US" sz="2000" dirty="0" smtClean="0"/>
              <a:t>年</a:t>
            </a:r>
            <a:r>
              <a:rPr lang="en-US" altLang="zh-CN" sz="2000" dirty="0" smtClean="0"/>
              <a:t>8</a:t>
            </a:r>
            <a:r>
              <a:rPr lang="zh-CN" altLang="en-US" sz="2000" dirty="0" smtClean="0"/>
              <a:t>月</a:t>
            </a:r>
            <a:r>
              <a:rPr lang="en-US" altLang="zh-CN" sz="2000" dirty="0" smtClean="0"/>
              <a:t>29</a:t>
            </a:r>
            <a:r>
              <a:rPr lang="zh-CN" altLang="en-US" sz="2000" dirty="0" smtClean="0"/>
              <a:t>日）</a:t>
            </a:r>
            <a:endParaRPr lang="zh-CN" altLang="en-US" sz="2000" dirty="0"/>
          </a:p>
        </p:txBody>
      </p:sp>
      <p:graphicFrame>
        <p:nvGraphicFramePr>
          <p:cNvPr id="4" name="内容占位符 3"/>
          <p:cNvGraphicFramePr>
            <a:graphicFrameLocks noGrp="1"/>
          </p:cNvGraphicFramePr>
          <p:nvPr>
            <p:ph idx="1"/>
            <p:extLst>
              <p:ext uri="{D42A27DB-BD31-4B8C-83A1-F6EECF244321}">
                <p14:modId xmlns:p14="http://schemas.microsoft.com/office/powerpoint/2010/main" val="3126169597"/>
              </p:ext>
            </p:extLst>
          </p:nvPr>
        </p:nvGraphicFramePr>
        <p:xfrm>
          <a:off x="179513" y="1275611"/>
          <a:ext cx="5328593" cy="2736298"/>
        </p:xfrm>
        <a:graphic>
          <a:graphicData uri="http://schemas.openxmlformats.org/drawingml/2006/table">
            <a:tbl>
              <a:tblPr>
                <a:tableStyleId>{5DA37D80-6434-44D0-A028-1B22A696006F}</a:tableStyleId>
              </a:tblPr>
              <a:tblGrid>
                <a:gridCol w="351888"/>
                <a:gridCol w="593183"/>
                <a:gridCol w="583130"/>
                <a:gridCol w="583130"/>
                <a:gridCol w="502697"/>
                <a:gridCol w="410307"/>
                <a:gridCol w="675519"/>
                <a:gridCol w="542913"/>
                <a:gridCol w="542913"/>
                <a:gridCol w="542913"/>
              </a:tblGrid>
              <a:tr h="356310">
                <a:tc>
                  <a:txBody>
                    <a:bodyPr/>
                    <a:lstStyle/>
                    <a:p>
                      <a:pPr algn="ctr" fontAlgn="ctr"/>
                      <a:r>
                        <a:rPr lang="zh-CN" altLang="en-US" sz="1100" u="none" strike="noStrike" dirty="0">
                          <a:effectLst/>
                        </a:rPr>
                        <a:t>序号</a:t>
                      </a:r>
                      <a:endParaRPr lang="zh-CN" altLang="en-US" sz="1100" b="1" i="0" u="none" strike="noStrike" dirty="0">
                        <a:solidFill>
                          <a:srgbClr val="FFFFFF"/>
                        </a:solidFill>
                        <a:effectLst/>
                        <a:latin typeface="宋体"/>
                      </a:endParaRPr>
                    </a:p>
                  </a:txBody>
                  <a:tcPr marL="9525" marR="9525" marT="9525" marB="0" anchor="ctr"/>
                </a:tc>
                <a:tc>
                  <a:txBody>
                    <a:bodyPr/>
                    <a:lstStyle/>
                    <a:p>
                      <a:pPr algn="ctr" fontAlgn="ctr"/>
                      <a:r>
                        <a:rPr lang="zh-CN" altLang="en-US" sz="1100" u="none" strike="noStrike">
                          <a:effectLst/>
                        </a:rPr>
                        <a:t>单位</a:t>
                      </a:r>
                      <a:endParaRPr lang="zh-CN" altLang="en-US" sz="1100" b="1" i="0" u="none" strike="noStrike">
                        <a:solidFill>
                          <a:srgbClr val="FFFFFF"/>
                        </a:solidFill>
                        <a:effectLst/>
                        <a:latin typeface="宋体"/>
                      </a:endParaRPr>
                    </a:p>
                  </a:txBody>
                  <a:tcPr marL="9525" marR="9525" marT="9525" marB="0" anchor="ctr"/>
                </a:tc>
                <a:tc>
                  <a:txBody>
                    <a:bodyPr/>
                    <a:lstStyle/>
                    <a:p>
                      <a:pPr algn="ctr" fontAlgn="ctr"/>
                      <a:r>
                        <a:rPr lang="zh-CN" altLang="en-US" sz="1100" u="none" strike="noStrike" dirty="0">
                          <a:effectLst/>
                        </a:rPr>
                        <a:t>可开发客户数</a:t>
                      </a:r>
                      <a:endParaRPr lang="zh-CN" altLang="en-US" sz="1100" b="1" i="0" u="none" strike="noStrike" dirty="0">
                        <a:solidFill>
                          <a:srgbClr val="FFFFFF"/>
                        </a:solidFill>
                        <a:effectLst/>
                        <a:latin typeface="宋体"/>
                      </a:endParaRPr>
                    </a:p>
                  </a:txBody>
                  <a:tcPr marL="9525" marR="9525" marT="9525" marB="0" anchor="ctr"/>
                </a:tc>
                <a:tc>
                  <a:txBody>
                    <a:bodyPr/>
                    <a:lstStyle/>
                    <a:p>
                      <a:pPr algn="ctr" fontAlgn="ctr"/>
                      <a:r>
                        <a:rPr lang="zh-CN" altLang="en-US" sz="1100" u="none" strike="noStrike" dirty="0">
                          <a:effectLst/>
                        </a:rPr>
                        <a:t>到会客户数</a:t>
                      </a:r>
                      <a:endParaRPr lang="zh-CN" altLang="en-US" sz="1100" b="1" i="0" u="none" strike="noStrike" dirty="0">
                        <a:solidFill>
                          <a:srgbClr val="FFFFFF"/>
                        </a:solidFill>
                        <a:effectLst/>
                        <a:latin typeface="宋体"/>
                      </a:endParaRPr>
                    </a:p>
                  </a:txBody>
                  <a:tcPr marL="9525" marR="9525" marT="9525" marB="0" anchor="ctr"/>
                </a:tc>
                <a:tc>
                  <a:txBody>
                    <a:bodyPr/>
                    <a:lstStyle/>
                    <a:p>
                      <a:pPr algn="ctr" fontAlgn="ctr"/>
                      <a:r>
                        <a:rPr lang="zh-CN" altLang="en-US" sz="1100" u="none" strike="noStrike">
                          <a:effectLst/>
                        </a:rPr>
                        <a:t>总到会率</a:t>
                      </a:r>
                      <a:endParaRPr lang="zh-CN" altLang="en-US" sz="1100" b="1" i="0" u="none" strike="noStrike">
                        <a:solidFill>
                          <a:srgbClr val="FFFFFF"/>
                        </a:solidFill>
                        <a:effectLst/>
                        <a:latin typeface="宋体"/>
                      </a:endParaRPr>
                    </a:p>
                  </a:txBody>
                  <a:tcPr marL="9525" marR="9525" marT="9525" marB="0" anchor="ctr"/>
                </a:tc>
                <a:tc>
                  <a:txBody>
                    <a:bodyPr/>
                    <a:lstStyle/>
                    <a:p>
                      <a:pPr algn="ctr" fontAlgn="ctr"/>
                      <a:r>
                        <a:rPr lang="zh-CN" altLang="en-US" sz="1100" u="none" strike="noStrike">
                          <a:effectLst/>
                        </a:rPr>
                        <a:t>序号</a:t>
                      </a:r>
                      <a:endParaRPr lang="zh-CN" altLang="en-US" sz="1100" b="1" i="0" u="none" strike="noStrike">
                        <a:solidFill>
                          <a:srgbClr val="FFFFFF"/>
                        </a:solidFill>
                        <a:effectLst/>
                        <a:latin typeface="宋体"/>
                      </a:endParaRPr>
                    </a:p>
                  </a:txBody>
                  <a:tcPr marL="9525" marR="9525" marT="9525" marB="0" anchor="ctr"/>
                </a:tc>
                <a:tc>
                  <a:txBody>
                    <a:bodyPr/>
                    <a:lstStyle/>
                    <a:p>
                      <a:pPr algn="ctr" fontAlgn="ctr"/>
                      <a:r>
                        <a:rPr lang="zh-CN" altLang="en-US" sz="1100" u="none" strike="noStrike">
                          <a:effectLst/>
                        </a:rPr>
                        <a:t>单位</a:t>
                      </a:r>
                      <a:endParaRPr lang="zh-CN" altLang="en-US" sz="1100" b="1" i="0" u="none" strike="noStrike">
                        <a:solidFill>
                          <a:srgbClr val="FFFFFF"/>
                        </a:solidFill>
                        <a:effectLst/>
                        <a:latin typeface="宋体"/>
                      </a:endParaRPr>
                    </a:p>
                  </a:txBody>
                  <a:tcPr marL="9525" marR="9525" marT="9525" marB="0" anchor="ctr"/>
                </a:tc>
                <a:tc>
                  <a:txBody>
                    <a:bodyPr/>
                    <a:lstStyle/>
                    <a:p>
                      <a:pPr algn="ctr" fontAlgn="ctr"/>
                      <a:r>
                        <a:rPr lang="zh-CN" altLang="en-US" sz="1100" u="none" strike="noStrike">
                          <a:effectLst/>
                        </a:rPr>
                        <a:t>可开发客户数</a:t>
                      </a:r>
                      <a:endParaRPr lang="zh-CN" altLang="en-US" sz="1100" b="1" i="0" u="none" strike="noStrike">
                        <a:solidFill>
                          <a:srgbClr val="FFFFFF"/>
                        </a:solidFill>
                        <a:effectLst/>
                        <a:latin typeface="宋体"/>
                      </a:endParaRPr>
                    </a:p>
                  </a:txBody>
                  <a:tcPr marL="9525" marR="9525" marT="9525" marB="0" anchor="ctr"/>
                </a:tc>
                <a:tc>
                  <a:txBody>
                    <a:bodyPr/>
                    <a:lstStyle/>
                    <a:p>
                      <a:pPr algn="ctr" fontAlgn="ctr"/>
                      <a:r>
                        <a:rPr lang="zh-CN" altLang="en-US" sz="1100" u="none" strike="noStrike">
                          <a:effectLst/>
                        </a:rPr>
                        <a:t>到会客户数</a:t>
                      </a:r>
                      <a:endParaRPr lang="zh-CN" altLang="en-US" sz="1100" b="1" i="0" u="none" strike="noStrike">
                        <a:solidFill>
                          <a:srgbClr val="FFFFFF"/>
                        </a:solidFill>
                        <a:effectLst/>
                        <a:latin typeface="宋体"/>
                      </a:endParaRPr>
                    </a:p>
                  </a:txBody>
                  <a:tcPr marL="9525" marR="9525" marT="9525" marB="0" anchor="ctr"/>
                </a:tc>
                <a:tc>
                  <a:txBody>
                    <a:bodyPr/>
                    <a:lstStyle/>
                    <a:p>
                      <a:pPr algn="ctr" fontAlgn="ctr"/>
                      <a:r>
                        <a:rPr lang="zh-CN" altLang="en-US" sz="1100" u="none" strike="noStrike">
                          <a:effectLst/>
                        </a:rPr>
                        <a:t>总到会率</a:t>
                      </a:r>
                      <a:endParaRPr lang="zh-CN" altLang="en-US" sz="1100" b="1" i="0" u="none" strike="noStrike">
                        <a:solidFill>
                          <a:srgbClr val="FFFFFF"/>
                        </a:solidFill>
                        <a:effectLst/>
                        <a:latin typeface="宋体"/>
                      </a:endParaRPr>
                    </a:p>
                  </a:txBody>
                  <a:tcPr marL="9525" marR="9525" marT="9525" marB="0" anchor="ctr"/>
                </a:tc>
              </a:tr>
              <a:tr h="183076">
                <a:tc>
                  <a:txBody>
                    <a:bodyPr/>
                    <a:lstStyle/>
                    <a:p>
                      <a:pPr algn="ctr" fontAlgn="ctr"/>
                      <a:r>
                        <a:rPr lang="en-US" altLang="zh-CN" sz="1100" u="none" strike="noStrike">
                          <a:effectLst/>
                        </a:rPr>
                        <a:t>1</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高新</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4259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816</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19.16%</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13</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新津</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4084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661</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16.19%</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2</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郫县</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6100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1268</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20.79%</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14</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蒲江</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2626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775</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29.51%</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dirty="0">
                          <a:effectLst/>
                        </a:rPr>
                        <a:t>3</a:t>
                      </a:r>
                      <a:endParaRPr lang="en-US" altLang="zh-CN" sz="1100" b="0" i="0" u="none" strike="noStrike" dirty="0">
                        <a:solidFill>
                          <a:srgbClr val="000000"/>
                        </a:solidFill>
                        <a:effectLst/>
                        <a:latin typeface="宋体"/>
                      </a:endParaRPr>
                    </a:p>
                  </a:txBody>
                  <a:tcPr marL="9525" marR="9525" marT="9525" marB="0" anchor="ctr">
                    <a:solidFill>
                      <a:srgbClr val="00B050"/>
                    </a:solidFill>
                  </a:tcPr>
                </a:tc>
                <a:tc>
                  <a:txBody>
                    <a:bodyPr/>
                    <a:lstStyle/>
                    <a:p>
                      <a:pPr algn="ctr" fontAlgn="ctr"/>
                      <a:r>
                        <a:rPr lang="zh-CN" altLang="en-US" sz="1100" u="none" strike="noStrike" dirty="0">
                          <a:effectLst/>
                        </a:rPr>
                        <a:t>邛崃</a:t>
                      </a:r>
                      <a:endParaRPr lang="zh-CN" altLang="en-US" sz="1100" b="1" i="0" u="none" strike="noStrike" dirty="0">
                        <a:solidFill>
                          <a:srgbClr val="000000"/>
                        </a:solidFill>
                        <a:effectLst/>
                        <a:latin typeface="宋体"/>
                      </a:endParaRPr>
                    </a:p>
                  </a:txBody>
                  <a:tcPr marL="9525" marR="9525" marT="9525" marB="0" anchor="ctr">
                    <a:solidFill>
                      <a:srgbClr val="00B050"/>
                    </a:solidFill>
                  </a:tcPr>
                </a:tc>
                <a:tc>
                  <a:txBody>
                    <a:bodyPr/>
                    <a:lstStyle/>
                    <a:p>
                      <a:pPr algn="ctr" fontAlgn="ctr"/>
                      <a:r>
                        <a:rPr lang="en-US" altLang="zh-CN" sz="1100" u="none" strike="noStrike" dirty="0">
                          <a:effectLst/>
                        </a:rPr>
                        <a:t>7036 </a:t>
                      </a:r>
                      <a:endParaRPr lang="en-US" altLang="zh-CN" sz="1100" b="1" i="0" u="none" strike="noStrike" dirty="0">
                        <a:solidFill>
                          <a:srgbClr val="000000"/>
                        </a:solidFill>
                        <a:effectLst/>
                        <a:latin typeface="宋体"/>
                      </a:endParaRPr>
                    </a:p>
                  </a:txBody>
                  <a:tcPr marL="9525" marR="9525" marT="9525" marB="0" anchor="ctr">
                    <a:solidFill>
                      <a:srgbClr val="00B050"/>
                    </a:solidFill>
                  </a:tcPr>
                </a:tc>
                <a:tc>
                  <a:txBody>
                    <a:bodyPr/>
                    <a:lstStyle/>
                    <a:p>
                      <a:pPr algn="ctr" fontAlgn="ctr"/>
                      <a:r>
                        <a:rPr lang="en-US" altLang="zh-CN" sz="1100" u="none" strike="noStrike" dirty="0">
                          <a:effectLst/>
                        </a:rPr>
                        <a:t>986</a:t>
                      </a:r>
                      <a:endParaRPr lang="en-US" altLang="zh-CN" sz="1100" b="1" i="0" u="none" strike="noStrike" dirty="0">
                        <a:solidFill>
                          <a:srgbClr val="000000"/>
                        </a:solidFill>
                        <a:effectLst/>
                        <a:latin typeface="宋体"/>
                      </a:endParaRPr>
                    </a:p>
                  </a:txBody>
                  <a:tcPr marL="9525" marR="9525" marT="9525" marB="0" anchor="ctr">
                    <a:solidFill>
                      <a:srgbClr val="00B050"/>
                    </a:solidFill>
                  </a:tcPr>
                </a:tc>
                <a:tc>
                  <a:txBody>
                    <a:bodyPr/>
                    <a:lstStyle/>
                    <a:p>
                      <a:pPr algn="ctr" fontAlgn="ctr"/>
                      <a:r>
                        <a:rPr lang="en-US" altLang="zh-CN" sz="1100" u="none" strike="noStrike" dirty="0">
                          <a:effectLst/>
                        </a:rPr>
                        <a:t>14.01%</a:t>
                      </a:r>
                      <a:endParaRPr lang="en-US" altLang="zh-CN" sz="1100" b="1" i="0" u="none" strike="noStrike" dirty="0">
                        <a:solidFill>
                          <a:srgbClr val="000000"/>
                        </a:solidFill>
                        <a:effectLst/>
                        <a:latin typeface="宋体"/>
                      </a:endParaRPr>
                    </a:p>
                  </a:txBody>
                  <a:tcPr marL="9525" marR="9525" marT="9525" marB="0" anchor="ctr">
                    <a:solidFill>
                      <a:srgbClr val="00B050"/>
                    </a:solidFill>
                  </a:tcPr>
                </a:tc>
                <a:tc>
                  <a:txBody>
                    <a:bodyPr/>
                    <a:lstStyle/>
                    <a:p>
                      <a:pPr algn="ctr" fontAlgn="ctr"/>
                      <a:r>
                        <a:rPr lang="en-US" altLang="zh-CN" sz="1100" u="none" strike="noStrike">
                          <a:effectLst/>
                        </a:rPr>
                        <a:t>15</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营销五部</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2622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493</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18.80%</a:t>
                      </a:r>
                      <a:endParaRPr lang="en-US" altLang="zh-CN" sz="1100" b="1" i="0" u="none" strike="noStrike">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4</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大邑</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5755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1055</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18.33%</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16</a:t>
                      </a:r>
                      <a:endParaRPr lang="en-US" altLang="zh-CN" sz="1100" b="0" i="0" u="none" strike="noStrike" dirty="0">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营销三部</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3177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860</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27.07%</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5</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青羊</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2304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496</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21.53%</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17</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龙泉驿</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11639 </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2686</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23.08%</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6</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新都</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10778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2320</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21.53%</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18</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都江堰</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4947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1520</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30.73%</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7</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锦江</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4297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920</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21.41%</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19</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彭州</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12832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2014</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15.70%</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8</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金堂</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8887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2913</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32.78%</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20</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营销二部</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4650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1018</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21.89%</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9</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崇州</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5603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1166</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20.81%</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21</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武侯</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3907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708</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18.12%</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10</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成华</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2932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633</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21.59%</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22</a:t>
                      </a:r>
                      <a:endParaRPr lang="en-US" altLang="zh-CN" sz="1100" b="0" i="0" u="none" strike="noStrike" dirty="0">
                        <a:solidFill>
                          <a:srgbClr val="000000"/>
                        </a:solidFill>
                        <a:effectLst/>
                        <a:latin typeface="宋体"/>
                      </a:endParaRPr>
                    </a:p>
                  </a:txBody>
                  <a:tcPr marL="9525" marR="9525" marT="9525" marB="0" anchor="ctr">
                    <a:solidFill>
                      <a:srgbClr val="FF0000"/>
                    </a:solidFill>
                  </a:tcPr>
                </a:tc>
                <a:tc>
                  <a:txBody>
                    <a:bodyPr/>
                    <a:lstStyle/>
                    <a:p>
                      <a:pPr algn="ctr" fontAlgn="ctr"/>
                      <a:r>
                        <a:rPr lang="zh-CN" altLang="en-US" sz="1100" u="none" strike="noStrike" dirty="0">
                          <a:effectLst/>
                        </a:rPr>
                        <a:t>温江</a:t>
                      </a:r>
                      <a:endParaRPr lang="zh-CN" altLang="en-US" sz="1100" b="1" i="0" u="none" strike="noStrike" dirty="0">
                        <a:solidFill>
                          <a:srgbClr val="000000"/>
                        </a:solidFill>
                        <a:effectLst/>
                        <a:latin typeface="宋体"/>
                      </a:endParaRPr>
                    </a:p>
                  </a:txBody>
                  <a:tcPr marL="9525" marR="9525" marT="9525" marB="0" anchor="ctr">
                    <a:solidFill>
                      <a:srgbClr val="FF0000"/>
                    </a:solidFill>
                  </a:tcPr>
                </a:tc>
                <a:tc>
                  <a:txBody>
                    <a:bodyPr/>
                    <a:lstStyle/>
                    <a:p>
                      <a:pPr algn="ctr" fontAlgn="ctr"/>
                      <a:r>
                        <a:rPr lang="en-US" altLang="zh-CN" sz="1100" u="none" strike="noStrike" dirty="0">
                          <a:effectLst/>
                        </a:rPr>
                        <a:t>2100 </a:t>
                      </a:r>
                      <a:endParaRPr lang="en-US" altLang="zh-CN" sz="1100" b="1" i="0" u="none" strike="noStrike" dirty="0">
                        <a:solidFill>
                          <a:srgbClr val="000000"/>
                        </a:solidFill>
                        <a:effectLst/>
                        <a:latin typeface="宋体"/>
                      </a:endParaRPr>
                    </a:p>
                  </a:txBody>
                  <a:tcPr marL="9525" marR="9525" marT="9525" marB="0" anchor="ctr">
                    <a:solidFill>
                      <a:srgbClr val="FF0000"/>
                    </a:solidFill>
                  </a:tcPr>
                </a:tc>
                <a:tc>
                  <a:txBody>
                    <a:bodyPr/>
                    <a:lstStyle/>
                    <a:p>
                      <a:pPr algn="ctr" fontAlgn="ctr"/>
                      <a:r>
                        <a:rPr lang="en-US" altLang="zh-CN" sz="1100" u="none" strike="noStrike" dirty="0">
                          <a:effectLst/>
                        </a:rPr>
                        <a:t>807</a:t>
                      </a:r>
                      <a:endParaRPr lang="en-US" altLang="zh-CN" sz="1100" b="1" i="0" u="none" strike="noStrike" dirty="0">
                        <a:solidFill>
                          <a:srgbClr val="000000"/>
                        </a:solidFill>
                        <a:effectLst/>
                        <a:latin typeface="宋体"/>
                      </a:endParaRPr>
                    </a:p>
                  </a:txBody>
                  <a:tcPr marL="9525" marR="9525" marT="9525" marB="0" anchor="ctr">
                    <a:solidFill>
                      <a:srgbClr val="FF0000"/>
                    </a:solidFill>
                  </a:tcPr>
                </a:tc>
                <a:tc>
                  <a:txBody>
                    <a:bodyPr/>
                    <a:lstStyle/>
                    <a:p>
                      <a:pPr algn="ctr" fontAlgn="ctr"/>
                      <a:r>
                        <a:rPr lang="en-US" altLang="zh-CN" sz="1100" u="none" strike="noStrike" dirty="0">
                          <a:effectLst/>
                        </a:rPr>
                        <a:t>38.43%</a:t>
                      </a:r>
                      <a:endParaRPr lang="en-US" altLang="zh-CN" sz="1100" b="1" i="0" u="none" strike="noStrike" dirty="0">
                        <a:solidFill>
                          <a:srgbClr val="000000"/>
                        </a:solidFill>
                        <a:effectLst/>
                        <a:latin typeface="宋体"/>
                      </a:endParaRPr>
                    </a:p>
                  </a:txBody>
                  <a:tcPr marL="9525" marR="9525" marT="9525" marB="0" anchor="ctr">
                    <a:solidFill>
                      <a:srgbClr val="FF0000"/>
                    </a:solidFill>
                  </a:tcPr>
                </a:tc>
              </a:tr>
              <a:tr h="183076">
                <a:tc>
                  <a:txBody>
                    <a:bodyPr/>
                    <a:lstStyle/>
                    <a:p>
                      <a:pPr algn="ctr" fontAlgn="ctr"/>
                      <a:r>
                        <a:rPr lang="en-US" altLang="zh-CN" sz="1100" u="none" strike="noStrike">
                          <a:effectLst/>
                        </a:rPr>
                        <a:t>11</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金牛</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2177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727</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33.39%</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23</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营销一部</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4163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875</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21.02%</a:t>
                      </a:r>
                      <a:endParaRPr lang="en-US" altLang="zh-CN" sz="1100" b="1" i="0" u="none" strike="noStrike" dirty="0">
                        <a:solidFill>
                          <a:srgbClr val="000000"/>
                        </a:solidFill>
                        <a:effectLst/>
                        <a:latin typeface="宋体"/>
                      </a:endParaRPr>
                    </a:p>
                  </a:txBody>
                  <a:tcPr marL="9525" marR="9525" marT="9525" marB="0" anchor="ctr"/>
                </a:tc>
              </a:tr>
              <a:tr h="183076">
                <a:tc>
                  <a:txBody>
                    <a:bodyPr/>
                    <a:lstStyle/>
                    <a:p>
                      <a:pPr algn="ctr" fontAlgn="ctr"/>
                      <a:r>
                        <a:rPr lang="en-US" altLang="zh-CN" sz="1100" u="none" strike="noStrike">
                          <a:effectLst/>
                        </a:rPr>
                        <a:t>12</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青白江</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3565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712</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19.97%</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24</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双流</a:t>
                      </a:r>
                      <a:endParaRPr lang="zh-CN" altLang="en-US"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a:effectLst/>
                        </a:rPr>
                        <a:t>8900 </a:t>
                      </a:r>
                      <a:endParaRPr lang="en-US" altLang="zh-CN" sz="1100" b="1" i="0" u="none" strike="noStrike">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1287</a:t>
                      </a:r>
                      <a:endParaRPr lang="en-US" altLang="zh-CN" sz="1100" b="1" i="0" u="none" strike="noStrike" dirty="0">
                        <a:solidFill>
                          <a:srgbClr val="000000"/>
                        </a:solidFill>
                        <a:effectLst/>
                        <a:latin typeface="宋体"/>
                      </a:endParaRPr>
                    </a:p>
                  </a:txBody>
                  <a:tcPr marL="9525" marR="9525" marT="9525" marB="0" anchor="ctr"/>
                </a:tc>
                <a:tc>
                  <a:txBody>
                    <a:bodyPr/>
                    <a:lstStyle/>
                    <a:p>
                      <a:pPr algn="ctr" fontAlgn="ctr"/>
                      <a:r>
                        <a:rPr lang="en-US" altLang="zh-CN" sz="1100" u="none" strike="noStrike" dirty="0">
                          <a:effectLst/>
                        </a:rPr>
                        <a:t>14.46%</a:t>
                      </a:r>
                      <a:endParaRPr lang="en-US" altLang="zh-CN" sz="1100" b="1" i="0" u="none" strike="noStrike" dirty="0">
                        <a:solidFill>
                          <a:srgbClr val="000000"/>
                        </a:solidFill>
                        <a:effectLst/>
                        <a:latin typeface="宋体"/>
                      </a:endParaRPr>
                    </a:p>
                  </a:txBody>
                  <a:tcPr marL="9525" marR="9525" marT="9525" marB="0" anchor="ctr"/>
                </a:tc>
              </a:tr>
              <a:tr h="183076">
                <a:tc gridSpan="5">
                  <a:txBody>
                    <a:bodyPr/>
                    <a:lstStyle/>
                    <a:p>
                      <a:pPr algn="ctr" fontAlgn="ctr"/>
                      <a:r>
                        <a:rPr lang="zh-CN" altLang="en-US" sz="1100" u="none" strike="noStrike">
                          <a:effectLst/>
                        </a:rPr>
                        <a:t>　</a:t>
                      </a:r>
                      <a:endParaRPr lang="zh-CN" altLang="en-US" sz="1100" b="0" i="0" u="none" strike="noStrike">
                        <a:solidFill>
                          <a:srgbClr val="000000"/>
                        </a:solidFill>
                        <a:effectLst/>
                        <a:latin typeface="宋体"/>
                      </a:endParaRPr>
                    </a:p>
                  </a:txBody>
                  <a:tcPr marL="9525" marR="9525" marT="9525"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pPr algn="ctr" fontAlgn="ctr"/>
                      <a:r>
                        <a:rPr lang="en-US" altLang="zh-CN" sz="1100" u="none" strike="noStrike">
                          <a:effectLst/>
                        </a:rPr>
                        <a:t>25</a:t>
                      </a:r>
                      <a:endParaRPr lang="en-US" altLang="zh-CN" sz="1100" b="0" i="0" u="none" strike="noStrike">
                        <a:solidFill>
                          <a:srgbClr val="000000"/>
                        </a:solidFill>
                        <a:effectLst/>
                        <a:latin typeface="宋体"/>
                      </a:endParaRPr>
                    </a:p>
                  </a:txBody>
                  <a:tcPr marL="9525" marR="9525" marT="9525" marB="0" anchor="ctr"/>
                </a:tc>
                <a:tc>
                  <a:txBody>
                    <a:bodyPr/>
                    <a:lstStyle/>
                    <a:p>
                      <a:pPr algn="ctr" fontAlgn="ctr"/>
                      <a:r>
                        <a:rPr lang="zh-CN" altLang="en-US" sz="1100" u="none" strike="noStrike">
                          <a:effectLst/>
                        </a:rPr>
                        <a:t>成都</a:t>
                      </a:r>
                      <a:endParaRPr lang="zh-CN" altLang="en-US" sz="1100" b="1" i="0" u="none" strike="noStrike">
                        <a:solidFill>
                          <a:srgbClr val="FFFFFF"/>
                        </a:solidFill>
                        <a:effectLst/>
                        <a:latin typeface="宋体"/>
                      </a:endParaRPr>
                    </a:p>
                  </a:txBody>
                  <a:tcPr marL="9525" marR="9525" marT="9525" marB="0" anchor="ctr"/>
                </a:tc>
                <a:tc>
                  <a:txBody>
                    <a:bodyPr/>
                    <a:lstStyle/>
                    <a:p>
                      <a:pPr algn="ctr" fontAlgn="ctr"/>
                      <a:r>
                        <a:rPr lang="en-US" altLang="zh-CN" sz="1100" u="none" strike="noStrike">
                          <a:effectLst/>
                        </a:rPr>
                        <a:t>129340 </a:t>
                      </a:r>
                      <a:endParaRPr lang="en-US" altLang="zh-CN" sz="1100" b="1" i="0" u="none" strike="noStrike">
                        <a:solidFill>
                          <a:srgbClr val="FFFFFF"/>
                        </a:solidFill>
                        <a:effectLst/>
                        <a:latin typeface="宋体"/>
                      </a:endParaRPr>
                    </a:p>
                  </a:txBody>
                  <a:tcPr marL="9525" marR="9525" marT="9525" marB="0" anchor="ctr"/>
                </a:tc>
                <a:tc>
                  <a:txBody>
                    <a:bodyPr/>
                    <a:lstStyle/>
                    <a:p>
                      <a:pPr algn="ctr" fontAlgn="ctr"/>
                      <a:r>
                        <a:rPr lang="en-US" altLang="zh-CN" sz="1100" u="none" strike="noStrike" dirty="0">
                          <a:effectLst/>
                        </a:rPr>
                        <a:t>27716</a:t>
                      </a:r>
                      <a:endParaRPr lang="en-US" altLang="zh-CN" sz="1100" b="1" i="0" u="none" strike="noStrike" dirty="0">
                        <a:solidFill>
                          <a:srgbClr val="FFFFFF"/>
                        </a:solidFill>
                        <a:effectLst/>
                        <a:latin typeface="宋体"/>
                      </a:endParaRPr>
                    </a:p>
                  </a:txBody>
                  <a:tcPr marL="9525" marR="9525" marT="9525" marB="0" anchor="ctr"/>
                </a:tc>
                <a:tc>
                  <a:txBody>
                    <a:bodyPr/>
                    <a:lstStyle/>
                    <a:p>
                      <a:pPr algn="ctr" fontAlgn="ctr"/>
                      <a:r>
                        <a:rPr lang="en-US" altLang="zh-CN" sz="1100" u="none" strike="noStrike" dirty="0">
                          <a:effectLst/>
                        </a:rPr>
                        <a:t>22.33%</a:t>
                      </a:r>
                      <a:endParaRPr lang="en-US" altLang="zh-CN" sz="1100" b="1" i="0" u="none" strike="noStrike" dirty="0">
                        <a:solidFill>
                          <a:srgbClr val="FFFFFF"/>
                        </a:solidFill>
                        <a:effectLst/>
                        <a:latin typeface="宋体"/>
                      </a:endParaRPr>
                    </a:p>
                  </a:txBody>
                  <a:tcPr marL="9525" marR="9525" marT="9525" marB="0" anchor="ctr"/>
                </a:tc>
              </a:tr>
            </a:tbl>
          </a:graphicData>
        </a:graphic>
      </p:graphicFrame>
      <p:sp>
        <p:nvSpPr>
          <p:cNvPr id="6" name="内容占位符 2"/>
          <p:cNvSpPr txBox="1">
            <a:spLocks/>
          </p:cNvSpPr>
          <p:nvPr/>
        </p:nvSpPr>
        <p:spPr>
          <a:xfrm>
            <a:off x="5508104" y="1275606"/>
            <a:ext cx="3635896" cy="2736304"/>
          </a:xfrm>
          <a:prstGeom prst="rect">
            <a:avLst/>
          </a:prstGeom>
        </p:spPr>
        <p:txBody>
          <a:bodyPr vert="horz" lIns="91440" tIns="45720" rIns="91440" bIns="45720" rtlCol="0">
            <a:normAutofit fontScale="4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dirty="0" smtClean="0"/>
              <a:t>去年财富升级，全市可升级客户</a:t>
            </a:r>
            <a:r>
              <a:rPr lang="en-US" altLang="zh-CN" dirty="0" smtClean="0"/>
              <a:t>129340</a:t>
            </a:r>
            <a:r>
              <a:rPr lang="zh-CN" altLang="en-US" dirty="0" smtClean="0"/>
              <a:t>人，实际到会客户仅</a:t>
            </a:r>
            <a:r>
              <a:rPr lang="en-US" altLang="zh-CN" dirty="0" smtClean="0"/>
              <a:t>27716</a:t>
            </a:r>
            <a:r>
              <a:rPr lang="zh-CN" altLang="en-US" dirty="0" smtClean="0"/>
              <a:t>人，客户参会率仅</a:t>
            </a:r>
            <a:r>
              <a:rPr lang="en-US" altLang="zh-CN" dirty="0" smtClean="0"/>
              <a:t>22.33%</a:t>
            </a:r>
            <a:r>
              <a:rPr lang="zh-CN" altLang="en-US" dirty="0" smtClean="0"/>
              <a:t>，有</a:t>
            </a:r>
            <a:r>
              <a:rPr lang="en-US" altLang="zh-CN" dirty="0" smtClean="0">
                <a:solidFill>
                  <a:srgbClr val="FF0000"/>
                </a:solidFill>
              </a:rPr>
              <a:t>10</a:t>
            </a:r>
            <a:r>
              <a:rPr lang="zh-CN" altLang="en-US" dirty="0" smtClean="0">
                <a:solidFill>
                  <a:srgbClr val="FF0000"/>
                </a:solidFill>
              </a:rPr>
              <a:t>余万</a:t>
            </a:r>
            <a:r>
              <a:rPr lang="zh-CN" altLang="en-US" dirty="0" smtClean="0"/>
              <a:t>客户资源白白浪费。全市客户到会率最高的是温江公司，到会率也仅为</a:t>
            </a:r>
            <a:r>
              <a:rPr lang="en-US" altLang="zh-CN" dirty="0" smtClean="0"/>
              <a:t>38.43%</a:t>
            </a:r>
            <a:r>
              <a:rPr lang="zh-CN" altLang="en-US" dirty="0" smtClean="0"/>
              <a:t>。重要原因之一，是各公司在客户名单分批次下发操作上有困难，</a:t>
            </a:r>
            <a:r>
              <a:rPr lang="zh-CN" altLang="en-US" dirty="0" smtClean="0">
                <a:solidFill>
                  <a:srgbClr val="FF0000"/>
                </a:solidFill>
              </a:rPr>
              <a:t>部分公司将客户名单简单下发甚至一次性下发给营销员</a:t>
            </a:r>
            <a:r>
              <a:rPr lang="zh-CN" altLang="en-US" dirty="0" smtClean="0"/>
              <a:t>。</a:t>
            </a:r>
            <a:r>
              <a:rPr lang="zh-CN" altLang="en-US" dirty="0"/>
              <a:t>同时因为公司要求所有客户要</a:t>
            </a:r>
            <a:r>
              <a:rPr lang="en-US" altLang="zh-CN" dirty="0"/>
              <a:t>100%</a:t>
            </a:r>
            <a:r>
              <a:rPr lang="zh-CN" altLang="en-US" dirty="0"/>
              <a:t>拜访，营销员也签订了保证书</a:t>
            </a:r>
            <a:r>
              <a:rPr lang="zh-CN" altLang="en-US" dirty="0" smtClean="0"/>
              <a:t>，但客观来说在</a:t>
            </a:r>
            <a:r>
              <a:rPr lang="zh-CN" altLang="en-US" dirty="0"/>
              <a:t>短时间</a:t>
            </a:r>
            <a:r>
              <a:rPr lang="zh-CN" altLang="en-US" dirty="0" smtClean="0"/>
              <a:t>内很难完成全部客户的拜访，使客户拜访变得很草率，营销员当起了“算命先生”，很多客户轻易地被列入了“放弃”名单，甚至有些客户根本没有通知到。</a:t>
            </a:r>
            <a:endParaRPr lang="zh-CN" altLang="en-US" dirty="0"/>
          </a:p>
        </p:txBody>
      </p:sp>
      <p:sp>
        <p:nvSpPr>
          <p:cNvPr id="7" name="内容占位符 2"/>
          <p:cNvSpPr txBox="1">
            <a:spLocks/>
          </p:cNvSpPr>
          <p:nvPr/>
        </p:nvSpPr>
        <p:spPr>
          <a:xfrm>
            <a:off x="179512" y="4155926"/>
            <a:ext cx="8784976" cy="8640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zh-CN" altLang="en-US" sz="1600" dirty="0" smtClean="0"/>
              <a:t>通过保单升级的会务运作模式，如果客户资源的有效利用率能提升一倍，保费收入也将倍增。株洲、中山等兄弟公司已经通过实践证明，总结经验后的二次保单升级，平均客户到会率都能</a:t>
            </a:r>
            <a:r>
              <a:rPr lang="zh-CN" altLang="en-US" sz="1600" dirty="0" smtClean="0">
                <a:solidFill>
                  <a:srgbClr val="FF0000"/>
                </a:solidFill>
              </a:rPr>
              <a:t>达到</a:t>
            </a:r>
            <a:r>
              <a:rPr lang="en-US" altLang="zh-CN" sz="1600" dirty="0" smtClean="0">
                <a:solidFill>
                  <a:srgbClr val="FF0000"/>
                </a:solidFill>
              </a:rPr>
              <a:t>45%</a:t>
            </a:r>
            <a:r>
              <a:rPr lang="zh-CN" altLang="en-US" sz="1600" dirty="0" smtClean="0">
                <a:solidFill>
                  <a:srgbClr val="FF0000"/>
                </a:solidFill>
              </a:rPr>
              <a:t>以上</a:t>
            </a:r>
            <a:r>
              <a:rPr lang="zh-CN" altLang="en-US" sz="1600" dirty="0" smtClean="0"/>
              <a:t>。</a:t>
            </a:r>
            <a:endParaRPr lang="zh-CN" altLang="en-US" sz="1600" dirty="0"/>
          </a:p>
        </p:txBody>
      </p:sp>
    </p:spTree>
    <p:extLst>
      <p:ext uri="{BB962C8B-B14F-4D97-AF65-F5344CB8AC3E}">
        <p14:creationId xmlns:p14="http://schemas.microsoft.com/office/powerpoint/2010/main" val="39234873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95536" y="915566"/>
            <a:ext cx="8229600" cy="1248115"/>
          </a:xfrm>
        </p:spPr>
        <p:txBody>
          <a:bodyPr>
            <a:noAutofit/>
          </a:bodyPr>
          <a:lstStyle/>
          <a:p>
            <a:pPr marL="0" indent="0">
              <a:buNone/>
            </a:pPr>
            <a:r>
              <a:rPr lang="zh-CN" altLang="en-US" sz="1400" dirty="0" smtClean="0"/>
              <a:t>在综合部的大力支持下，研发了“客户资源管理系统”，通过系统进行客户资料管理，实现“客户名单下发、回执录入、电话确认、签到表打印及回收情况追踪”的全套流程管理，使客户资料高效利用成为可能。</a:t>
            </a:r>
            <a:endParaRPr lang="en-US" altLang="zh-CN" sz="1400" dirty="0" smtClean="0"/>
          </a:p>
          <a:p>
            <a:pPr marL="0" indent="0">
              <a:buNone/>
            </a:pPr>
            <a:r>
              <a:rPr lang="zh-CN" altLang="en-US" sz="1400" dirty="0" smtClean="0"/>
              <a:t>同时，通过前期的数据分析和处理，有效实现客户分类经营，使同质化客户能集中参会，使升级报告会产能提高成为可能。</a:t>
            </a:r>
            <a:endParaRPr lang="en-US" altLang="zh-CN" sz="1400" dirty="0" smtClean="0"/>
          </a:p>
        </p:txBody>
      </p:sp>
      <p:pic>
        <p:nvPicPr>
          <p:cNvPr id="1027" name="Picture 3" descr="D:\李捷\untitled.bmp"/>
          <p:cNvPicPr>
            <a:picLocks noChangeAspect="1" noChangeArrowheads="1"/>
          </p:cNvPicPr>
          <p:nvPr/>
        </p:nvPicPr>
        <p:blipFill rotWithShape="1">
          <a:blip r:embed="rId2">
            <a:extLst>
              <a:ext uri="{28A0092B-C50C-407E-A947-70E740481C1C}">
                <a14:useLocalDpi xmlns:a14="http://schemas.microsoft.com/office/drawing/2010/main" val="0"/>
              </a:ext>
            </a:extLst>
          </a:blip>
          <a:srcRect l="1488" b="12124"/>
          <a:stretch/>
        </p:blipFill>
        <p:spPr bwMode="auto">
          <a:xfrm>
            <a:off x="1316240" y="2163681"/>
            <a:ext cx="6526171" cy="2807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91637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9512" y="3409207"/>
            <a:ext cx="8964488" cy="1538807"/>
          </a:xfrm>
        </p:spPr>
        <p:txBody>
          <a:bodyPr>
            <a:normAutofit fontScale="47500" lnSpcReduction="20000"/>
          </a:bodyPr>
          <a:lstStyle/>
          <a:p>
            <a:pPr marL="0" indent="0">
              <a:buNone/>
            </a:pPr>
            <a:r>
              <a:rPr lang="zh-CN" altLang="en-US" dirty="0" smtClean="0"/>
              <a:t>设置原理简述：</a:t>
            </a:r>
            <a:endParaRPr lang="en-US" altLang="zh-CN" dirty="0" smtClean="0"/>
          </a:p>
          <a:p>
            <a:pPr marL="0" indent="0">
              <a:buNone/>
            </a:pPr>
            <a:r>
              <a:rPr lang="en-US" altLang="zh-CN" dirty="0" smtClean="0"/>
              <a:t>1</a:t>
            </a:r>
            <a:r>
              <a:rPr lang="zh-CN" altLang="en-US" dirty="0" smtClean="0"/>
              <a:t>、客户资料导入数据系统，各公司由客户资料管理员控制，每位营销员每次只能打印</a:t>
            </a:r>
            <a:r>
              <a:rPr lang="en-US" altLang="zh-CN" dirty="0" smtClean="0"/>
              <a:t>3</a:t>
            </a:r>
            <a:r>
              <a:rPr lang="zh-CN" altLang="en-US" dirty="0" smtClean="0"/>
              <a:t>张客户资料；</a:t>
            </a:r>
            <a:endParaRPr lang="en-US" altLang="zh-CN" dirty="0" smtClean="0"/>
          </a:p>
          <a:p>
            <a:pPr marL="0" indent="0">
              <a:buNone/>
            </a:pPr>
            <a:r>
              <a:rPr lang="en-US" altLang="zh-CN" dirty="0" smtClean="0"/>
              <a:t>2</a:t>
            </a:r>
            <a:r>
              <a:rPr lang="zh-CN" altLang="en-US" dirty="0" smtClean="0"/>
              <a:t>、当前</a:t>
            </a:r>
            <a:r>
              <a:rPr lang="en-US" altLang="zh-CN" dirty="0" smtClean="0"/>
              <a:t>3</a:t>
            </a:r>
            <a:r>
              <a:rPr lang="zh-CN" altLang="en-US" dirty="0" smtClean="0"/>
              <a:t>张客户资料回执全部交回并录入系统后，再打印第二次客户资料；</a:t>
            </a:r>
            <a:endParaRPr lang="en-US" altLang="zh-CN" dirty="0" smtClean="0"/>
          </a:p>
          <a:p>
            <a:pPr marL="0" indent="0">
              <a:buNone/>
            </a:pPr>
            <a:r>
              <a:rPr lang="en-US" altLang="zh-CN" dirty="0" smtClean="0"/>
              <a:t>3</a:t>
            </a:r>
            <a:r>
              <a:rPr lang="zh-CN" altLang="en-US" dirty="0" smtClean="0"/>
              <a:t>、客户资料回执录入后，利用系统打印“电话确认清单”和“客户回访清单”；</a:t>
            </a:r>
            <a:endParaRPr lang="en-US" altLang="zh-CN" dirty="0" smtClean="0"/>
          </a:p>
          <a:p>
            <a:pPr marL="0" indent="0">
              <a:buNone/>
            </a:pPr>
            <a:r>
              <a:rPr lang="en-US" altLang="zh-CN" dirty="0" smtClean="0"/>
              <a:t>4</a:t>
            </a:r>
            <a:r>
              <a:rPr lang="zh-CN" altLang="en-US" dirty="0" smtClean="0"/>
              <a:t>、将电话确认清单录入后，打印客户签到表，并可对签单情况进行追踪。</a:t>
            </a:r>
            <a:endParaRPr lang="en-US" altLang="zh-CN" dirty="0" smtClean="0"/>
          </a:p>
          <a:p>
            <a:pPr marL="0" indent="0">
              <a:buNone/>
            </a:pPr>
            <a:r>
              <a:rPr lang="zh-CN" altLang="en-US" b="1" dirty="0" smtClean="0">
                <a:solidFill>
                  <a:srgbClr val="FF0000"/>
                </a:solidFill>
              </a:rPr>
              <a:t>极大降低客户资料分发的难度，让精细化客户资料管理成为可能，从而实现客户利用率的提升。</a:t>
            </a:r>
            <a:endParaRPr lang="zh-CN" altLang="en-US" b="1" dirty="0">
              <a:solidFill>
                <a:srgbClr val="FF0000"/>
              </a:solidFill>
            </a:endParaRPr>
          </a:p>
        </p:txBody>
      </p:sp>
      <p:pic>
        <p:nvPicPr>
          <p:cNvPr id="23554" name="Picture 2" descr="C:\Users\Administrator\AppData\Roaming\feiq\RichOle\2222369665.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3366"/>
            <a:ext cx="9144000"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0761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915566"/>
            <a:ext cx="8229600" cy="857250"/>
          </a:xfrm>
        </p:spPr>
        <p:txBody>
          <a:bodyPr>
            <a:normAutofit/>
          </a:bodyPr>
          <a:lstStyle/>
          <a:p>
            <a:r>
              <a:rPr lang="zh-CN" altLang="en-US" sz="4000" dirty="0">
                <a:solidFill>
                  <a:srgbClr val="FF0000"/>
                </a:solidFill>
              </a:rPr>
              <a:t>优势</a:t>
            </a:r>
            <a:r>
              <a:rPr lang="zh-CN" altLang="en-US" sz="4000" dirty="0" smtClean="0">
                <a:solidFill>
                  <a:srgbClr val="FF0000"/>
                </a:solidFill>
              </a:rPr>
              <a:t>之三：成熟、系统地运作经验</a:t>
            </a:r>
            <a:endParaRPr lang="zh-CN" altLang="en-US" sz="4000" dirty="0">
              <a:solidFill>
                <a:srgbClr val="FF0000"/>
              </a:solidFill>
            </a:endParaRPr>
          </a:p>
        </p:txBody>
      </p:sp>
      <p:sp>
        <p:nvSpPr>
          <p:cNvPr id="3" name="内容占位符 2"/>
          <p:cNvSpPr>
            <a:spLocks noGrp="1"/>
          </p:cNvSpPr>
          <p:nvPr>
            <p:ph idx="1"/>
          </p:nvPr>
        </p:nvSpPr>
        <p:spPr>
          <a:xfrm>
            <a:off x="204209" y="3507854"/>
            <a:ext cx="8482599" cy="1224136"/>
          </a:xfrm>
        </p:spPr>
        <p:txBody>
          <a:bodyPr>
            <a:noAutofit/>
          </a:bodyPr>
          <a:lstStyle/>
          <a:p>
            <a:pPr marL="0" indent="0">
              <a:buNone/>
            </a:pPr>
            <a:r>
              <a:rPr lang="zh-CN" altLang="en-US" sz="1800" dirty="0" smtClean="0"/>
              <a:t>去年财富升级活动结束后，各单位及时总结，形成了自身财富升级活动的经验资料，为今年财富升级活动奠定了基础。结合兄弟公司二次升级的经验，在去年的基础上，注重细节，狠抓落实，适当创新，形成今年财富升级成熟、系统的运作流程。</a:t>
            </a:r>
            <a:endParaRPr lang="zh-CN" altLang="en-US" sz="1800" dirty="0"/>
          </a:p>
        </p:txBody>
      </p:sp>
      <p:pic>
        <p:nvPicPr>
          <p:cNvPr id="22530" name="Picture 2" descr="C:\Users\Administrator\AppData\Roaming\feiq\RichOle\822260950.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209" y="1851670"/>
            <a:ext cx="8867775"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8935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标题 2"/>
          <p:cNvSpPr>
            <a:spLocks noGrp="1"/>
          </p:cNvSpPr>
          <p:nvPr>
            <p:ph type="title"/>
          </p:nvPr>
        </p:nvSpPr>
        <p:spPr>
          <a:xfrm>
            <a:off x="0" y="42197"/>
            <a:ext cx="8769350" cy="729353"/>
          </a:xfrm>
        </p:spPr>
        <p:txBody>
          <a:bodyPr>
            <a:normAutofit fontScale="90000"/>
          </a:bodyPr>
          <a:lstStyle/>
          <a:p>
            <a:pPr algn="l"/>
            <a:r>
              <a:rPr lang="zh-CN" altLang="en-US" sz="4800" b="1" dirty="0" smtClean="0">
                <a:solidFill>
                  <a:schemeClr val="bg1"/>
                </a:solidFill>
                <a:latin typeface="微软雅黑" pitchFamily="34" charset="-122"/>
                <a:ea typeface="微软雅黑" pitchFamily="34" charset="-122"/>
              </a:rPr>
              <a:t>成功“六步走”</a:t>
            </a:r>
          </a:p>
        </p:txBody>
      </p:sp>
      <p:graphicFrame>
        <p:nvGraphicFramePr>
          <p:cNvPr id="4" name="图示 3"/>
          <p:cNvGraphicFramePr/>
          <p:nvPr>
            <p:extLst>
              <p:ext uri="{D42A27DB-BD31-4B8C-83A1-F6EECF244321}">
                <p14:modId xmlns:p14="http://schemas.microsoft.com/office/powerpoint/2010/main" val="634587433"/>
              </p:ext>
            </p:extLst>
          </p:nvPr>
        </p:nvGraphicFramePr>
        <p:xfrm>
          <a:off x="251520" y="1275606"/>
          <a:ext cx="8496944" cy="2970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072494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3995936" y="1185705"/>
            <a:ext cx="5000625" cy="3402269"/>
          </a:xfrm>
        </p:spPr>
        <p:txBody>
          <a:bodyPr>
            <a:normAutofit lnSpcReduction="10000"/>
          </a:bodyPr>
          <a:lstStyle/>
          <a:p>
            <a:pPr>
              <a:buFont typeface="Wingdings 3" pitchFamily="18" charset="2"/>
              <a:buNone/>
            </a:pPr>
            <a:r>
              <a:rPr lang="zh-CN" altLang="en-US" sz="2000" dirty="0" smtClean="0"/>
              <a:t>（</a:t>
            </a:r>
            <a:r>
              <a:rPr lang="en-US" altLang="zh-CN" sz="2000" dirty="0" smtClean="0"/>
              <a:t>1</a:t>
            </a:r>
            <a:r>
              <a:rPr lang="zh-CN" altLang="en-US" sz="2000" dirty="0" smtClean="0"/>
              <a:t>）统筹组：总负责</a:t>
            </a:r>
            <a:r>
              <a:rPr lang="en-US" altLang="zh-CN" sz="2000" dirty="0" smtClean="0"/>
              <a:t>1</a:t>
            </a:r>
            <a:r>
              <a:rPr lang="zh-CN" altLang="zh-CN" sz="2000" dirty="0" smtClean="0"/>
              <a:t>人</a:t>
            </a:r>
            <a:endParaRPr lang="en-US" altLang="zh-CN" sz="2000" dirty="0" smtClean="0"/>
          </a:p>
          <a:p>
            <a:pPr>
              <a:buFont typeface="Wingdings 3" pitchFamily="18" charset="2"/>
              <a:buNone/>
            </a:pPr>
            <a:r>
              <a:rPr lang="zh-CN" altLang="en-US" sz="2000" dirty="0" smtClean="0"/>
              <a:t>（</a:t>
            </a:r>
            <a:r>
              <a:rPr lang="en-US" altLang="zh-CN" sz="2000" dirty="0" smtClean="0"/>
              <a:t>2</a:t>
            </a:r>
            <a:r>
              <a:rPr lang="zh-CN" altLang="en-US" sz="2000" dirty="0" smtClean="0"/>
              <a:t>）客户资源管理组：</a:t>
            </a:r>
            <a:r>
              <a:rPr lang="en-US" altLang="zh-CN" sz="2000" dirty="0" smtClean="0"/>
              <a:t>1</a:t>
            </a:r>
            <a:r>
              <a:rPr lang="zh-CN" altLang="en-US" sz="2000" dirty="0" smtClean="0"/>
              <a:t>人负责，组员可多人</a:t>
            </a:r>
            <a:endParaRPr lang="en-US" altLang="zh-CN" sz="2000" dirty="0" smtClean="0"/>
          </a:p>
          <a:p>
            <a:pPr>
              <a:buFont typeface="Wingdings 3" pitchFamily="18" charset="2"/>
              <a:buNone/>
            </a:pPr>
            <a:r>
              <a:rPr lang="zh-CN" altLang="en-US" sz="2000" dirty="0" smtClean="0"/>
              <a:t>（</a:t>
            </a:r>
            <a:r>
              <a:rPr lang="en-US" altLang="zh-CN" sz="2000" dirty="0" smtClean="0"/>
              <a:t>3</a:t>
            </a:r>
            <a:r>
              <a:rPr lang="zh-CN" altLang="en-US" sz="2000" dirty="0" smtClean="0"/>
              <a:t>）电话回访组：</a:t>
            </a:r>
            <a:r>
              <a:rPr lang="en-US" altLang="zh-CN" sz="2000" dirty="0" smtClean="0"/>
              <a:t>1</a:t>
            </a:r>
            <a:r>
              <a:rPr lang="zh-CN" altLang="en-US" sz="2000" dirty="0" smtClean="0"/>
              <a:t>人负责，组员可多人</a:t>
            </a:r>
            <a:endParaRPr lang="en-US" altLang="zh-CN" sz="2000" dirty="0" smtClean="0"/>
          </a:p>
          <a:p>
            <a:pPr>
              <a:buFont typeface="Wingdings 3" pitchFamily="18" charset="2"/>
              <a:buNone/>
            </a:pPr>
            <a:r>
              <a:rPr lang="zh-CN" altLang="en-US" sz="2000" dirty="0" smtClean="0"/>
              <a:t>（</a:t>
            </a:r>
            <a:r>
              <a:rPr lang="en-US" altLang="zh-CN" sz="2000" dirty="0" smtClean="0"/>
              <a:t>4</a:t>
            </a:r>
            <a:r>
              <a:rPr lang="zh-CN" altLang="en-US" sz="2000" dirty="0" smtClean="0"/>
              <a:t>）会议运作组：各公司统筹，组员为全体组训</a:t>
            </a:r>
            <a:endParaRPr lang="en-US" altLang="zh-CN" sz="2000" dirty="0" smtClean="0"/>
          </a:p>
          <a:p>
            <a:pPr>
              <a:buNone/>
            </a:pPr>
            <a:r>
              <a:rPr lang="zh-CN" altLang="en-US" sz="2000" dirty="0" smtClean="0"/>
              <a:t>（</a:t>
            </a:r>
            <a:r>
              <a:rPr lang="en-US" altLang="zh-CN" sz="2000" dirty="0" smtClean="0"/>
              <a:t>5</a:t>
            </a:r>
            <a:r>
              <a:rPr lang="zh-CN" altLang="en-US" sz="2000" dirty="0" smtClean="0"/>
              <a:t>）</a:t>
            </a:r>
            <a:r>
              <a:rPr lang="zh-CN" altLang="en-US" sz="2000" dirty="0"/>
              <a:t>数据追踪组：</a:t>
            </a:r>
            <a:r>
              <a:rPr lang="en-US" altLang="zh-CN" sz="2000" dirty="0"/>
              <a:t>1</a:t>
            </a:r>
            <a:r>
              <a:rPr lang="zh-CN" altLang="en-US" sz="2000" dirty="0" smtClean="0"/>
              <a:t>人</a:t>
            </a:r>
            <a:endParaRPr lang="en-US" altLang="zh-CN" sz="2000" dirty="0" smtClean="0"/>
          </a:p>
          <a:p>
            <a:pPr>
              <a:buFont typeface="Wingdings 3" pitchFamily="18" charset="2"/>
              <a:buNone/>
            </a:pPr>
            <a:r>
              <a:rPr lang="zh-CN" altLang="en-US" sz="2000" dirty="0" smtClean="0"/>
              <a:t>（</a:t>
            </a:r>
            <a:r>
              <a:rPr lang="en-US" altLang="zh-CN" sz="2000" dirty="0" smtClean="0"/>
              <a:t>6</a:t>
            </a:r>
            <a:r>
              <a:rPr lang="zh-CN" altLang="en-US" sz="2000" dirty="0" smtClean="0"/>
              <a:t>）后勤保障组：</a:t>
            </a:r>
            <a:r>
              <a:rPr lang="en-US" altLang="zh-CN" sz="2000" dirty="0" smtClean="0"/>
              <a:t>1</a:t>
            </a:r>
            <a:r>
              <a:rPr lang="zh-CN" altLang="en-US" sz="2000" dirty="0" smtClean="0"/>
              <a:t>人负责，组员为综合部和全体客户服务部人员</a:t>
            </a:r>
            <a:endParaRPr lang="en-US" altLang="zh-CN" sz="2000" dirty="0" smtClean="0"/>
          </a:p>
          <a:p>
            <a:pPr>
              <a:buFont typeface="Wingdings 3" pitchFamily="18" charset="2"/>
              <a:buNone/>
            </a:pPr>
            <a:r>
              <a:rPr lang="zh-CN" altLang="en-US" sz="2000" b="1" dirty="0" smtClean="0"/>
              <a:t>其中：主持主讲组隶属于会议运作组</a:t>
            </a:r>
            <a:r>
              <a:rPr lang="en-US" altLang="zh-CN" sz="2000" b="1" dirty="0" smtClean="0"/>
              <a:t> </a:t>
            </a:r>
            <a:endParaRPr lang="zh-CN" altLang="zh-CN" sz="2000" b="1" dirty="0" smtClean="0"/>
          </a:p>
          <a:p>
            <a:pPr>
              <a:buFont typeface="Wingdings 3" pitchFamily="18" charset="2"/>
              <a:buNone/>
            </a:pPr>
            <a:endParaRPr lang="zh-CN" altLang="en-US" sz="2000" dirty="0" smtClean="0"/>
          </a:p>
        </p:txBody>
      </p:sp>
      <p:sp>
        <p:nvSpPr>
          <p:cNvPr id="45059" name="标题 2"/>
          <p:cNvSpPr>
            <a:spLocks noGrp="1"/>
          </p:cNvSpPr>
          <p:nvPr>
            <p:ph type="title"/>
          </p:nvPr>
        </p:nvSpPr>
        <p:spPr>
          <a:xfrm>
            <a:off x="0" y="-6028"/>
            <a:ext cx="8586788" cy="857502"/>
          </a:xfrm>
        </p:spPr>
        <p:txBody>
          <a:bodyPr/>
          <a:lstStyle/>
          <a:p>
            <a:pPr algn="l"/>
            <a:r>
              <a:rPr lang="zh-CN" altLang="en-US" b="1" dirty="0" smtClean="0">
                <a:solidFill>
                  <a:schemeClr val="bg1"/>
                </a:solidFill>
              </a:rPr>
              <a:t>成立</a:t>
            </a:r>
            <a:r>
              <a:rPr lang="zh-CN" altLang="en-US" b="1" dirty="0">
                <a:solidFill>
                  <a:schemeClr val="bg1"/>
                </a:solidFill>
              </a:rPr>
              <a:t>六</a:t>
            </a:r>
            <a:r>
              <a:rPr lang="zh-CN" altLang="en-US" b="1" dirty="0" smtClean="0">
                <a:solidFill>
                  <a:schemeClr val="bg1"/>
                </a:solidFill>
              </a:rPr>
              <a:t>大功能组</a:t>
            </a:r>
          </a:p>
        </p:txBody>
      </p:sp>
      <p:graphicFrame>
        <p:nvGraphicFramePr>
          <p:cNvPr id="4" name="图示 3"/>
          <p:cNvGraphicFramePr/>
          <p:nvPr>
            <p:extLst>
              <p:ext uri="{D42A27DB-BD31-4B8C-83A1-F6EECF244321}">
                <p14:modId xmlns:p14="http://schemas.microsoft.com/office/powerpoint/2010/main" val="2914451994"/>
              </p:ext>
            </p:extLst>
          </p:nvPr>
        </p:nvGraphicFramePr>
        <p:xfrm>
          <a:off x="-214346" y="1053920"/>
          <a:ext cx="4572000" cy="35340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73790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linds(horizontal)">
                                      <p:cBhvr>
                                        <p:cTn id="12" dur="500"/>
                                        <p:tgtEl>
                                          <p:spTgt spid="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blinds(horizontal)">
                                      <p:cBhvr>
                                        <p:cTn id="17" dur="500"/>
                                        <p:tgtEl>
                                          <p:spTgt spid="2">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blinds(horizontal)">
                                      <p:cBhvr>
                                        <p:cTn id="22" dur="500"/>
                                        <p:tgtEl>
                                          <p:spTgt spid="2">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blinds(horizontal)">
                                      <p:cBhvr>
                                        <p:cTn id="27" dur="5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blinds(horizontal)">
                                      <p:cBhvr>
                                        <p:cTn id="32" dur="500"/>
                                        <p:tgtEl>
                                          <p:spTgt spid="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blinds(horizontal)">
                                      <p:cBhvr>
                                        <p:cTn id="37" dur="500"/>
                                        <p:tgtEl>
                                          <p:spTgt spid="2">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blinds(horizontal)">
                                      <p:cBhvr>
                                        <p:cTn id="4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标题 1"/>
          <p:cNvSpPr>
            <a:spLocks noGrp="1"/>
          </p:cNvSpPr>
          <p:nvPr>
            <p:ph type="title"/>
          </p:nvPr>
        </p:nvSpPr>
        <p:spPr>
          <a:xfrm>
            <a:off x="33609" y="627534"/>
            <a:ext cx="8229600" cy="752009"/>
          </a:xfrm>
        </p:spPr>
        <p:txBody>
          <a:bodyPr>
            <a:normAutofit/>
          </a:bodyPr>
          <a:lstStyle/>
          <a:p>
            <a:r>
              <a:rPr lang="zh-CN" altLang="en-US" sz="2800" b="1" dirty="0" smtClean="0"/>
              <a:t>各项目组职责</a:t>
            </a:r>
          </a:p>
        </p:txBody>
      </p:sp>
      <p:sp>
        <p:nvSpPr>
          <p:cNvPr id="46083" name="内容占位符 2"/>
          <p:cNvSpPr>
            <a:spLocks noGrp="1"/>
          </p:cNvSpPr>
          <p:nvPr>
            <p:ph idx="1"/>
          </p:nvPr>
        </p:nvSpPr>
        <p:spPr>
          <a:xfrm>
            <a:off x="323528" y="1275606"/>
            <a:ext cx="8229600" cy="3799228"/>
          </a:xfrm>
        </p:spPr>
        <p:txBody>
          <a:bodyPr>
            <a:normAutofit fontScale="92500" lnSpcReduction="10000"/>
          </a:bodyPr>
          <a:lstStyle/>
          <a:p>
            <a:pPr>
              <a:buFont typeface="Arial" charset="0"/>
              <a:buNone/>
            </a:pPr>
            <a:r>
              <a:rPr lang="en-US" altLang="zh-CN" sz="2000" b="1" dirty="0" smtClean="0"/>
              <a:t>1</a:t>
            </a:r>
            <a:r>
              <a:rPr lang="zh-CN" altLang="en-US" sz="2000" b="1" dirty="0" smtClean="0"/>
              <a:t>、统筹组：精英面谈、早会运作、辅导客户清理，跨部门沟通、督导、监控、企划方案</a:t>
            </a:r>
            <a:endParaRPr lang="en-US" altLang="zh-CN" sz="2000" b="1" dirty="0" smtClean="0"/>
          </a:p>
          <a:p>
            <a:pPr>
              <a:buFont typeface="Arial" charset="0"/>
              <a:buNone/>
            </a:pPr>
            <a:r>
              <a:rPr lang="en-US" altLang="zh-CN" sz="2000" b="1" dirty="0" smtClean="0">
                <a:solidFill>
                  <a:srgbClr val="FF0000"/>
                </a:solidFill>
              </a:rPr>
              <a:t>2</a:t>
            </a:r>
            <a:r>
              <a:rPr lang="zh-CN" altLang="en-US" sz="2000" b="1" dirty="0" smtClean="0">
                <a:solidFill>
                  <a:srgbClr val="FF0000"/>
                </a:solidFill>
              </a:rPr>
              <a:t>、客户资源管理组：</a:t>
            </a:r>
            <a:r>
              <a:rPr lang="zh-CN" altLang="en-US" sz="2000" b="1" dirty="0" smtClean="0"/>
              <a:t>客户名单</a:t>
            </a:r>
            <a:r>
              <a:rPr lang="zh-CN" altLang="en-US" sz="2000" b="1" dirty="0"/>
              <a:t>及通知</a:t>
            </a:r>
            <a:r>
              <a:rPr lang="zh-CN" altLang="en-US" sz="2000" b="1" dirty="0" smtClean="0"/>
              <a:t>函下发回收、规划场次、电话组和会议运作组衔接</a:t>
            </a:r>
            <a:endParaRPr lang="en-US" altLang="zh-CN" sz="2000" b="1" dirty="0" smtClean="0"/>
          </a:p>
          <a:p>
            <a:pPr>
              <a:buFont typeface="Arial" charset="0"/>
              <a:buNone/>
            </a:pPr>
            <a:r>
              <a:rPr lang="en-US" altLang="zh-CN" sz="2000" b="1" dirty="0" smtClean="0"/>
              <a:t>3</a:t>
            </a:r>
            <a:r>
              <a:rPr lang="zh-CN" altLang="en-US" sz="2000" b="1" dirty="0" smtClean="0"/>
              <a:t>、</a:t>
            </a:r>
            <a:r>
              <a:rPr lang="zh-CN" altLang="en-US" sz="2000" b="1" dirty="0" smtClean="0">
                <a:solidFill>
                  <a:srgbClr val="FF0000"/>
                </a:solidFill>
              </a:rPr>
              <a:t>电话回访组：</a:t>
            </a:r>
            <a:r>
              <a:rPr lang="zh-CN" altLang="en-US" sz="2000" b="1" dirty="0" smtClean="0"/>
              <a:t>确认客户参会、确认业务员是否面见客户，财务催缴电话、发违规处理文件</a:t>
            </a:r>
            <a:endParaRPr lang="en-US" altLang="zh-CN" sz="2000" b="1" dirty="0" smtClean="0"/>
          </a:p>
          <a:p>
            <a:pPr>
              <a:buFont typeface="Arial" charset="0"/>
              <a:buNone/>
            </a:pPr>
            <a:r>
              <a:rPr lang="en-US" altLang="zh-CN" sz="2000" b="1" dirty="0" smtClean="0"/>
              <a:t>4</a:t>
            </a:r>
            <a:r>
              <a:rPr lang="zh-CN" altLang="en-US" sz="2000" b="1" dirty="0" smtClean="0"/>
              <a:t>、现场运作组：升级报告会运作</a:t>
            </a:r>
            <a:endParaRPr lang="en-US" altLang="zh-CN" sz="2000" b="1" dirty="0" smtClean="0"/>
          </a:p>
          <a:p>
            <a:pPr>
              <a:buFont typeface="Arial" charset="0"/>
              <a:buNone/>
            </a:pPr>
            <a:r>
              <a:rPr lang="en-US" altLang="zh-CN" sz="2000" b="1" dirty="0" smtClean="0"/>
              <a:t>5</a:t>
            </a:r>
            <a:r>
              <a:rPr lang="zh-CN" altLang="en-US" sz="2000" b="1" dirty="0" smtClean="0"/>
              <a:t>、数据</a:t>
            </a:r>
            <a:r>
              <a:rPr lang="zh-CN" altLang="en-US" sz="2000" b="1" dirty="0"/>
              <a:t>追踪组：制作升级战役基础</a:t>
            </a:r>
            <a:r>
              <a:rPr lang="zh-CN" altLang="en-US" sz="2000" b="1" dirty="0" smtClean="0"/>
              <a:t>数据，回收</a:t>
            </a:r>
            <a:r>
              <a:rPr lang="zh-CN" altLang="en-US" sz="2000" b="1" dirty="0"/>
              <a:t>追踪及分析、战报、</a:t>
            </a:r>
            <a:r>
              <a:rPr lang="zh-CN" altLang="en-US" sz="2000" b="1" dirty="0">
                <a:solidFill>
                  <a:srgbClr val="FF0000"/>
                </a:solidFill>
              </a:rPr>
              <a:t>利益对比表打印</a:t>
            </a:r>
            <a:endParaRPr lang="en-US" altLang="zh-CN" sz="2000" b="1" dirty="0">
              <a:solidFill>
                <a:srgbClr val="FF0000"/>
              </a:solidFill>
            </a:endParaRPr>
          </a:p>
          <a:p>
            <a:pPr>
              <a:buFont typeface="Arial" charset="0"/>
              <a:buNone/>
            </a:pPr>
            <a:r>
              <a:rPr lang="en-US" altLang="zh-CN" sz="2000" b="1" dirty="0" smtClean="0"/>
              <a:t>6</a:t>
            </a:r>
            <a:r>
              <a:rPr lang="zh-CN" altLang="en-US" sz="2000" b="1" dirty="0" smtClean="0"/>
              <a:t>、后勤保障组：投保实务，物资保障</a:t>
            </a:r>
            <a:endParaRPr lang="en-US" altLang="zh-CN" sz="2000" b="1" dirty="0" smtClean="0"/>
          </a:p>
          <a:p>
            <a:pPr>
              <a:buFont typeface="Arial" charset="0"/>
              <a:buNone/>
            </a:pPr>
            <a:endParaRPr lang="en-US" altLang="zh-CN" sz="2000" b="1" dirty="0" smtClean="0"/>
          </a:p>
          <a:p>
            <a:pPr>
              <a:buFont typeface="Arial" charset="0"/>
              <a:buNone/>
            </a:pPr>
            <a:r>
              <a:rPr lang="zh-CN" altLang="en-US" sz="2200" b="1" dirty="0" smtClean="0">
                <a:solidFill>
                  <a:srgbClr val="FF0000"/>
                </a:solidFill>
                <a:effectLst>
                  <a:outerShdw blurRad="38100" dist="38100" dir="2700000" algn="tl">
                    <a:srgbClr val="000000">
                      <a:alpha val="43137"/>
                    </a:srgbClr>
                  </a:outerShdw>
                </a:effectLst>
              </a:rPr>
              <a:t>市公司成立项目组在</a:t>
            </a:r>
            <a:r>
              <a:rPr lang="en-US" altLang="zh-CN" sz="2200" b="1" dirty="0" smtClean="0">
                <a:solidFill>
                  <a:srgbClr val="FF0000"/>
                </a:solidFill>
                <a:effectLst>
                  <a:outerShdw blurRad="38100" dist="38100" dir="2700000" algn="tl">
                    <a:srgbClr val="000000">
                      <a:alpha val="43137"/>
                    </a:srgbClr>
                  </a:outerShdw>
                </a:effectLst>
              </a:rPr>
              <a:t>5</a:t>
            </a:r>
            <a:r>
              <a:rPr lang="zh-CN" altLang="en-US" sz="2200" b="1" dirty="0" smtClean="0">
                <a:solidFill>
                  <a:srgbClr val="FF0000"/>
                </a:solidFill>
                <a:effectLst>
                  <a:outerShdw blurRad="38100" dist="38100" dir="2700000" algn="tl">
                    <a:srgbClr val="000000">
                      <a:alpha val="43137"/>
                    </a:srgbClr>
                  </a:outerShdw>
                </a:effectLst>
              </a:rPr>
              <a:t>月</a:t>
            </a:r>
            <a:r>
              <a:rPr lang="en-US" altLang="zh-CN" sz="2200" b="1" dirty="0" smtClean="0">
                <a:solidFill>
                  <a:srgbClr val="FF0000"/>
                </a:solidFill>
                <a:effectLst>
                  <a:outerShdw blurRad="38100" dist="38100" dir="2700000" algn="tl">
                    <a:srgbClr val="000000">
                      <a:alpha val="43137"/>
                    </a:srgbClr>
                  </a:outerShdw>
                </a:effectLst>
              </a:rPr>
              <a:t>16</a:t>
            </a:r>
            <a:r>
              <a:rPr lang="zh-CN" altLang="en-US" sz="2200" b="1" dirty="0" smtClean="0">
                <a:solidFill>
                  <a:srgbClr val="FF0000"/>
                </a:solidFill>
                <a:effectLst>
                  <a:outerShdw blurRad="38100" dist="38100" dir="2700000" algn="tl">
                    <a:srgbClr val="000000">
                      <a:alpha val="43137"/>
                    </a:srgbClr>
                  </a:outerShdw>
                </a:effectLst>
              </a:rPr>
              <a:t>日对全市项目组核心成员集中培训</a:t>
            </a:r>
          </a:p>
        </p:txBody>
      </p:sp>
    </p:spTree>
    <p:extLst>
      <p:ext uri="{BB962C8B-B14F-4D97-AF65-F5344CB8AC3E}">
        <p14:creationId xmlns:p14="http://schemas.microsoft.com/office/powerpoint/2010/main" val="11269196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标题 1"/>
          <p:cNvSpPr>
            <a:spLocks noGrp="1"/>
          </p:cNvSpPr>
          <p:nvPr>
            <p:ph type="title"/>
          </p:nvPr>
        </p:nvSpPr>
        <p:spPr>
          <a:xfrm>
            <a:off x="500063" y="923668"/>
            <a:ext cx="8229600" cy="855994"/>
          </a:xfrm>
        </p:spPr>
        <p:txBody>
          <a:bodyPr/>
          <a:lstStyle/>
          <a:p>
            <a:r>
              <a:rPr lang="zh-CN" altLang="en-US" b="1" dirty="0" smtClean="0">
                <a:latin typeface="微软雅黑" pitchFamily="34" charset="-122"/>
                <a:ea typeface="微软雅黑" pitchFamily="34" charset="-122"/>
              </a:rPr>
              <a:t>关键人群沟通会</a:t>
            </a:r>
          </a:p>
        </p:txBody>
      </p:sp>
      <p:sp>
        <p:nvSpPr>
          <p:cNvPr id="51203" name="内容占位符 2"/>
          <p:cNvSpPr>
            <a:spLocks noGrp="1"/>
          </p:cNvSpPr>
          <p:nvPr>
            <p:ph idx="1"/>
          </p:nvPr>
        </p:nvSpPr>
        <p:spPr>
          <a:xfrm>
            <a:off x="142875" y="2067694"/>
            <a:ext cx="8929688" cy="2880320"/>
          </a:xfrm>
        </p:spPr>
        <p:txBody>
          <a:bodyPr/>
          <a:lstStyle/>
          <a:p>
            <a:pPr>
              <a:buFont typeface="Arial" charset="0"/>
              <a:buNone/>
            </a:pPr>
            <a:r>
              <a:rPr lang="zh-CN" altLang="en-US" sz="2400" dirty="0" smtClean="0">
                <a:latin typeface="微软雅黑" pitchFamily="34" charset="-122"/>
                <a:ea typeface="微软雅黑" pitchFamily="34" charset="-122"/>
              </a:rPr>
              <a:t>与所有</a:t>
            </a:r>
            <a:r>
              <a:rPr lang="zh-CN" altLang="en-US" sz="2400" b="1" u="sng" dirty="0" smtClean="0">
                <a:solidFill>
                  <a:srgbClr val="FF0000"/>
                </a:solidFill>
                <a:latin typeface="微软雅黑" pitchFamily="34" charset="-122"/>
                <a:ea typeface="微软雅黑" pitchFamily="34" charset="-122"/>
              </a:rPr>
              <a:t>团队主管、精英核心人员</a:t>
            </a:r>
            <a:r>
              <a:rPr lang="zh-CN" altLang="en-US" sz="2400" dirty="0" smtClean="0">
                <a:latin typeface="微软雅黑" pitchFamily="34" charset="-122"/>
                <a:ea typeface="微软雅黑" pitchFamily="34" charset="-122"/>
              </a:rPr>
              <a:t>做一对一沟通或职场座谈，提前打通思想、树立初步信心：</a:t>
            </a:r>
          </a:p>
          <a:p>
            <a:pPr>
              <a:buFont typeface="Arial" charset="0"/>
              <a:buNone/>
            </a:pPr>
            <a:r>
              <a:rPr lang="en-US" altLang="zh-CN" sz="2400" dirty="0" smtClean="0">
                <a:latin typeface="微软雅黑" pitchFamily="34" charset="-122"/>
                <a:ea typeface="微软雅黑" pitchFamily="34" charset="-122"/>
              </a:rPr>
              <a:t>1</a:t>
            </a:r>
            <a:r>
              <a:rPr lang="zh-CN" altLang="en-US" sz="2400" dirty="0" smtClean="0">
                <a:latin typeface="微软雅黑" pitchFamily="34" charset="-122"/>
                <a:ea typeface="微软雅黑" pitchFamily="34" charset="-122"/>
              </a:rPr>
              <a:t>）面谈主体：支总</a:t>
            </a:r>
            <a:r>
              <a:rPr lang="en-US" altLang="zh-CN" sz="2400" dirty="0" smtClean="0">
                <a:latin typeface="微软雅黑" pitchFamily="34" charset="-122"/>
                <a:ea typeface="微软雅黑" pitchFamily="34" charset="-122"/>
              </a:rPr>
              <a:t>+</a:t>
            </a:r>
            <a:r>
              <a:rPr lang="zh-CN" altLang="en-US" sz="2400" dirty="0" smtClean="0">
                <a:latin typeface="微软雅黑" pitchFamily="34" charset="-122"/>
                <a:ea typeface="微软雅黑" pitchFamily="34" charset="-122"/>
              </a:rPr>
              <a:t>职场经理</a:t>
            </a:r>
          </a:p>
          <a:p>
            <a:pPr>
              <a:buFont typeface="Arial" charset="0"/>
              <a:buNone/>
            </a:pPr>
            <a:r>
              <a:rPr lang="en-US" altLang="zh-CN" sz="2400" dirty="0" smtClean="0">
                <a:latin typeface="微软雅黑" pitchFamily="34" charset="-122"/>
                <a:ea typeface="微软雅黑" pitchFamily="34" charset="-122"/>
              </a:rPr>
              <a:t>2</a:t>
            </a:r>
            <a:r>
              <a:rPr lang="zh-CN" altLang="en-US" sz="2400" dirty="0" smtClean="0">
                <a:latin typeface="微软雅黑" pitchFamily="34" charset="-122"/>
                <a:ea typeface="微软雅黑" pitchFamily="34" charset="-122"/>
              </a:rPr>
              <a:t>）面谈要点：</a:t>
            </a:r>
            <a:r>
              <a:rPr lang="en-US" altLang="zh-CN" sz="2400" dirty="0" smtClean="0">
                <a:latin typeface="微软雅黑" pitchFamily="34" charset="-122"/>
                <a:ea typeface="微软雅黑" pitchFamily="34" charset="-122"/>
              </a:rPr>
              <a:t>A</a:t>
            </a:r>
            <a:r>
              <a:rPr lang="zh-CN" altLang="en-US" sz="2400" dirty="0" smtClean="0">
                <a:latin typeface="微软雅黑" pitchFamily="34" charset="-122"/>
                <a:ea typeface="微软雅黑" pitchFamily="34" charset="-122"/>
              </a:rPr>
              <a:t>、上一次升级情况</a:t>
            </a:r>
            <a:r>
              <a:rPr lang="en-US" altLang="zh-CN" sz="2400" dirty="0" smtClean="0">
                <a:latin typeface="微软雅黑" pitchFamily="34" charset="-122"/>
                <a:ea typeface="微软雅黑" pitchFamily="34" charset="-122"/>
              </a:rPr>
              <a:t>B</a:t>
            </a:r>
            <a:r>
              <a:rPr lang="zh-CN" altLang="en-US" sz="2400" dirty="0" smtClean="0">
                <a:latin typeface="微软雅黑" pitchFamily="34" charset="-122"/>
                <a:ea typeface="微软雅黑" pitchFamily="34" charset="-122"/>
              </a:rPr>
              <a:t>、不好的原因</a:t>
            </a:r>
            <a:r>
              <a:rPr lang="en-US" altLang="zh-CN" sz="2400" dirty="0" smtClean="0">
                <a:latin typeface="微软雅黑" pitchFamily="34" charset="-122"/>
                <a:ea typeface="微软雅黑" pitchFamily="34" charset="-122"/>
              </a:rPr>
              <a:t>C</a:t>
            </a:r>
            <a:r>
              <a:rPr lang="zh-CN" altLang="en-US" sz="2400" dirty="0" smtClean="0">
                <a:latin typeface="微软雅黑" pitchFamily="34" charset="-122"/>
                <a:ea typeface="微软雅黑" pitchFamily="34" charset="-122"/>
              </a:rPr>
              <a:t>、有什么顾虑</a:t>
            </a:r>
            <a:endParaRPr lang="en-US" altLang="zh-CN" sz="2400" dirty="0" smtClean="0">
              <a:latin typeface="微软雅黑" pitchFamily="34" charset="-122"/>
              <a:ea typeface="微软雅黑" pitchFamily="34" charset="-122"/>
            </a:endParaRPr>
          </a:p>
          <a:p>
            <a:pPr>
              <a:buFont typeface="Arial" charset="0"/>
              <a:buNone/>
            </a:pPr>
            <a:r>
              <a:rPr lang="en-US" altLang="zh-CN" sz="2400" dirty="0" smtClean="0">
                <a:latin typeface="微软雅黑" pitchFamily="34" charset="-122"/>
                <a:ea typeface="微软雅黑" pitchFamily="34" charset="-122"/>
              </a:rPr>
              <a:t>D</a:t>
            </a:r>
            <a:r>
              <a:rPr lang="zh-CN" altLang="en-US" sz="2400" dirty="0" smtClean="0">
                <a:latin typeface="微软雅黑" pitchFamily="34" charset="-122"/>
                <a:ea typeface="微软雅黑" pitchFamily="34" charset="-122"/>
              </a:rPr>
              <a:t>、我们本次升级的亮点，有什么不同：权益升级</a:t>
            </a:r>
            <a:r>
              <a:rPr lang="en-US" altLang="zh-CN" sz="2400" dirty="0" smtClean="0">
                <a:latin typeface="微软雅黑" pitchFamily="34" charset="-122"/>
                <a:ea typeface="微软雅黑" pitchFamily="34" charset="-122"/>
              </a:rPr>
              <a:t>E</a:t>
            </a:r>
            <a:r>
              <a:rPr lang="zh-CN" altLang="en-US" sz="2400" dirty="0" smtClean="0">
                <a:latin typeface="微软雅黑" pitchFamily="34" charset="-122"/>
                <a:ea typeface="微软雅黑" pitchFamily="34" charset="-122"/>
              </a:rPr>
              <a:t>、提振信心</a:t>
            </a:r>
          </a:p>
        </p:txBody>
      </p:sp>
      <p:sp>
        <p:nvSpPr>
          <p:cNvPr id="51204" name="日期占位符 3"/>
          <p:cNvSpPr>
            <a:spLocks noGrp="1"/>
          </p:cNvSpPr>
          <p:nvPr>
            <p:ph type="dt"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fld id="{E91AEF92-DC51-4D24-883F-DD922F7DD335}" type="datetime1">
              <a:rPr lang="zh-CN" altLang="en-US" smtClean="0">
                <a:solidFill>
                  <a:srgbClr val="898989"/>
                </a:solidFill>
              </a:rPr>
              <a:pPr eaLnBrk="1" hangingPunct="1"/>
              <a:t>2014/5/16 Friday</a:t>
            </a:fld>
            <a:endParaRPr lang="zh-CN" altLang="en-US" sz="1800" smtClean="0">
              <a:solidFill>
                <a:srgbClr val="000000"/>
              </a:solidFill>
            </a:endParaRPr>
          </a:p>
        </p:txBody>
      </p:sp>
    </p:spTree>
    <p:extLst>
      <p:ext uri="{BB962C8B-B14F-4D97-AF65-F5344CB8AC3E}">
        <p14:creationId xmlns:p14="http://schemas.microsoft.com/office/powerpoint/2010/main" val="8047075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标题 1"/>
          <p:cNvSpPr>
            <a:spLocks noGrp="1"/>
          </p:cNvSpPr>
          <p:nvPr>
            <p:ph type="title"/>
          </p:nvPr>
        </p:nvSpPr>
        <p:spPr>
          <a:xfrm>
            <a:off x="500063" y="61789"/>
            <a:ext cx="8229600" cy="855994"/>
          </a:xfrm>
        </p:spPr>
        <p:txBody>
          <a:bodyPr>
            <a:normAutofit/>
          </a:bodyPr>
          <a:lstStyle/>
          <a:p>
            <a:r>
              <a:rPr lang="zh-CN" altLang="en-US" sz="4000" b="1" dirty="0" smtClean="0">
                <a:latin typeface="微软雅黑" pitchFamily="34" charset="-122"/>
                <a:ea typeface="微软雅黑" pitchFamily="34" charset="-122"/>
              </a:rPr>
              <a:t>启动会及训练通关</a:t>
            </a:r>
          </a:p>
        </p:txBody>
      </p:sp>
      <p:sp>
        <p:nvSpPr>
          <p:cNvPr id="52227" name="内容占位符 2"/>
          <p:cNvSpPr>
            <a:spLocks noGrp="1"/>
          </p:cNvSpPr>
          <p:nvPr>
            <p:ph idx="1"/>
          </p:nvPr>
        </p:nvSpPr>
        <p:spPr>
          <a:xfrm>
            <a:off x="179512" y="987574"/>
            <a:ext cx="8715375" cy="1872208"/>
          </a:xfrm>
        </p:spPr>
        <p:txBody>
          <a:bodyPr>
            <a:normAutofit fontScale="92500" lnSpcReduction="10000"/>
          </a:bodyPr>
          <a:lstStyle/>
          <a:p>
            <a:pPr>
              <a:buFont typeface="Arial" charset="0"/>
              <a:buNone/>
            </a:pPr>
            <a:r>
              <a:rPr lang="zh-CN" altLang="en-US" sz="2400" dirty="0" smtClean="0"/>
              <a:t>一、管理层启动会：（职场经理以上层面）</a:t>
            </a:r>
            <a:endParaRPr lang="en-US" altLang="zh-CN" sz="2400" dirty="0" smtClean="0"/>
          </a:p>
          <a:p>
            <a:pPr>
              <a:buFont typeface="Arial" charset="0"/>
              <a:buNone/>
            </a:pPr>
            <a:r>
              <a:rPr lang="zh-CN" altLang="en-US" sz="2400" dirty="0" smtClean="0"/>
              <a:t>二、全市精英启动会：（主管</a:t>
            </a:r>
            <a:r>
              <a:rPr lang="en-US" altLang="zh-CN" sz="2400" dirty="0" smtClean="0"/>
              <a:t>+</a:t>
            </a:r>
            <a:r>
              <a:rPr lang="zh-CN" altLang="en-US" sz="2400" dirty="0" smtClean="0"/>
              <a:t>精英）</a:t>
            </a:r>
            <a:endParaRPr lang="en-US" altLang="zh-CN" sz="2400" dirty="0" smtClean="0"/>
          </a:p>
          <a:p>
            <a:pPr>
              <a:buFont typeface="Arial" charset="0"/>
              <a:buNone/>
            </a:pPr>
            <a:r>
              <a:rPr lang="zh-CN" altLang="en-US" sz="2400" dirty="0" smtClean="0"/>
              <a:t>三、全员启动会</a:t>
            </a:r>
            <a:r>
              <a:rPr lang="zh-CN" altLang="en-US" sz="2400" dirty="0" smtClean="0">
                <a:sym typeface="Wingdings" pitchFamily="2" charset="2"/>
              </a:rPr>
              <a:t>：（全体人员）</a:t>
            </a:r>
            <a:endParaRPr lang="en-US" altLang="zh-CN" sz="2400" dirty="0" smtClean="0"/>
          </a:p>
          <a:p>
            <a:pPr>
              <a:buFont typeface="Arial" charset="0"/>
              <a:buNone/>
            </a:pPr>
            <a:r>
              <a:rPr lang="zh-CN" altLang="en-US" sz="2400" dirty="0" smtClean="0"/>
              <a:t>四、一周技能训练</a:t>
            </a:r>
            <a:endParaRPr lang="en-US" altLang="zh-CN" sz="2400" dirty="0" smtClean="0"/>
          </a:p>
          <a:p>
            <a:pPr>
              <a:buFont typeface="Arial" charset="0"/>
              <a:buNone/>
            </a:pPr>
            <a:r>
              <a:rPr lang="zh-CN" altLang="en-US" sz="2400" dirty="0"/>
              <a:t>精英示范场成果展示，树立信心</a:t>
            </a:r>
            <a:endParaRPr lang="zh-CN" altLang="en-US" sz="2400" dirty="0" smtClean="0"/>
          </a:p>
        </p:txBody>
      </p:sp>
      <p:graphicFrame>
        <p:nvGraphicFramePr>
          <p:cNvPr id="3" name="表格 2"/>
          <p:cNvGraphicFramePr>
            <a:graphicFrameLocks noGrp="1"/>
          </p:cNvGraphicFramePr>
          <p:nvPr>
            <p:extLst>
              <p:ext uri="{D42A27DB-BD31-4B8C-83A1-F6EECF244321}">
                <p14:modId xmlns:p14="http://schemas.microsoft.com/office/powerpoint/2010/main" val="1004630407"/>
              </p:ext>
            </p:extLst>
          </p:nvPr>
        </p:nvGraphicFramePr>
        <p:xfrm>
          <a:off x="323528" y="2931790"/>
          <a:ext cx="8496944" cy="1944215"/>
        </p:xfrm>
        <a:graphic>
          <a:graphicData uri="http://schemas.openxmlformats.org/drawingml/2006/table">
            <a:tbl>
              <a:tblPr/>
              <a:tblGrid>
                <a:gridCol w="849312"/>
                <a:gridCol w="757494"/>
                <a:gridCol w="3018500"/>
                <a:gridCol w="3871638"/>
              </a:tblGrid>
              <a:tr h="244355">
                <a:tc gridSpan="2">
                  <a:txBody>
                    <a:bodyPr/>
                    <a:lstStyle/>
                    <a:p>
                      <a:pPr algn="ctr" fontAlgn="ctr"/>
                      <a:r>
                        <a:rPr lang="zh-CN" altLang="en-US" sz="1400" b="0" i="0" u="none" strike="noStrike">
                          <a:solidFill>
                            <a:srgbClr val="000000"/>
                          </a:solidFill>
                          <a:effectLst/>
                          <a:latin typeface="宋体"/>
                        </a:rPr>
                        <a:t>时间</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hMerge="1">
                  <a:txBody>
                    <a:bodyPr/>
                    <a:lstStyle/>
                    <a:p>
                      <a:endParaRPr lang="zh-CN" altLang="en-US"/>
                    </a:p>
                  </a:txBody>
                  <a:tcPr/>
                </a:tc>
                <a:tc>
                  <a:txBody>
                    <a:bodyPr/>
                    <a:lstStyle/>
                    <a:p>
                      <a:pPr algn="ctr" fontAlgn="ctr"/>
                      <a:r>
                        <a:rPr lang="zh-CN" altLang="en-US" sz="1400" b="0" i="0" u="none" strike="noStrike">
                          <a:solidFill>
                            <a:srgbClr val="000000"/>
                          </a:solidFill>
                          <a:effectLst/>
                          <a:latin typeface="宋体"/>
                        </a:rPr>
                        <a:t>专题名称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400" b="0" i="0" u="none" strike="noStrike">
                          <a:solidFill>
                            <a:srgbClr val="000000"/>
                          </a:solidFill>
                          <a:effectLst/>
                          <a:latin typeface="宋体"/>
                        </a:rPr>
                        <a:t>早会重点</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339972">
                <a:tc>
                  <a:txBody>
                    <a:bodyPr/>
                    <a:lstStyle/>
                    <a:p>
                      <a:pPr algn="ctr" fontAlgn="ctr"/>
                      <a:r>
                        <a:rPr lang="en-US" altLang="zh-CN" sz="1400" b="0" i="0" u="none" strike="noStrike" dirty="0">
                          <a:solidFill>
                            <a:srgbClr val="000000"/>
                          </a:solidFill>
                          <a:effectLst/>
                          <a:latin typeface="宋体"/>
                        </a:rPr>
                        <a:t>5</a:t>
                      </a:r>
                      <a:r>
                        <a:rPr lang="zh-CN" altLang="en-US" sz="1400" b="0" i="0" u="none" strike="noStrike" dirty="0">
                          <a:solidFill>
                            <a:srgbClr val="000000"/>
                          </a:solidFill>
                          <a:effectLst/>
                          <a:latin typeface="宋体"/>
                        </a:rPr>
                        <a:t>月</a:t>
                      </a:r>
                      <a:r>
                        <a:rPr lang="en-US" altLang="zh-CN" sz="1400" b="0" i="0" u="none" strike="noStrike" dirty="0" smtClean="0">
                          <a:solidFill>
                            <a:srgbClr val="000000"/>
                          </a:solidFill>
                          <a:effectLst/>
                          <a:latin typeface="宋体"/>
                        </a:rPr>
                        <a:t>22</a:t>
                      </a:r>
                      <a:r>
                        <a:rPr lang="zh-CN" altLang="en-US" sz="1400" b="0" i="0" u="none" strike="noStrike" dirty="0" smtClean="0">
                          <a:solidFill>
                            <a:srgbClr val="000000"/>
                          </a:solidFill>
                          <a:effectLst/>
                          <a:latin typeface="宋体"/>
                        </a:rPr>
                        <a:t>日</a:t>
                      </a:r>
                      <a:endParaRPr lang="zh-CN" altLang="en-US" sz="1400" b="0" i="0" u="none" strike="noStrike" dirty="0">
                        <a:solidFill>
                          <a:srgbClr val="000000"/>
                        </a:solidFill>
                        <a:effectLst/>
                        <a:latin typeface="宋体"/>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周一</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dirty="0">
                          <a:solidFill>
                            <a:srgbClr val="000000"/>
                          </a:solidFill>
                          <a:effectLst/>
                          <a:latin typeface="宋体"/>
                        </a:rPr>
                        <a:t>如何邀约升级</a:t>
                      </a:r>
                      <a:r>
                        <a:rPr lang="zh-CN" altLang="en-US" sz="1400" b="0" i="0" u="none" strike="noStrike" dirty="0" smtClean="0">
                          <a:solidFill>
                            <a:srgbClr val="000000"/>
                          </a:solidFill>
                          <a:effectLst/>
                          <a:latin typeface="宋体"/>
                        </a:rPr>
                        <a:t>报告会</a:t>
                      </a:r>
                      <a:endParaRPr lang="en-US" altLang="zh-CN" sz="1400" b="0" i="0" u="none" strike="noStrike" dirty="0">
                        <a:solidFill>
                          <a:srgbClr val="000000"/>
                        </a:solidFill>
                        <a:effectLst/>
                        <a:latin typeface="宋体"/>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树立邀约信心、一对一演练送“通知函”技巧</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9972">
                <a:tc>
                  <a:txBody>
                    <a:bodyPr/>
                    <a:lstStyle/>
                    <a:p>
                      <a:pPr algn="ctr" fontAlgn="ctr"/>
                      <a:r>
                        <a:rPr lang="en-US" altLang="zh-CN" sz="1400" b="0" i="0" u="none" strike="noStrike" dirty="0">
                          <a:solidFill>
                            <a:srgbClr val="000000"/>
                          </a:solidFill>
                          <a:effectLst/>
                          <a:latin typeface="宋体"/>
                        </a:rPr>
                        <a:t>5</a:t>
                      </a:r>
                      <a:r>
                        <a:rPr lang="zh-CN" altLang="en-US" sz="1400" b="0" i="0" u="none" strike="noStrike" dirty="0">
                          <a:solidFill>
                            <a:srgbClr val="000000"/>
                          </a:solidFill>
                          <a:effectLst/>
                          <a:latin typeface="宋体"/>
                        </a:rPr>
                        <a:t>月</a:t>
                      </a:r>
                      <a:r>
                        <a:rPr lang="en-US" altLang="zh-CN" sz="1400" b="0" i="0" u="none" strike="noStrike" dirty="0" smtClean="0">
                          <a:solidFill>
                            <a:srgbClr val="000000"/>
                          </a:solidFill>
                          <a:effectLst/>
                          <a:latin typeface="宋体"/>
                        </a:rPr>
                        <a:t>23</a:t>
                      </a:r>
                      <a:r>
                        <a:rPr lang="zh-CN" altLang="en-US" sz="1400" b="0" i="0" u="none" strike="noStrike" dirty="0" smtClean="0">
                          <a:solidFill>
                            <a:srgbClr val="000000"/>
                          </a:solidFill>
                          <a:effectLst/>
                          <a:latin typeface="宋体"/>
                        </a:rPr>
                        <a:t>日</a:t>
                      </a:r>
                      <a:endParaRPr lang="zh-CN" altLang="en-US" sz="1400" b="0" i="0" u="none" strike="noStrike" dirty="0">
                        <a:solidFill>
                          <a:srgbClr val="000000"/>
                        </a:solidFill>
                        <a:effectLst/>
                        <a:latin typeface="宋体"/>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周二</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如何讲老保单好</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树立伙伴面对老客户的信心、一对一演练</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9972">
                <a:tc>
                  <a:txBody>
                    <a:bodyPr/>
                    <a:lstStyle/>
                    <a:p>
                      <a:pPr algn="ctr" fontAlgn="ctr"/>
                      <a:r>
                        <a:rPr lang="en-US" altLang="zh-CN" sz="1400" b="0" i="0" u="none" strike="noStrike" dirty="0">
                          <a:solidFill>
                            <a:srgbClr val="000000"/>
                          </a:solidFill>
                          <a:effectLst/>
                          <a:latin typeface="宋体"/>
                        </a:rPr>
                        <a:t>5</a:t>
                      </a:r>
                      <a:r>
                        <a:rPr lang="zh-CN" altLang="en-US" sz="1400" b="0" i="0" u="none" strike="noStrike" dirty="0">
                          <a:solidFill>
                            <a:srgbClr val="000000"/>
                          </a:solidFill>
                          <a:effectLst/>
                          <a:latin typeface="宋体"/>
                        </a:rPr>
                        <a:t>月</a:t>
                      </a:r>
                      <a:r>
                        <a:rPr lang="en-US" altLang="zh-CN" sz="1400" b="0" i="0" u="none" strike="noStrike" dirty="0" smtClean="0">
                          <a:solidFill>
                            <a:srgbClr val="000000"/>
                          </a:solidFill>
                          <a:effectLst/>
                          <a:latin typeface="宋体"/>
                        </a:rPr>
                        <a:t>26</a:t>
                      </a:r>
                      <a:r>
                        <a:rPr lang="zh-CN" altLang="en-US" sz="1400" b="0" i="0" u="none" strike="noStrike" dirty="0" smtClean="0">
                          <a:solidFill>
                            <a:srgbClr val="000000"/>
                          </a:solidFill>
                          <a:effectLst/>
                          <a:latin typeface="宋体"/>
                        </a:rPr>
                        <a:t>日</a:t>
                      </a:r>
                      <a:endParaRPr lang="zh-CN" altLang="en-US" sz="1400" b="0" i="0" u="none" strike="noStrike" dirty="0">
                        <a:solidFill>
                          <a:srgbClr val="000000"/>
                        </a:solidFill>
                        <a:effectLst/>
                        <a:latin typeface="宋体"/>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周三</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如何讲财富升级</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训练伙伴现场如何促成、一对一演练</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9972">
                <a:tc>
                  <a:txBody>
                    <a:bodyPr/>
                    <a:lstStyle/>
                    <a:p>
                      <a:pPr algn="ctr" fontAlgn="ctr"/>
                      <a:r>
                        <a:rPr lang="en-US" altLang="zh-CN" sz="1400" b="0" i="0" u="none" strike="noStrike" dirty="0">
                          <a:solidFill>
                            <a:srgbClr val="000000"/>
                          </a:solidFill>
                          <a:effectLst/>
                          <a:latin typeface="宋体"/>
                        </a:rPr>
                        <a:t>5</a:t>
                      </a:r>
                      <a:r>
                        <a:rPr lang="zh-CN" altLang="en-US" sz="1400" b="0" i="0" u="none" strike="noStrike" dirty="0">
                          <a:solidFill>
                            <a:srgbClr val="000000"/>
                          </a:solidFill>
                          <a:effectLst/>
                          <a:latin typeface="宋体"/>
                        </a:rPr>
                        <a:t>月</a:t>
                      </a:r>
                      <a:r>
                        <a:rPr lang="en-US" altLang="zh-CN" sz="1400" b="0" i="0" u="none" strike="noStrike" dirty="0" smtClean="0">
                          <a:solidFill>
                            <a:srgbClr val="000000"/>
                          </a:solidFill>
                          <a:effectLst/>
                          <a:latin typeface="宋体"/>
                        </a:rPr>
                        <a:t>27</a:t>
                      </a:r>
                      <a:r>
                        <a:rPr lang="zh-CN" altLang="en-US" sz="1400" b="0" i="0" u="none" strike="noStrike" dirty="0" smtClean="0">
                          <a:solidFill>
                            <a:srgbClr val="000000"/>
                          </a:solidFill>
                          <a:effectLst/>
                          <a:latin typeface="宋体"/>
                        </a:rPr>
                        <a:t>日</a:t>
                      </a:r>
                      <a:endParaRPr lang="zh-CN" altLang="en-US" sz="1400" b="0" i="0" u="none" strike="noStrike" dirty="0">
                        <a:solidFill>
                          <a:srgbClr val="000000"/>
                        </a:solidFill>
                        <a:effectLst/>
                        <a:latin typeface="宋体"/>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周四</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客户促成点梳理</a:t>
                      </a:r>
                      <a:r>
                        <a:rPr lang="en-US" altLang="zh-CN" sz="1400" b="0" i="0" u="none" strike="noStrike">
                          <a:solidFill>
                            <a:srgbClr val="000000"/>
                          </a:solidFill>
                          <a:effectLst/>
                          <a:latin typeface="宋体"/>
                        </a:rPr>
                        <a:t>+</a:t>
                      </a:r>
                      <a:r>
                        <a:rPr lang="zh-CN" altLang="en-US" sz="1400" b="0" i="0" u="none" strike="noStrike">
                          <a:solidFill>
                            <a:srgbClr val="000000"/>
                          </a:solidFill>
                          <a:effectLst/>
                          <a:latin typeface="宋体"/>
                        </a:rPr>
                        <a:t>如何讲利益对比表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zh-CN" altLang="en-US" sz="1400" b="0" i="0" u="none" strike="noStrike">
                          <a:solidFill>
                            <a:srgbClr val="000000"/>
                          </a:solidFill>
                          <a:effectLst/>
                          <a:latin typeface="宋体"/>
                        </a:rPr>
                        <a:t>训练现场配合及促成</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9972">
                <a:tc>
                  <a:txBody>
                    <a:bodyPr/>
                    <a:lstStyle/>
                    <a:p>
                      <a:pPr algn="ctr" fontAlgn="ctr"/>
                      <a:r>
                        <a:rPr lang="en-US" altLang="zh-CN" sz="1400" b="0" i="0" u="none" strike="noStrike" dirty="0">
                          <a:solidFill>
                            <a:srgbClr val="000000"/>
                          </a:solidFill>
                          <a:effectLst/>
                          <a:latin typeface="宋体"/>
                        </a:rPr>
                        <a:t>5</a:t>
                      </a:r>
                      <a:r>
                        <a:rPr lang="zh-CN" altLang="en-US" sz="1400" b="0" i="0" u="none" strike="noStrike" dirty="0">
                          <a:solidFill>
                            <a:srgbClr val="000000"/>
                          </a:solidFill>
                          <a:effectLst/>
                          <a:latin typeface="宋体"/>
                        </a:rPr>
                        <a:t>月</a:t>
                      </a:r>
                      <a:r>
                        <a:rPr lang="en-US" altLang="zh-CN" sz="1400" b="0" i="0" u="none" strike="noStrike" dirty="0" smtClean="0">
                          <a:solidFill>
                            <a:srgbClr val="000000"/>
                          </a:solidFill>
                          <a:effectLst/>
                          <a:latin typeface="宋体"/>
                        </a:rPr>
                        <a:t>28</a:t>
                      </a:r>
                      <a:r>
                        <a:rPr lang="zh-CN" altLang="en-US" sz="1400" b="0" i="0" u="none" strike="noStrike" dirty="0" smtClean="0">
                          <a:solidFill>
                            <a:srgbClr val="000000"/>
                          </a:solidFill>
                          <a:effectLst/>
                          <a:latin typeface="宋体"/>
                        </a:rPr>
                        <a:t>日</a:t>
                      </a:r>
                      <a:endParaRPr lang="zh-CN" altLang="en-US" sz="1400" b="0" i="0" u="none" strike="noStrike" dirty="0">
                        <a:solidFill>
                          <a:srgbClr val="000000"/>
                        </a:solidFill>
                        <a:effectLst/>
                        <a:latin typeface="宋体"/>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a:solidFill>
                            <a:srgbClr val="000000"/>
                          </a:solidFill>
                          <a:effectLst/>
                          <a:latin typeface="宋体"/>
                        </a:rPr>
                        <a:t>周五</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400" b="0" i="0" u="none" strike="noStrike" dirty="0">
                          <a:solidFill>
                            <a:srgbClr val="000000"/>
                          </a:solidFill>
                          <a:effectLst/>
                          <a:latin typeface="宋体"/>
                        </a:rPr>
                        <a:t>升级报告会现场配合注意事项</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76428639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830308"/>
            <a:ext cx="8229600" cy="857250"/>
          </a:xfrm>
        </p:spPr>
        <p:txBody>
          <a:bodyPr>
            <a:normAutofit/>
          </a:bodyPr>
          <a:lstStyle/>
          <a:p>
            <a:r>
              <a:rPr lang="zh-CN" altLang="en-US" sz="3600" dirty="0" smtClean="0">
                <a:solidFill>
                  <a:srgbClr val="FF0000"/>
                </a:solidFill>
              </a:rPr>
              <a:t>优势之</a:t>
            </a:r>
            <a:r>
              <a:rPr lang="zh-CN" altLang="en-US" sz="3600" dirty="0">
                <a:solidFill>
                  <a:srgbClr val="FF0000"/>
                </a:solidFill>
              </a:rPr>
              <a:t>四</a:t>
            </a:r>
            <a:r>
              <a:rPr lang="zh-CN" altLang="en-US" sz="3600" dirty="0" smtClean="0">
                <a:solidFill>
                  <a:srgbClr val="FF0000"/>
                </a:solidFill>
              </a:rPr>
              <a:t>：解决“最后一公里”</a:t>
            </a:r>
            <a:endParaRPr lang="zh-CN" altLang="en-US" sz="3600" dirty="0">
              <a:solidFill>
                <a:srgbClr val="FF0000"/>
              </a:solidFill>
            </a:endParaRPr>
          </a:p>
        </p:txBody>
      </p:sp>
      <p:sp>
        <p:nvSpPr>
          <p:cNvPr id="3" name="内容占位符 2"/>
          <p:cNvSpPr>
            <a:spLocks noGrp="1"/>
          </p:cNvSpPr>
          <p:nvPr>
            <p:ph idx="1"/>
          </p:nvPr>
        </p:nvSpPr>
        <p:spPr>
          <a:xfrm>
            <a:off x="4932040" y="1707654"/>
            <a:ext cx="3816424" cy="3168352"/>
          </a:xfrm>
        </p:spPr>
        <p:txBody>
          <a:bodyPr>
            <a:normAutofit/>
          </a:bodyPr>
          <a:lstStyle/>
          <a:p>
            <a:pPr marL="0" indent="0">
              <a:buNone/>
            </a:pPr>
            <a:r>
              <a:rPr lang="zh-CN" altLang="en-US" sz="2000" dirty="0" smtClean="0"/>
              <a:t>通过对促成工具的设计和促成环节的强化，提升升级报告会产能。关键工具：</a:t>
            </a:r>
            <a:endParaRPr lang="en-US" altLang="zh-CN" sz="2000" dirty="0" smtClean="0"/>
          </a:p>
          <a:p>
            <a:pPr marL="0" indent="0">
              <a:buNone/>
            </a:pPr>
            <a:r>
              <a:rPr lang="zh-CN" altLang="en-US" sz="2000" dirty="0"/>
              <a:t>产品</a:t>
            </a:r>
            <a:r>
              <a:rPr lang="zh-CN" altLang="en-US" sz="2000" dirty="0" smtClean="0"/>
              <a:t>利益升级对比表</a:t>
            </a:r>
            <a:endParaRPr lang="en-US" altLang="zh-CN" sz="2000" dirty="0" smtClean="0"/>
          </a:p>
          <a:p>
            <a:pPr marL="0" indent="0">
              <a:buNone/>
            </a:pPr>
            <a:r>
              <a:rPr lang="zh-CN" altLang="en-US" sz="2000" dirty="0" smtClean="0"/>
              <a:t>放弃权益确认书</a:t>
            </a:r>
            <a:endParaRPr lang="en-US" altLang="zh-CN" sz="2000" dirty="0"/>
          </a:p>
        </p:txBody>
      </p:sp>
      <p:pic>
        <p:nvPicPr>
          <p:cNvPr id="1026" name="Picture 2" descr="C:\Users\Administrator\AppData\Roaming\feiq\RichOle\1895721121.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7654"/>
            <a:ext cx="4392488"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96315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2211710"/>
            <a:ext cx="8229600" cy="857250"/>
          </a:xfrm>
        </p:spPr>
        <p:txBody>
          <a:bodyPr/>
          <a:lstStyle/>
          <a:p>
            <a:r>
              <a:rPr lang="zh-CN" altLang="en-US" dirty="0" smtClean="0">
                <a:solidFill>
                  <a:srgbClr val="FF0000"/>
                </a:solidFill>
              </a:rPr>
              <a:t>财富升级活动要点</a:t>
            </a:r>
            <a:endParaRPr lang="zh-CN" altLang="en-US" dirty="0">
              <a:solidFill>
                <a:srgbClr val="FF0000"/>
              </a:solidFill>
            </a:endParaRPr>
          </a:p>
        </p:txBody>
      </p:sp>
    </p:spTree>
    <p:extLst>
      <p:ext uri="{BB962C8B-B14F-4D97-AF65-F5344CB8AC3E}">
        <p14:creationId xmlns:p14="http://schemas.microsoft.com/office/powerpoint/2010/main" val="29162658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8" y="771550"/>
            <a:ext cx="8229600" cy="857250"/>
          </a:xfrm>
        </p:spPr>
        <p:txBody>
          <a:bodyPr/>
          <a:lstStyle/>
          <a:p>
            <a:r>
              <a:rPr lang="zh-CN" altLang="en-US" dirty="0" smtClean="0"/>
              <a:t>要点一：关注重点依然在金账户</a:t>
            </a:r>
            <a:endParaRPr lang="zh-CN" altLang="en-US" dirty="0"/>
          </a:p>
        </p:txBody>
      </p:sp>
      <p:sp>
        <p:nvSpPr>
          <p:cNvPr id="3" name="内容占位符 2"/>
          <p:cNvSpPr>
            <a:spLocks noGrp="1"/>
          </p:cNvSpPr>
          <p:nvPr>
            <p:ph idx="1"/>
          </p:nvPr>
        </p:nvSpPr>
        <p:spPr>
          <a:xfrm>
            <a:off x="457208" y="2139702"/>
            <a:ext cx="8229600" cy="2454930"/>
          </a:xfrm>
        </p:spPr>
        <p:txBody>
          <a:bodyPr>
            <a:normAutofit fontScale="92500" lnSpcReduction="10000"/>
          </a:bodyPr>
          <a:lstStyle/>
          <a:p>
            <a:pPr>
              <a:buFont typeface="Wingdings" pitchFamily="2" charset="2"/>
              <a:buChar char="Ø"/>
            </a:pPr>
            <a:r>
              <a:rPr lang="zh-CN" altLang="en-US" dirty="0" smtClean="0"/>
              <a:t>增额什么产品不重要，关键是老产品能升级</a:t>
            </a:r>
            <a:endParaRPr lang="en-US" altLang="zh-CN" dirty="0" smtClean="0"/>
          </a:p>
          <a:p>
            <a:pPr>
              <a:buFont typeface="Wingdings" pitchFamily="2" charset="2"/>
              <a:buChar char="Ø"/>
            </a:pPr>
            <a:r>
              <a:rPr lang="zh-CN" altLang="en-US" dirty="0" smtClean="0"/>
              <a:t>无论升级豪华金账户还是普通金账户，都重点包装客户的确定收益</a:t>
            </a:r>
            <a:endParaRPr lang="en-US" altLang="zh-CN" dirty="0" smtClean="0"/>
          </a:p>
          <a:p>
            <a:pPr>
              <a:buFont typeface="Wingdings" pitchFamily="2" charset="2"/>
              <a:buChar char="Ø"/>
            </a:pPr>
            <a:r>
              <a:rPr lang="zh-CN" altLang="en-US" dirty="0" smtClean="0"/>
              <a:t>强化伙伴对金账户信心，让伙伴知道金账户确实能提高客户收益</a:t>
            </a:r>
            <a:endParaRPr lang="zh-CN" altLang="en-US" dirty="0"/>
          </a:p>
        </p:txBody>
      </p:sp>
    </p:spTree>
    <p:extLst>
      <p:ext uri="{BB962C8B-B14F-4D97-AF65-F5344CB8AC3E}">
        <p14:creationId xmlns:p14="http://schemas.microsoft.com/office/powerpoint/2010/main" val="9698743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914451" y="3766661"/>
            <a:ext cx="7909450" cy="1376841"/>
          </a:xfrm>
        </p:spPr>
        <p:txBody>
          <a:bodyPr>
            <a:normAutofit fontScale="92500" lnSpcReduction="20000"/>
          </a:bodyPr>
          <a:lstStyle/>
          <a:p>
            <a:pPr marL="0" indent="0">
              <a:buNone/>
              <a:defRPr/>
            </a:pPr>
            <a:r>
              <a:rPr lang="zh-CN" altLang="en-US" sz="2300" dirty="0"/>
              <a:t>按照月利率</a:t>
            </a:r>
            <a:r>
              <a:rPr lang="en-US" altLang="zh-CN" sz="2300" dirty="0"/>
              <a:t>0.375%</a:t>
            </a:r>
            <a:r>
              <a:rPr lang="zh-CN" altLang="en-US" sz="2300" dirty="0"/>
              <a:t>（年化投资收益率</a:t>
            </a:r>
            <a:r>
              <a:rPr lang="en-US" altLang="zh-CN" sz="2300" dirty="0"/>
              <a:t>4.5%</a:t>
            </a:r>
            <a:r>
              <a:rPr lang="zh-CN" altLang="en-US" sz="2300" dirty="0"/>
              <a:t>）</a:t>
            </a:r>
            <a:endParaRPr lang="en-US" altLang="zh-CN" sz="2300" dirty="0"/>
          </a:p>
          <a:p>
            <a:pPr marL="0" indent="0">
              <a:buNone/>
              <a:defRPr/>
            </a:pPr>
            <a:r>
              <a:rPr lang="zh-CN" altLang="en-US" sz="2300" dirty="0"/>
              <a:t>复利滚存</a:t>
            </a:r>
            <a:r>
              <a:rPr lang="en-US" altLang="zh-CN" sz="2300" dirty="0"/>
              <a:t>12</a:t>
            </a:r>
            <a:r>
              <a:rPr lang="zh-CN" altLang="en-US" sz="2300" dirty="0"/>
              <a:t>个月，得出的收益是</a:t>
            </a:r>
            <a:r>
              <a:rPr lang="en-US" altLang="zh-CN" sz="2300" dirty="0"/>
              <a:t>1045</a:t>
            </a:r>
            <a:r>
              <a:rPr lang="en-US" altLang="zh-CN" sz="2300" dirty="0">
                <a:solidFill>
                  <a:srgbClr val="FF0000"/>
                </a:solidFill>
                <a:effectLst>
                  <a:outerShdw blurRad="38100" dist="38100" dir="2700000" algn="tl">
                    <a:srgbClr val="000000">
                      <a:alpha val="43137"/>
                    </a:srgbClr>
                  </a:outerShdw>
                </a:effectLst>
              </a:rPr>
              <a:t>9.39825</a:t>
            </a:r>
            <a:endParaRPr lang="en-US" altLang="zh-CN" sz="2300" dirty="0"/>
          </a:p>
          <a:p>
            <a:pPr marL="0" indent="0">
              <a:buNone/>
              <a:defRPr/>
            </a:pPr>
            <a:r>
              <a:rPr lang="zh-CN" altLang="en-US" sz="2300" dirty="0"/>
              <a:t>这比年化收益率</a:t>
            </a:r>
            <a:r>
              <a:rPr lang="en-US" altLang="zh-CN" sz="2300" dirty="0"/>
              <a:t>4.5%</a:t>
            </a:r>
            <a:r>
              <a:rPr lang="zh-CN" altLang="en-US" sz="2300" dirty="0"/>
              <a:t>多出了</a:t>
            </a:r>
            <a:r>
              <a:rPr lang="en-US" altLang="zh-CN" sz="2500" dirty="0">
                <a:solidFill>
                  <a:srgbClr val="FF0000"/>
                </a:solidFill>
              </a:rPr>
              <a:t>9.4</a:t>
            </a:r>
            <a:r>
              <a:rPr lang="zh-CN" altLang="en-US" sz="2500" dirty="0">
                <a:solidFill>
                  <a:srgbClr val="FF0000"/>
                </a:solidFill>
              </a:rPr>
              <a:t>元。</a:t>
            </a:r>
            <a:endParaRPr lang="en-US" altLang="zh-CN" sz="2500" dirty="0">
              <a:solidFill>
                <a:srgbClr val="FF0000"/>
              </a:solidFill>
            </a:endParaRPr>
          </a:p>
          <a:p>
            <a:pPr marL="0" indent="0">
              <a:buNone/>
              <a:defRPr/>
            </a:pPr>
            <a:r>
              <a:rPr lang="zh-CN" altLang="en-US" sz="2500" dirty="0">
                <a:solidFill>
                  <a:srgbClr val="FF0000"/>
                </a:solidFill>
              </a:rPr>
              <a:t>时间越长，计算次数越多，增加收益越多，甚至高出数十倍</a:t>
            </a:r>
            <a:endParaRPr lang="zh-CN" altLang="en-US" sz="2300" dirty="0">
              <a:solidFill>
                <a:srgbClr val="FF0000"/>
              </a:solidFill>
            </a:endParaRPr>
          </a:p>
        </p:txBody>
      </p:sp>
      <p:pic>
        <p:nvPicPr>
          <p:cNvPr id="27651" name="Picture 2" descr="C:\Users\Administrator\AppData\Roaming\feiq\RichOle\3461622104.bmp"/>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868669" y="651537"/>
            <a:ext cx="5394948" cy="310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60198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8" y="771550"/>
            <a:ext cx="8229600" cy="857250"/>
          </a:xfrm>
        </p:spPr>
        <p:txBody>
          <a:bodyPr>
            <a:normAutofit fontScale="90000"/>
          </a:bodyPr>
          <a:lstStyle/>
          <a:p>
            <a:r>
              <a:rPr lang="zh-CN" altLang="en-US" dirty="0" smtClean="0"/>
              <a:t>要点二：成功保障依然在严格把关</a:t>
            </a:r>
            <a:endParaRPr lang="zh-CN" altLang="en-US" dirty="0"/>
          </a:p>
        </p:txBody>
      </p:sp>
      <p:sp>
        <p:nvSpPr>
          <p:cNvPr id="5" name="TextBox 32"/>
          <p:cNvSpPr txBox="1">
            <a:spLocks noChangeArrowheads="1"/>
          </p:cNvSpPr>
          <p:nvPr/>
        </p:nvSpPr>
        <p:spPr bwMode="black">
          <a:xfrm>
            <a:off x="395536" y="1851670"/>
            <a:ext cx="8280920" cy="2853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18" tIns="72009" rIns="144018" bIns="72009">
            <a:spAutoFit/>
          </a:bodyPr>
          <a:lstStyle>
            <a:lvl1pPr marL="285750" indent="-285750" eaLnBrk="0" hangingPunct="0">
              <a:defRPr sz="2800" b="1">
                <a:solidFill>
                  <a:srgbClr val="000000"/>
                </a:solidFill>
                <a:latin typeface="微软雅黑" pitchFamily="34" charset="-122"/>
                <a:ea typeface="宋体" pitchFamily="2" charset="-122"/>
                <a:sym typeface="微软雅黑" pitchFamily="34" charset="-122"/>
              </a:defRPr>
            </a:lvl1pPr>
            <a:lvl2pPr marL="742950" indent="-285750" eaLnBrk="0" hangingPunct="0">
              <a:defRPr sz="2800" b="1">
                <a:solidFill>
                  <a:srgbClr val="000000"/>
                </a:solidFill>
                <a:latin typeface="微软雅黑" pitchFamily="34" charset="-122"/>
                <a:ea typeface="宋体" pitchFamily="2" charset="-122"/>
                <a:sym typeface="微软雅黑" pitchFamily="34" charset="-122"/>
              </a:defRPr>
            </a:lvl2pPr>
            <a:lvl3pPr marL="1143000" indent="-228600" eaLnBrk="0" hangingPunct="0">
              <a:defRPr sz="2800" b="1">
                <a:solidFill>
                  <a:srgbClr val="000000"/>
                </a:solidFill>
                <a:latin typeface="微软雅黑" pitchFamily="34" charset="-122"/>
                <a:ea typeface="宋体" pitchFamily="2" charset="-122"/>
                <a:sym typeface="微软雅黑" pitchFamily="34" charset="-122"/>
              </a:defRPr>
            </a:lvl3pPr>
            <a:lvl4pPr marL="1600200" indent="-228600" eaLnBrk="0" hangingPunct="0">
              <a:defRPr sz="2800" b="1">
                <a:solidFill>
                  <a:srgbClr val="000000"/>
                </a:solidFill>
                <a:latin typeface="微软雅黑" pitchFamily="34" charset="-122"/>
                <a:ea typeface="宋体" pitchFamily="2" charset="-122"/>
                <a:sym typeface="微软雅黑" pitchFamily="34" charset="-122"/>
              </a:defRPr>
            </a:lvl4pPr>
            <a:lvl5pPr marL="2057400" indent="-228600" eaLnBrk="0" hangingPunct="0">
              <a:defRPr sz="2800" b="1">
                <a:solidFill>
                  <a:srgbClr val="000000"/>
                </a:solidFill>
                <a:latin typeface="微软雅黑" pitchFamily="34" charset="-122"/>
                <a:ea typeface="宋体" pitchFamily="2" charset="-122"/>
                <a:sym typeface="微软雅黑" pitchFamily="34" charset="-122"/>
              </a:defRPr>
            </a:lvl5pPr>
            <a:lvl6pPr marL="2514600" indent="-228600" eaLnBrk="0" fontAlgn="base" hangingPunct="0">
              <a:spcBef>
                <a:spcPct val="0"/>
              </a:spcBef>
              <a:spcAft>
                <a:spcPct val="0"/>
              </a:spcAft>
              <a:defRPr sz="2800" b="1">
                <a:solidFill>
                  <a:srgbClr val="000000"/>
                </a:solidFill>
                <a:latin typeface="微软雅黑" pitchFamily="34" charset="-122"/>
                <a:ea typeface="宋体" pitchFamily="2" charset="-122"/>
                <a:sym typeface="微软雅黑" pitchFamily="34" charset="-122"/>
              </a:defRPr>
            </a:lvl6pPr>
            <a:lvl7pPr marL="2971800" indent="-228600" eaLnBrk="0" fontAlgn="base" hangingPunct="0">
              <a:spcBef>
                <a:spcPct val="0"/>
              </a:spcBef>
              <a:spcAft>
                <a:spcPct val="0"/>
              </a:spcAft>
              <a:defRPr sz="2800" b="1">
                <a:solidFill>
                  <a:srgbClr val="000000"/>
                </a:solidFill>
                <a:latin typeface="微软雅黑" pitchFamily="34" charset="-122"/>
                <a:ea typeface="宋体" pitchFamily="2" charset="-122"/>
                <a:sym typeface="微软雅黑" pitchFamily="34" charset="-122"/>
              </a:defRPr>
            </a:lvl7pPr>
            <a:lvl8pPr marL="3429000" indent="-228600" eaLnBrk="0" fontAlgn="base" hangingPunct="0">
              <a:spcBef>
                <a:spcPct val="0"/>
              </a:spcBef>
              <a:spcAft>
                <a:spcPct val="0"/>
              </a:spcAft>
              <a:defRPr sz="2800" b="1">
                <a:solidFill>
                  <a:srgbClr val="000000"/>
                </a:solidFill>
                <a:latin typeface="微软雅黑" pitchFamily="34" charset="-122"/>
                <a:ea typeface="宋体" pitchFamily="2" charset="-122"/>
                <a:sym typeface="微软雅黑" pitchFamily="34" charset="-122"/>
              </a:defRPr>
            </a:lvl8pPr>
            <a:lvl9pPr marL="3886200" indent="-228600" eaLnBrk="0" fontAlgn="base" hangingPunct="0">
              <a:spcBef>
                <a:spcPct val="0"/>
              </a:spcBef>
              <a:spcAft>
                <a:spcPct val="0"/>
              </a:spcAft>
              <a:defRPr sz="2800" b="1">
                <a:solidFill>
                  <a:srgbClr val="000000"/>
                </a:solidFill>
                <a:latin typeface="微软雅黑" pitchFamily="34" charset="-122"/>
                <a:ea typeface="宋体" pitchFamily="2" charset="-122"/>
                <a:sym typeface="微软雅黑" pitchFamily="34" charset="-122"/>
              </a:defRPr>
            </a:lvl9pPr>
          </a:lstStyle>
          <a:p>
            <a:pPr algn="just" eaLnBrk="1" hangingPunct="1">
              <a:buFont typeface="Wingdings" pitchFamily="2" charset="2"/>
              <a:buChar char="n"/>
            </a:pPr>
            <a:r>
              <a:rPr lang="zh-CN" altLang="en-US" sz="3200" dirty="0" smtClean="0">
                <a:solidFill>
                  <a:srgbClr val="FF0000"/>
                </a:solidFill>
                <a:ea typeface="微软雅黑" pitchFamily="34" charset="-122"/>
              </a:rPr>
              <a:t> 必须</a:t>
            </a:r>
            <a:r>
              <a:rPr lang="zh-CN" altLang="en-US" sz="3200" dirty="0">
                <a:solidFill>
                  <a:srgbClr val="FF0000"/>
                </a:solidFill>
                <a:ea typeface="微软雅黑" pitchFamily="34" charset="-122"/>
              </a:rPr>
              <a:t>保证三个</a:t>
            </a:r>
            <a:r>
              <a:rPr lang="zh-CN" altLang="en-US" sz="3200" dirty="0" smtClean="0">
                <a:solidFill>
                  <a:srgbClr val="FF0000"/>
                </a:solidFill>
                <a:ea typeface="微软雅黑" pitchFamily="34" charset="-122"/>
              </a:rPr>
              <a:t>统一</a:t>
            </a:r>
            <a:endParaRPr lang="en-US" altLang="zh-CN" dirty="0" smtClean="0">
              <a:solidFill>
                <a:schemeClr val="tx1"/>
              </a:solidFill>
              <a:ea typeface="微软雅黑" pitchFamily="34" charset="-122"/>
            </a:endParaRPr>
          </a:p>
          <a:p>
            <a:pPr eaLnBrk="1" hangingPunct="1"/>
            <a:r>
              <a:rPr lang="zh-CN" altLang="en-US" dirty="0" smtClean="0">
                <a:solidFill>
                  <a:schemeClr val="tx1"/>
                </a:solidFill>
                <a:ea typeface="微软雅黑" pitchFamily="34" charset="-122"/>
              </a:rPr>
              <a:t>统一</a:t>
            </a:r>
            <a:r>
              <a:rPr lang="zh-CN" altLang="en-US" dirty="0">
                <a:solidFill>
                  <a:schemeClr val="tx1"/>
                </a:solidFill>
                <a:ea typeface="微软雅黑" pitchFamily="34" charset="-122"/>
              </a:rPr>
              <a:t>活动时间：坚决按时停止</a:t>
            </a:r>
            <a:endParaRPr lang="en-US" altLang="zh-CN" dirty="0">
              <a:solidFill>
                <a:schemeClr val="tx1"/>
              </a:solidFill>
              <a:ea typeface="微软雅黑" pitchFamily="34" charset="-122"/>
            </a:endParaRPr>
          </a:p>
          <a:p>
            <a:pPr eaLnBrk="1" hangingPunct="1"/>
            <a:r>
              <a:rPr lang="zh-CN" altLang="en-US" dirty="0" smtClean="0">
                <a:solidFill>
                  <a:schemeClr val="tx1"/>
                </a:solidFill>
                <a:ea typeface="微软雅黑" pitchFamily="34" charset="-122"/>
              </a:rPr>
              <a:t>统一增</a:t>
            </a:r>
            <a:r>
              <a:rPr lang="zh-CN" altLang="en-US" dirty="0">
                <a:solidFill>
                  <a:schemeClr val="tx1"/>
                </a:solidFill>
                <a:ea typeface="微软雅黑" pitchFamily="34" charset="-122"/>
              </a:rPr>
              <a:t>额</a:t>
            </a:r>
            <a:r>
              <a:rPr lang="zh-CN" altLang="en-US" dirty="0" smtClean="0">
                <a:solidFill>
                  <a:schemeClr val="tx1"/>
                </a:solidFill>
                <a:ea typeface="微软雅黑" pitchFamily="34" charset="-122"/>
              </a:rPr>
              <a:t>产品：限定增额的四类产品</a:t>
            </a:r>
            <a:endParaRPr lang="en-US" altLang="zh-CN" dirty="0" smtClean="0">
              <a:solidFill>
                <a:schemeClr val="tx1"/>
              </a:solidFill>
              <a:ea typeface="微软雅黑" pitchFamily="34" charset="-122"/>
            </a:endParaRPr>
          </a:p>
          <a:p>
            <a:pPr eaLnBrk="1" hangingPunct="1"/>
            <a:r>
              <a:rPr lang="zh-CN" altLang="en-US" dirty="0" smtClean="0">
                <a:solidFill>
                  <a:schemeClr val="tx1"/>
                </a:solidFill>
                <a:ea typeface="微软雅黑" pitchFamily="34" charset="-122"/>
              </a:rPr>
              <a:t>统一</a:t>
            </a:r>
            <a:r>
              <a:rPr lang="zh-CN" altLang="en-US" dirty="0">
                <a:solidFill>
                  <a:schemeClr val="tx1"/>
                </a:solidFill>
                <a:ea typeface="微软雅黑" pitchFamily="34" charset="-122"/>
              </a:rPr>
              <a:t>升级标准：最低标准绝不能</a:t>
            </a:r>
            <a:r>
              <a:rPr lang="zh-CN" altLang="en-US" dirty="0" smtClean="0">
                <a:solidFill>
                  <a:schemeClr val="tx1"/>
                </a:solidFill>
                <a:ea typeface="微软雅黑" pitchFamily="34" charset="-122"/>
              </a:rPr>
              <a:t>放宽</a:t>
            </a:r>
            <a:endParaRPr lang="en-US" altLang="zh-CN" dirty="0" smtClean="0">
              <a:solidFill>
                <a:schemeClr val="tx1"/>
              </a:solidFill>
              <a:ea typeface="微软雅黑" pitchFamily="34" charset="-122"/>
            </a:endParaRPr>
          </a:p>
          <a:p>
            <a:pPr marL="457200" indent="-457200" eaLnBrk="1" hangingPunct="1">
              <a:buFont typeface="Wingdings" pitchFamily="2" charset="2"/>
              <a:buChar char="n"/>
            </a:pPr>
            <a:r>
              <a:rPr lang="zh-CN" altLang="en-US" sz="3200" dirty="0">
                <a:solidFill>
                  <a:srgbClr val="FF0000"/>
                </a:solidFill>
                <a:ea typeface="微软雅黑" pitchFamily="34" charset="-122"/>
              </a:rPr>
              <a:t>升级报告会及运作必须严把质量关</a:t>
            </a:r>
            <a:endParaRPr lang="en-US" altLang="zh-CN" sz="3200" dirty="0">
              <a:solidFill>
                <a:srgbClr val="FF0000"/>
              </a:solidFill>
              <a:ea typeface="微软雅黑" pitchFamily="34" charset="-122"/>
            </a:endParaRPr>
          </a:p>
          <a:p>
            <a:pPr eaLnBrk="1" hangingPunct="1"/>
            <a:endParaRPr lang="en-US" altLang="zh-CN" dirty="0">
              <a:solidFill>
                <a:schemeClr val="tx1"/>
              </a:solidFill>
              <a:ea typeface="微软雅黑" pitchFamily="34" charset="-122"/>
            </a:endParaRPr>
          </a:p>
        </p:txBody>
      </p:sp>
    </p:spTree>
    <p:extLst>
      <p:ext uri="{BB962C8B-B14F-4D97-AF65-F5344CB8AC3E}">
        <p14:creationId xmlns:p14="http://schemas.microsoft.com/office/powerpoint/2010/main" val="35073757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0640"/>
            <a:ext cx="1403648" cy="760910"/>
          </a:xfrm>
        </p:spPr>
        <p:txBody>
          <a:bodyPr>
            <a:normAutofit fontScale="90000"/>
          </a:bodyPr>
          <a:lstStyle/>
          <a:p>
            <a:r>
              <a:rPr lang="zh-CN" altLang="en-US" b="1" dirty="0" smtClean="0">
                <a:latin typeface="微软雅黑" panose="020B0503020204020204" pitchFamily="34" charset="-122"/>
                <a:ea typeface="微软雅黑" panose="020B0503020204020204" pitchFamily="34" charset="-122"/>
              </a:rPr>
              <a:t>目录</a:t>
            </a:r>
            <a:endParaRPr lang="zh-CN" altLang="en-US" b="1" dirty="0">
              <a:latin typeface="微软雅黑" panose="020B0503020204020204" pitchFamily="34" charset="-122"/>
              <a:ea typeface="微软雅黑" panose="020B0503020204020204" pitchFamily="34" charset="-122"/>
            </a:endParaRPr>
          </a:p>
        </p:txBody>
      </p:sp>
      <p:graphicFrame>
        <p:nvGraphicFramePr>
          <p:cNvPr id="4" name="内容占位符 3"/>
          <p:cNvGraphicFramePr>
            <a:graphicFrameLocks noGrp="1"/>
          </p:cNvGraphicFramePr>
          <p:nvPr>
            <p:ph idx="1"/>
            <p:extLst>
              <p:ext uri="{D42A27DB-BD31-4B8C-83A1-F6EECF244321}">
                <p14:modId xmlns:p14="http://schemas.microsoft.com/office/powerpoint/2010/main" val="1251548363"/>
              </p:ext>
            </p:extLst>
          </p:nvPr>
        </p:nvGraphicFramePr>
        <p:xfrm>
          <a:off x="1115616" y="1203598"/>
          <a:ext cx="6768752" cy="339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文本框 4"/>
          <p:cNvSpPr txBox="1"/>
          <p:nvPr/>
        </p:nvSpPr>
        <p:spPr>
          <a:xfrm>
            <a:off x="1227816" y="1583734"/>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一</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515848" y="2591846"/>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二</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227816" y="3598704"/>
            <a:ext cx="792088" cy="646331"/>
          </a:xfrm>
          <a:prstGeom prst="rect">
            <a:avLst/>
          </a:prstGeom>
          <a:noFill/>
        </p:spPr>
        <p:txBody>
          <a:bodyPr wrap="squar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三</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995410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0"/>
            <a:ext cx="8229600" cy="857250"/>
          </a:xfrm>
        </p:spPr>
        <p:txBody>
          <a:bodyPr>
            <a:normAutofit/>
          </a:bodyPr>
          <a:lstStyle/>
          <a:p>
            <a:pPr algn="l"/>
            <a:r>
              <a:rPr lang="zh-CN" altLang="en-US" b="1" dirty="0">
                <a:solidFill>
                  <a:srgbClr val="000000"/>
                </a:solidFill>
                <a:latin typeface="宋体"/>
              </a:rPr>
              <a:t>财富升级行事</a:t>
            </a:r>
            <a:r>
              <a:rPr lang="zh-CN" altLang="en-US" b="1" dirty="0" smtClean="0">
                <a:solidFill>
                  <a:srgbClr val="000000"/>
                </a:solidFill>
                <a:latin typeface="宋体"/>
              </a:rPr>
              <a:t>历</a:t>
            </a:r>
            <a:endParaRPr lang="zh-CN" altLang="en-US" dirty="0"/>
          </a:p>
        </p:txBody>
      </p:sp>
      <p:graphicFrame>
        <p:nvGraphicFramePr>
          <p:cNvPr id="12" name="内容占位符 11"/>
          <p:cNvGraphicFramePr>
            <a:graphicFrameLocks noGrp="1"/>
          </p:cNvGraphicFramePr>
          <p:nvPr>
            <p:ph idx="1"/>
            <p:extLst>
              <p:ext uri="{D42A27DB-BD31-4B8C-83A1-F6EECF244321}">
                <p14:modId xmlns:p14="http://schemas.microsoft.com/office/powerpoint/2010/main" val="204564993"/>
              </p:ext>
            </p:extLst>
          </p:nvPr>
        </p:nvGraphicFramePr>
        <p:xfrm>
          <a:off x="0" y="771550"/>
          <a:ext cx="9143997" cy="4275076"/>
        </p:xfrm>
        <a:graphic>
          <a:graphicData uri="http://schemas.openxmlformats.org/drawingml/2006/table">
            <a:tbl>
              <a:tblPr/>
              <a:tblGrid>
                <a:gridCol w="1264441"/>
                <a:gridCol w="1264441"/>
                <a:gridCol w="1264441"/>
                <a:gridCol w="1264441"/>
                <a:gridCol w="1557351"/>
                <a:gridCol w="1264441"/>
                <a:gridCol w="1264441"/>
              </a:tblGrid>
              <a:tr h="163294">
                <a:tc>
                  <a:txBody>
                    <a:bodyPr/>
                    <a:lstStyle/>
                    <a:p>
                      <a:pPr algn="ctr" fontAlgn="ctr"/>
                      <a:r>
                        <a:rPr lang="zh-CN" altLang="en-US" sz="1200" b="1" i="0" u="none" strike="noStrike" dirty="0">
                          <a:solidFill>
                            <a:srgbClr val="000000"/>
                          </a:solidFill>
                          <a:effectLst/>
                          <a:latin typeface="宋体"/>
                        </a:rPr>
                        <a:t>星期一</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200" b="1" i="0" u="none" strike="noStrike">
                          <a:solidFill>
                            <a:srgbClr val="000000"/>
                          </a:solidFill>
                          <a:effectLst/>
                          <a:latin typeface="宋体"/>
                        </a:rPr>
                        <a:t>星期二</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200" b="1" i="0" u="none" strike="noStrike">
                          <a:solidFill>
                            <a:srgbClr val="000000"/>
                          </a:solidFill>
                          <a:effectLst/>
                          <a:latin typeface="宋体"/>
                        </a:rPr>
                        <a:t>星期三</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200" b="1" i="0" u="none" strike="noStrike">
                          <a:solidFill>
                            <a:srgbClr val="000000"/>
                          </a:solidFill>
                          <a:effectLst/>
                          <a:latin typeface="宋体"/>
                        </a:rPr>
                        <a:t>星期四</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200" b="1" i="0" u="none" strike="noStrike">
                          <a:solidFill>
                            <a:srgbClr val="000000"/>
                          </a:solidFill>
                          <a:effectLst/>
                          <a:latin typeface="宋体"/>
                        </a:rPr>
                        <a:t>星期五</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200" b="1" i="0" u="none" strike="noStrike">
                          <a:solidFill>
                            <a:srgbClr val="000000"/>
                          </a:solidFill>
                          <a:effectLst/>
                          <a:latin typeface="宋体"/>
                        </a:rPr>
                        <a:t>星期六</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zh-CN" altLang="en-US" sz="1200" b="1" i="0" u="none" strike="noStrike">
                          <a:solidFill>
                            <a:srgbClr val="000000"/>
                          </a:solidFill>
                          <a:effectLst/>
                          <a:latin typeface="宋体"/>
                        </a:rPr>
                        <a:t>星期日</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69520">
                <a:tc>
                  <a:txBody>
                    <a:bodyPr/>
                    <a:lstStyle/>
                    <a:p>
                      <a:pPr algn="ctr" fontAlgn="ctr"/>
                      <a:r>
                        <a:rPr lang="en-US" altLang="zh-CN" sz="1200" b="0" i="0" u="none" strike="noStrike">
                          <a:solidFill>
                            <a:srgbClr val="000000"/>
                          </a:solidFill>
                          <a:effectLst/>
                          <a:latin typeface="宋体"/>
                        </a:rPr>
                        <a:t>12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0" i="0" u="none" strike="noStrike">
                          <a:solidFill>
                            <a:srgbClr val="000000"/>
                          </a:solidFill>
                          <a:effectLst/>
                          <a:latin typeface="宋体"/>
                        </a:rPr>
                        <a:t>13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0" i="0" u="none" strike="noStrike">
                          <a:solidFill>
                            <a:srgbClr val="000000"/>
                          </a:solidFill>
                          <a:effectLst/>
                          <a:latin typeface="宋体"/>
                        </a:rPr>
                        <a:t>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0" i="0" u="none" strike="noStrike">
                          <a:solidFill>
                            <a:srgbClr val="000000"/>
                          </a:solidFill>
                          <a:effectLst/>
                          <a:latin typeface="宋体"/>
                        </a:rPr>
                        <a:t>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0" i="0" u="none" strike="noStrike" dirty="0">
                          <a:solidFill>
                            <a:srgbClr val="000000"/>
                          </a:solidFill>
                          <a:effectLst/>
                          <a:latin typeface="宋体"/>
                        </a:rPr>
                        <a:t>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0" i="0" u="none" strike="noStrike">
                          <a:solidFill>
                            <a:srgbClr val="000000"/>
                          </a:solidFill>
                          <a:effectLst/>
                          <a:latin typeface="宋体"/>
                        </a:rPr>
                        <a:t>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0" i="0" u="none" strike="noStrike">
                          <a:solidFill>
                            <a:srgbClr val="000000"/>
                          </a:solidFill>
                          <a:effectLst/>
                          <a:latin typeface="宋体"/>
                        </a:rPr>
                        <a:t>18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611569">
                <a:tc>
                  <a:txBody>
                    <a:bodyPr/>
                    <a:lstStyle/>
                    <a:p>
                      <a:pPr algn="l" fontAlgn="ctr"/>
                      <a:r>
                        <a:rPr lang="zh-CN" altLang="en-US" sz="1200" b="0" i="0" u="none" strike="noStrike" dirty="0">
                          <a:solidFill>
                            <a:srgbClr val="000000"/>
                          </a:solidFill>
                          <a:effectLst/>
                          <a:latin typeface="宋体"/>
                        </a:rPr>
                        <a:t>分管经理研讨会</a:t>
                      </a:r>
                      <a:br>
                        <a:rPr lang="zh-CN" altLang="en-US" sz="1200" b="0" i="0" u="none" strike="noStrike" dirty="0">
                          <a:solidFill>
                            <a:srgbClr val="000000"/>
                          </a:solidFill>
                          <a:effectLst/>
                          <a:latin typeface="宋体"/>
                        </a:rPr>
                      </a:br>
                      <a:r>
                        <a:rPr lang="zh-CN" altLang="en-US" sz="1200" b="0" i="0" u="none" strike="noStrike" dirty="0">
                          <a:solidFill>
                            <a:srgbClr val="000000"/>
                          </a:solidFill>
                          <a:effectLst/>
                          <a:latin typeface="宋体"/>
                        </a:rPr>
                        <a:t>市公司项目组沟通会</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200" b="0" i="0" u="none" strike="noStrike" dirty="0">
                          <a:solidFill>
                            <a:srgbClr val="000000"/>
                          </a:solidFill>
                          <a:effectLst/>
                          <a:latin typeface="宋体"/>
                        </a:rPr>
                        <a:t>市公司项目组培训准备</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200" b="0" i="0" u="none" strike="noStrike" dirty="0">
                          <a:solidFill>
                            <a:srgbClr val="000000"/>
                          </a:solidFill>
                          <a:effectLst/>
                          <a:latin typeface="宋体"/>
                        </a:rPr>
                        <a:t>支公司升级预备</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200" b="0" i="0" u="none" strike="noStrike" dirty="0">
                          <a:solidFill>
                            <a:srgbClr val="000000"/>
                          </a:solidFill>
                          <a:effectLst/>
                          <a:latin typeface="宋体"/>
                        </a:rPr>
                        <a:t>支公司升级预备</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zh-CN" altLang="en-US" sz="1200" b="0" i="0" u="none" strike="noStrike" dirty="0">
                          <a:solidFill>
                            <a:srgbClr val="000000"/>
                          </a:solidFill>
                          <a:effectLst/>
                          <a:latin typeface="宋体"/>
                        </a:rPr>
                        <a:t>全市项目组成立暨培训</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200" b="0" i="0" u="none" strike="noStrike" dirty="0">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r>
              <a:tr h="169520">
                <a:tc>
                  <a:txBody>
                    <a:bodyPr/>
                    <a:lstStyle/>
                    <a:p>
                      <a:pPr algn="ctr" fontAlgn="ctr"/>
                      <a:r>
                        <a:rPr lang="en-US" altLang="zh-CN" sz="1200" b="1" i="0" u="none" strike="noStrike">
                          <a:solidFill>
                            <a:srgbClr val="000000"/>
                          </a:solidFill>
                          <a:effectLst/>
                          <a:latin typeface="宋体"/>
                        </a:rPr>
                        <a:t>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611569">
                <a:tc>
                  <a:txBody>
                    <a:bodyPr/>
                    <a:lstStyle/>
                    <a:p>
                      <a:pPr algn="l" fontAlgn="ctr"/>
                      <a:r>
                        <a:rPr lang="zh-CN" altLang="en-US" sz="1200" b="0" i="0" u="none" strike="noStrike" dirty="0">
                          <a:solidFill>
                            <a:srgbClr val="000000"/>
                          </a:solidFill>
                          <a:effectLst/>
                          <a:latin typeface="宋体"/>
                        </a:rPr>
                        <a:t>支公司升级预备会</a:t>
                      </a:r>
                      <a:br>
                        <a:rPr lang="zh-CN" altLang="en-US" sz="1200" b="0" i="0" u="none" strike="noStrike" dirty="0">
                          <a:solidFill>
                            <a:srgbClr val="000000"/>
                          </a:solidFill>
                          <a:effectLst/>
                          <a:latin typeface="宋体"/>
                        </a:rPr>
                      </a:br>
                      <a:r>
                        <a:rPr lang="zh-CN" altLang="en-US" sz="1200" b="0" i="0" u="none" strike="noStrike" dirty="0">
                          <a:solidFill>
                            <a:srgbClr val="000000"/>
                          </a:solidFill>
                          <a:effectLst/>
                          <a:latin typeface="宋体"/>
                        </a:rPr>
                        <a:t>客户清单副本下发</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zh-CN" altLang="en-US" sz="1200" b="0" i="0" u="none" strike="noStrike" dirty="0">
                          <a:solidFill>
                            <a:srgbClr val="000000"/>
                          </a:solidFill>
                          <a:effectLst/>
                          <a:latin typeface="宋体"/>
                        </a:rPr>
                        <a:t>支公司升级预备会</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zh-CN" altLang="en-US" sz="1200" b="0" i="0" u="none" strike="noStrike" dirty="0">
                          <a:solidFill>
                            <a:srgbClr val="000000"/>
                          </a:solidFill>
                          <a:effectLst/>
                          <a:latin typeface="宋体"/>
                        </a:rPr>
                        <a:t>市公司财富升级精英启动会</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zh-CN" altLang="en-US" sz="1200" b="0" i="0" u="none" strike="noStrike" dirty="0">
                          <a:solidFill>
                            <a:srgbClr val="000000"/>
                          </a:solidFill>
                          <a:effectLst/>
                          <a:latin typeface="宋体"/>
                        </a:rPr>
                        <a:t>支公司升级预备会</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zh-CN" altLang="en-US" sz="1200" b="0" i="0" u="none" strike="noStrike" dirty="0">
                          <a:solidFill>
                            <a:srgbClr val="000000"/>
                          </a:solidFill>
                          <a:effectLst/>
                          <a:latin typeface="宋体"/>
                        </a:rPr>
                        <a:t>支公司升级预备会</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l" fontAlgn="ctr"/>
                      <a:r>
                        <a:rPr lang="zh-CN" altLang="en-US" sz="1200" b="1"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r>
              <a:tr h="169520">
                <a:tc>
                  <a:txBody>
                    <a:bodyPr/>
                    <a:lstStyle/>
                    <a:p>
                      <a:pPr algn="ctr" fontAlgn="ctr"/>
                      <a:r>
                        <a:rPr lang="en-US" altLang="zh-CN" sz="1200" b="1" i="0" u="none" strike="noStrike">
                          <a:solidFill>
                            <a:srgbClr val="000000"/>
                          </a:solidFill>
                          <a:effectLst/>
                          <a:latin typeface="宋体"/>
                        </a:rPr>
                        <a:t>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6</a:t>
                      </a:r>
                      <a:r>
                        <a:rPr lang="zh-CN" altLang="en-US" sz="1200" b="1" i="0" u="none" strike="noStrike">
                          <a:solidFill>
                            <a:srgbClr val="000000"/>
                          </a:solidFill>
                          <a:effectLst/>
                          <a:latin typeface="宋体"/>
                        </a:rPr>
                        <a:t>月</a:t>
                      </a:r>
                      <a:r>
                        <a:rPr lang="en-US" altLang="zh-CN" sz="1200" b="1" i="0" u="none" strike="noStrike">
                          <a:solidFill>
                            <a:srgbClr val="000000"/>
                          </a:solidFill>
                          <a:effectLst/>
                          <a:latin typeface="宋体"/>
                        </a:rPr>
                        <a:t>1</a:t>
                      </a:r>
                      <a:r>
                        <a:rPr lang="zh-CN" altLang="en-US" sz="1200" b="1" i="0" u="none" strike="noStrike">
                          <a:solidFill>
                            <a:srgbClr val="000000"/>
                          </a:solidFill>
                          <a:effectLst/>
                          <a:latin typeface="宋体"/>
                        </a:rPr>
                        <a:t>日</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678083">
                <a:tc>
                  <a:txBody>
                    <a:bodyPr/>
                    <a:lstStyle/>
                    <a:p>
                      <a:pPr algn="l" fontAlgn="b"/>
                      <a:r>
                        <a:rPr lang="zh-CN" altLang="en-US" sz="1200" b="0" i="0" u="none" strike="noStrike" dirty="0">
                          <a:solidFill>
                            <a:srgbClr val="000000"/>
                          </a:solidFill>
                          <a:effectLst/>
                          <a:latin typeface="宋体"/>
                        </a:rPr>
                        <a:t>财富升级培训周</a:t>
                      </a:r>
                      <a:br>
                        <a:rPr lang="zh-CN" altLang="en-US" sz="1200" b="0" i="0" u="none" strike="noStrike" dirty="0">
                          <a:solidFill>
                            <a:srgbClr val="000000"/>
                          </a:solidFill>
                          <a:effectLst/>
                          <a:latin typeface="宋体"/>
                        </a:rPr>
                      </a:br>
                      <a:r>
                        <a:rPr lang="zh-CN" altLang="en-US" sz="1200" b="0" i="0" u="none" strike="noStrike" dirty="0">
                          <a:solidFill>
                            <a:srgbClr val="000000"/>
                          </a:solidFill>
                          <a:effectLst/>
                          <a:latin typeface="宋体"/>
                        </a:rPr>
                        <a:t>支公司启动会并下发第一批客户名单</a:t>
                      </a:r>
                      <a:br>
                        <a:rPr lang="zh-CN" altLang="en-US" sz="1200" b="0" i="0" u="none" strike="noStrike" dirty="0">
                          <a:solidFill>
                            <a:srgbClr val="000000"/>
                          </a:solidFill>
                          <a:effectLst/>
                          <a:latin typeface="宋体"/>
                        </a:rPr>
                      </a:br>
                      <a:r>
                        <a:rPr lang="zh-CN" altLang="en-US" sz="1200" b="0" i="0" u="none" strike="noStrike" dirty="0">
                          <a:solidFill>
                            <a:srgbClr val="000000"/>
                          </a:solidFill>
                          <a:effectLst/>
                          <a:latin typeface="宋体"/>
                        </a:rPr>
                        <a:t>行事历上报</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zh-CN" altLang="en-US" sz="1200" b="0" i="0" u="none" strike="noStrike" dirty="0">
                          <a:solidFill>
                            <a:srgbClr val="000000"/>
                          </a:solidFill>
                          <a:effectLst/>
                          <a:latin typeface="宋体"/>
                        </a:rPr>
                        <a:t>财富升级培训周</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r>
                        <a:rPr lang="zh-CN" altLang="en-US" sz="1200" b="0" i="0" u="none" strike="noStrike" dirty="0">
                          <a:solidFill>
                            <a:srgbClr val="000000"/>
                          </a:solidFill>
                          <a:effectLst/>
                          <a:latin typeface="宋体"/>
                        </a:rPr>
                        <a:t>财富升级分管经理报告会</a:t>
                      </a:r>
                      <a:br>
                        <a:rPr lang="zh-CN" altLang="en-US" sz="1200" b="0" i="0" u="none" strike="noStrike" dirty="0">
                          <a:solidFill>
                            <a:srgbClr val="000000"/>
                          </a:solidFill>
                          <a:effectLst/>
                          <a:latin typeface="宋体"/>
                        </a:rPr>
                      </a:br>
                      <a:r>
                        <a:rPr lang="zh-CN" altLang="en-US" sz="1200" b="0" i="0" u="none" strike="noStrike" dirty="0">
                          <a:solidFill>
                            <a:srgbClr val="000000"/>
                          </a:solidFill>
                          <a:effectLst/>
                          <a:latin typeface="宋体"/>
                        </a:rPr>
                        <a:t>会财富升级培训周</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ctr"/>
                      <a:r>
                        <a:rPr lang="zh-CN" altLang="en-US" sz="1200" b="0" i="0" u="none" strike="noStrike" dirty="0">
                          <a:solidFill>
                            <a:srgbClr val="000000"/>
                          </a:solidFill>
                          <a:effectLst/>
                          <a:latin typeface="宋体"/>
                        </a:rPr>
                        <a:t>财富升级培训周</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r>
                        <a:rPr lang="zh-CN" altLang="en-US" sz="1200" b="0" i="0" u="none" strike="noStrike" dirty="0">
                          <a:solidFill>
                            <a:srgbClr val="000000"/>
                          </a:solidFill>
                          <a:effectLst/>
                          <a:latin typeface="宋体"/>
                        </a:rPr>
                        <a:t>财富升级培训周</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l" fontAlgn="ctr"/>
                      <a:r>
                        <a:rPr lang="zh-CN" altLang="en-US" sz="1200" b="1"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r>
              <a:tr h="169520">
                <a:tc>
                  <a:txBody>
                    <a:bodyPr/>
                    <a:lstStyle/>
                    <a:p>
                      <a:pPr algn="ctr" fontAlgn="ctr"/>
                      <a:r>
                        <a:rPr lang="en-US" altLang="zh-CN" sz="1200" b="1" i="0" u="none" strike="noStrike">
                          <a:solidFill>
                            <a:srgbClr val="000000"/>
                          </a:solidFill>
                          <a:effectLst/>
                          <a:latin typeface="宋体"/>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ctr"/>
                      <a:r>
                        <a:rPr lang="en-US" altLang="zh-CN" sz="1200" b="1" i="0" u="none" strike="noStrike">
                          <a:solidFill>
                            <a:srgbClr val="000000"/>
                          </a:solidFill>
                          <a:effectLst/>
                          <a:latin typeface="宋体"/>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r>
              <a:tr h="611569">
                <a:tc>
                  <a:txBody>
                    <a:bodyPr/>
                    <a:lstStyle/>
                    <a:p>
                      <a:pPr algn="ctr" fontAlgn="ctr"/>
                      <a:r>
                        <a:rPr lang="zh-CN" altLang="en-US" sz="1200" b="0" i="0" u="none" strike="noStrike" dirty="0">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zh-CN" altLang="en-US" sz="1200" b="0" i="0" u="none" strike="noStrike" dirty="0">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zh-CN" altLang="en-US" sz="1200" b="0" i="0" u="none" strike="noStrike" dirty="0">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zh-CN" altLang="en-US" sz="1200" b="0" i="0" u="none" strike="noStrike" dirty="0">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zh-CN" altLang="en-US" sz="1200" b="0" i="0" u="none" strike="noStrike" dirty="0">
                          <a:solidFill>
                            <a:srgbClr val="000000"/>
                          </a:solidFill>
                          <a:effectLst/>
                          <a:latin typeface="宋体"/>
                        </a:rPr>
                        <a:t>首场升级报告会</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ctr" fontAlgn="ctr"/>
                      <a:r>
                        <a:rPr lang="zh-CN" altLang="en-US" sz="1200" b="1"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r>
              <a:tr h="169520">
                <a:tc>
                  <a:txBody>
                    <a:bodyPr/>
                    <a:lstStyle/>
                    <a:p>
                      <a:pPr algn="ctr" fontAlgn="ctr"/>
                      <a:r>
                        <a:rPr lang="en-US" altLang="zh-CN" sz="1200" b="1" i="0" u="none" strike="noStrike">
                          <a:solidFill>
                            <a:srgbClr val="000000"/>
                          </a:solidFill>
                          <a:effectLst/>
                          <a:latin typeface="宋体"/>
                        </a:rPr>
                        <a:t>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200" b="1" i="0" u="none" strike="noStrike">
                          <a:solidFill>
                            <a:srgbClr val="000000"/>
                          </a:solidFill>
                          <a:effectLst/>
                          <a:latin typeface="宋体"/>
                        </a:rPr>
                        <a:t>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200" b="1" i="0" u="none" strike="noStrike">
                          <a:solidFill>
                            <a:srgbClr val="000000"/>
                          </a:solidFill>
                          <a:effectLst/>
                          <a:latin typeface="宋体"/>
                        </a:rPr>
                        <a:t>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200" b="1" i="0" u="none" strike="noStrike">
                          <a:solidFill>
                            <a:srgbClr val="000000"/>
                          </a:solidFill>
                          <a:effectLst/>
                          <a:latin typeface="宋体"/>
                        </a:rPr>
                        <a:t>12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200" b="1" i="0" u="none" strike="noStrike">
                          <a:solidFill>
                            <a:srgbClr val="000000"/>
                          </a:solidFill>
                          <a:effectLst/>
                          <a:latin typeface="宋体"/>
                        </a:rPr>
                        <a:t>13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200" b="1" i="0" u="none" strike="noStrike">
                          <a:solidFill>
                            <a:srgbClr val="000000"/>
                          </a:solidFill>
                          <a:effectLst/>
                          <a:latin typeface="宋体"/>
                        </a:rPr>
                        <a:t>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200" b="1" i="0" u="none" strike="noStrike">
                          <a:solidFill>
                            <a:srgbClr val="000000"/>
                          </a:solidFill>
                          <a:effectLst/>
                          <a:latin typeface="宋体"/>
                        </a:rPr>
                        <a:t>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11569">
                <a:tc>
                  <a:txBody>
                    <a:bodyPr/>
                    <a:lstStyle/>
                    <a:p>
                      <a:pPr algn="l" fontAlgn="b"/>
                      <a:r>
                        <a:rPr lang="zh-CN" altLang="en-US" sz="1200" b="0" i="0" u="none" strike="noStrike">
                          <a:solidFill>
                            <a:srgbClr val="000000"/>
                          </a:solidFill>
                          <a:effectLst/>
                          <a:latin typeface="宋体"/>
                        </a:rPr>
                        <a:t>周经营分析会</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dirty="0">
                          <a:solidFill>
                            <a:srgbClr val="000000"/>
                          </a:solidFill>
                          <a:effectLst/>
                          <a:latin typeface="宋体"/>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13" name="椭圆 12"/>
          <p:cNvSpPr/>
          <p:nvPr/>
        </p:nvSpPr>
        <p:spPr>
          <a:xfrm>
            <a:off x="971600" y="4731990"/>
            <a:ext cx="180975" cy="1809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a:p>
        </p:txBody>
      </p:sp>
      <p:sp>
        <p:nvSpPr>
          <p:cNvPr id="14" name="椭圆 13"/>
          <p:cNvSpPr/>
          <p:nvPr/>
        </p:nvSpPr>
        <p:spPr>
          <a:xfrm>
            <a:off x="6372199" y="4011910"/>
            <a:ext cx="180975" cy="1809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a:p>
        </p:txBody>
      </p:sp>
      <p:sp>
        <p:nvSpPr>
          <p:cNvPr id="15" name="椭圆 14"/>
          <p:cNvSpPr/>
          <p:nvPr/>
        </p:nvSpPr>
        <p:spPr>
          <a:xfrm>
            <a:off x="971600" y="3254871"/>
            <a:ext cx="180975" cy="1809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a:p>
        </p:txBody>
      </p:sp>
      <p:sp>
        <p:nvSpPr>
          <p:cNvPr id="16" name="椭圆 15"/>
          <p:cNvSpPr/>
          <p:nvPr/>
        </p:nvSpPr>
        <p:spPr>
          <a:xfrm>
            <a:off x="6372199" y="3219822"/>
            <a:ext cx="180975" cy="1809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a:p>
        </p:txBody>
      </p:sp>
      <p:sp>
        <p:nvSpPr>
          <p:cNvPr id="17" name="椭圆 16"/>
          <p:cNvSpPr/>
          <p:nvPr/>
        </p:nvSpPr>
        <p:spPr>
          <a:xfrm>
            <a:off x="2205038" y="5865813"/>
            <a:ext cx="180975" cy="1809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a:p>
        </p:txBody>
      </p:sp>
      <p:sp>
        <p:nvSpPr>
          <p:cNvPr id="18" name="椭圆 17"/>
          <p:cNvSpPr/>
          <p:nvPr/>
        </p:nvSpPr>
        <p:spPr>
          <a:xfrm>
            <a:off x="3545885" y="2318767"/>
            <a:ext cx="180975" cy="1809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a:p>
        </p:txBody>
      </p:sp>
      <p:sp>
        <p:nvSpPr>
          <p:cNvPr id="19" name="椭圆 18"/>
          <p:cNvSpPr/>
          <p:nvPr/>
        </p:nvSpPr>
        <p:spPr>
          <a:xfrm>
            <a:off x="3536977" y="2982030"/>
            <a:ext cx="180975" cy="1809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a:p>
        </p:txBody>
      </p:sp>
    </p:spTree>
    <p:extLst>
      <p:ext uri="{BB962C8B-B14F-4D97-AF65-F5344CB8AC3E}">
        <p14:creationId xmlns:p14="http://schemas.microsoft.com/office/powerpoint/2010/main" val="41477809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7504" y="1059582"/>
            <a:ext cx="8856984" cy="3816424"/>
          </a:xfrm>
        </p:spPr>
        <p:txBody>
          <a:bodyPr>
            <a:noAutofit/>
          </a:bodyPr>
          <a:lstStyle/>
          <a:p>
            <a:pPr marL="514350" indent="-514350">
              <a:buFont typeface="+mj-lt"/>
              <a:buAutoNum type="arabicPeriod"/>
            </a:pPr>
            <a:r>
              <a:rPr lang="en-US" altLang="zh-CN" sz="1600" dirty="0" smtClean="0"/>
              <a:t>5</a:t>
            </a:r>
            <a:r>
              <a:rPr lang="zh-CN" altLang="en-US" sz="1600" dirty="0"/>
              <a:t>月</a:t>
            </a:r>
            <a:r>
              <a:rPr lang="en-US" altLang="zh-CN" sz="1600" dirty="0"/>
              <a:t>16</a:t>
            </a:r>
            <a:r>
              <a:rPr lang="zh-CN" altLang="en-US" sz="1600" dirty="0"/>
              <a:t>日前成立支公司财富升级运作项目组，截止</a:t>
            </a:r>
            <a:r>
              <a:rPr lang="en-US" altLang="zh-CN" sz="1600" dirty="0"/>
              <a:t>5</a:t>
            </a:r>
            <a:r>
              <a:rPr lang="zh-CN" altLang="en-US" sz="1600" dirty="0"/>
              <a:t>月</a:t>
            </a:r>
            <a:r>
              <a:rPr lang="en-US" altLang="zh-CN" sz="1600" dirty="0"/>
              <a:t>21</a:t>
            </a:r>
            <a:r>
              <a:rPr lang="zh-CN" altLang="en-US" sz="1600" dirty="0"/>
              <a:t>日前完成项目组的沟通、培训</a:t>
            </a:r>
            <a:r>
              <a:rPr lang="zh-CN" altLang="en-US" sz="1600" dirty="0" smtClean="0"/>
              <a:t>；</a:t>
            </a:r>
            <a:endParaRPr lang="en-US" altLang="zh-CN" sz="1600" dirty="0" smtClean="0"/>
          </a:p>
          <a:p>
            <a:pPr marL="514350" indent="-514350">
              <a:buFont typeface="+mj-lt"/>
              <a:buAutoNum type="arabicPeriod"/>
            </a:pPr>
            <a:r>
              <a:rPr lang="en-US" altLang="zh-CN" sz="1600" dirty="0" smtClean="0"/>
              <a:t>5</a:t>
            </a:r>
            <a:r>
              <a:rPr lang="zh-CN" altLang="en-US" sz="1600" dirty="0" smtClean="0"/>
              <a:t>月</a:t>
            </a:r>
            <a:r>
              <a:rPr lang="en-US" altLang="zh-CN" sz="1600" dirty="0" smtClean="0"/>
              <a:t>21</a:t>
            </a:r>
            <a:r>
              <a:rPr lang="zh-CN" altLang="en-US" sz="1600" dirty="0" smtClean="0"/>
              <a:t>日全市精英启动会；</a:t>
            </a:r>
            <a:endParaRPr lang="zh-CN" altLang="en-US" sz="1600" dirty="0"/>
          </a:p>
          <a:p>
            <a:pPr marL="514350" indent="-514350">
              <a:buFont typeface="+mj-lt"/>
              <a:buAutoNum type="arabicPeriod"/>
            </a:pPr>
            <a:r>
              <a:rPr lang="en-US" altLang="zh-CN" sz="1600" dirty="0" smtClean="0"/>
              <a:t>5</a:t>
            </a:r>
            <a:r>
              <a:rPr lang="zh-CN" altLang="en-US" sz="1600" dirty="0"/>
              <a:t>月</a:t>
            </a:r>
            <a:r>
              <a:rPr lang="en-US" altLang="zh-CN" sz="1600" dirty="0"/>
              <a:t>26</a:t>
            </a:r>
            <a:r>
              <a:rPr lang="zh-CN" altLang="en-US" sz="1600" dirty="0"/>
              <a:t>日前，完成支公司财富升级管理层沟通（含综合部、客服科），主管精英沟通，及全员启动会，并下发第一批客户名单。；</a:t>
            </a:r>
          </a:p>
          <a:p>
            <a:pPr marL="514350" indent="-514350">
              <a:buFont typeface="+mj-lt"/>
              <a:buAutoNum type="arabicPeriod"/>
            </a:pPr>
            <a:r>
              <a:rPr lang="en-US" altLang="zh-CN" sz="1600" dirty="0" smtClean="0"/>
              <a:t>5</a:t>
            </a:r>
            <a:r>
              <a:rPr lang="zh-CN" altLang="en-US" sz="1600" dirty="0"/>
              <a:t>月</a:t>
            </a:r>
            <a:r>
              <a:rPr lang="en-US" altLang="zh-CN" sz="1600" dirty="0"/>
              <a:t>26</a:t>
            </a:r>
            <a:r>
              <a:rPr lang="zh-CN" altLang="en-US" sz="1600" dirty="0"/>
              <a:t>日前制定并上报本单位“财富升级”活动行事历（执行计划）至张倩琳</a:t>
            </a:r>
            <a:r>
              <a:rPr lang="en-US" altLang="zh-CN" sz="1600" dirty="0"/>
              <a:t>OA</a:t>
            </a:r>
            <a:r>
              <a:rPr lang="zh-CN" altLang="en-US" sz="1600" dirty="0"/>
              <a:t>，明确</a:t>
            </a:r>
            <a:r>
              <a:rPr lang="en-US" altLang="zh-CN" sz="1600" dirty="0"/>
              <a:t>5</a:t>
            </a:r>
            <a:r>
              <a:rPr lang="zh-CN" altLang="en-US" sz="1600" dirty="0"/>
              <a:t>、</a:t>
            </a:r>
            <a:r>
              <a:rPr lang="en-US" altLang="zh-CN" sz="1600" dirty="0"/>
              <a:t>6</a:t>
            </a:r>
            <a:r>
              <a:rPr lang="zh-CN" altLang="en-US" sz="1600" dirty="0"/>
              <a:t>月启动、培训、保单升级会、电话回访安排、邀约安排等循环性事项安排；</a:t>
            </a:r>
          </a:p>
          <a:p>
            <a:pPr marL="514350" indent="-514350">
              <a:buFont typeface="+mj-lt"/>
              <a:buAutoNum type="arabicPeriod"/>
            </a:pPr>
            <a:r>
              <a:rPr lang="en-US" altLang="zh-CN" sz="1600" dirty="0" smtClean="0"/>
              <a:t>5</a:t>
            </a:r>
            <a:r>
              <a:rPr lang="zh-CN" altLang="en-US" sz="1600" dirty="0"/>
              <a:t>月</a:t>
            </a:r>
            <a:r>
              <a:rPr lang="en-US" altLang="zh-CN" sz="1600" dirty="0"/>
              <a:t>28</a:t>
            </a:r>
            <a:r>
              <a:rPr lang="zh-CN" altLang="en-US" sz="1600" dirty="0"/>
              <a:t>日全市召开“财富升级”活动筹备汇报会，各单位分管经理将本单位</a:t>
            </a:r>
            <a:r>
              <a:rPr lang="en-US" altLang="zh-CN" sz="1600" dirty="0"/>
              <a:t>56</a:t>
            </a:r>
            <a:r>
              <a:rPr lang="zh-CN" altLang="en-US" sz="1600" dirty="0"/>
              <a:t>联动活动筹备情况、进度、计划等内容进行汇报；</a:t>
            </a:r>
          </a:p>
          <a:p>
            <a:pPr marL="514350" indent="-514350">
              <a:buFont typeface="+mj-lt"/>
              <a:buAutoNum type="arabicPeriod"/>
            </a:pPr>
            <a:r>
              <a:rPr lang="en-US" altLang="zh-CN" sz="1600" dirty="0" smtClean="0"/>
              <a:t>5</a:t>
            </a:r>
            <a:r>
              <a:rPr lang="zh-CN" altLang="en-US" sz="1600" dirty="0"/>
              <a:t>月</a:t>
            </a:r>
            <a:r>
              <a:rPr lang="en-US" altLang="zh-CN" sz="1600" dirty="0"/>
              <a:t>30</a:t>
            </a:r>
            <a:r>
              <a:rPr lang="zh-CN" altLang="en-US" sz="1600" dirty="0"/>
              <a:t>日前完成本单位</a:t>
            </a:r>
            <a:r>
              <a:rPr lang="en-US" altLang="zh-CN" sz="1600" dirty="0"/>
              <a:t>5</a:t>
            </a:r>
            <a:r>
              <a:rPr lang="zh-CN" altLang="en-US" sz="1600" dirty="0"/>
              <a:t>天职场训练培训，明确名单发放方式及节奏，明确约访话术、拜访话术、电话回访、升级会邀约等相关内容，学习相关配套拜访工具的使用规则，制定本单位</a:t>
            </a:r>
            <a:r>
              <a:rPr lang="en-US" altLang="zh-CN" sz="1600" dirty="0"/>
              <a:t>56</a:t>
            </a:r>
            <a:r>
              <a:rPr lang="zh-CN" altLang="en-US" sz="1600" dirty="0"/>
              <a:t>联动营销纪律，规范业务员经营思路，并陆续进行高密度的反复培训、强调，以保证本单位实际运作期间的效率与效果；</a:t>
            </a:r>
          </a:p>
          <a:p>
            <a:pPr marL="514350" indent="-514350">
              <a:buFont typeface="+mj-lt"/>
              <a:buAutoNum type="arabicPeriod"/>
            </a:pPr>
            <a:r>
              <a:rPr lang="en-US" altLang="zh-CN" sz="1600" dirty="0" smtClean="0"/>
              <a:t>6</a:t>
            </a:r>
            <a:r>
              <a:rPr lang="zh-CN" altLang="en-US" sz="1600" dirty="0"/>
              <a:t>月</a:t>
            </a:r>
            <a:r>
              <a:rPr lang="en-US" altLang="zh-CN" sz="1600" dirty="0"/>
              <a:t>6</a:t>
            </a:r>
            <a:r>
              <a:rPr lang="zh-CN" altLang="en-US" sz="1600" dirty="0"/>
              <a:t>日前，召开首场升级</a:t>
            </a:r>
            <a:r>
              <a:rPr lang="zh-CN" altLang="en-US" sz="1600" dirty="0" smtClean="0"/>
              <a:t>报告会；</a:t>
            </a:r>
            <a:endParaRPr lang="en-US" altLang="zh-CN" sz="1600" dirty="0" smtClean="0"/>
          </a:p>
          <a:p>
            <a:pPr marL="514350" indent="-514350">
              <a:buFont typeface="+mj-lt"/>
              <a:buAutoNum type="arabicPeriod"/>
            </a:pPr>
            <a:r>
              <a:rPr lang="en-US" altLang="zh-CN" sz="1600" dirty="0" smtClean="0"/>
              <a:t>6</a:t>
            </a:r>
            <a:r>
              <a:rPr lang="zh-CN" altLang="en-US" sz="1600" dirty="0" smtClean="0"/>
              <a:t>月</a:t>
            </a:r>
            <a:r>
              <a:rPr lang="en-US" altLang="zh-CN" sz="1600" dirty="0" smtClean="0"/>
              <a:t>9</a:t>
            </a:r>
            <a:r>
              <a:rPr lang="zh-CN" altLang="en-US" sz="1600" dirty="0" smtClean="0"/>
              <a:t>日召开第一次阶段经营分析会。</a:t>
            </a:r>
            <a:endParaRPr lang="en-US" altLang="zh-CN" sz="1600" dirty="0" smtClean="0"/>
          </a:p>
          <a:p>
            <a:pPr marL="514350" indent="-514350">
              <a:buFont typeface="+mj-lt"/>
              <a:buAutoNum type="arabicPeriod"/>
            </a:pPr>
            <a:endParaRPr lang="zh-CN" altLang="en-US" sz="1600" dirty="0"/>
          </a:p>
          <a:p>
            <a:pPr marL="514350" indent="-514350">
              <a:buFont typeface="+mj-lt"/>
              <a:buAutoNum type="arabicPeriod"/>
            </a:pPr>
            <a:endParaRPr lang="zh-CN" altLang="en-US" sz="1600" dirty="0"/>
          </a:p>
        </p:txBody>
      </p:sp>
      <p:sp>
        <p:nvSpPr>
          <p:cNvPr id="2" name="TextBox 1"/>
          <p:cNvSpPr txBox="1"/>
          <p:nvPr/>
        </p:nvSpPr>
        <p:spPr>
          <a:xfrm>
            <a:off x="251520" y="186775"/>
            <a:ext cx="5832648"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财富升级关键节点及安排</a:t>
            </a:r>
            <a:endParaRPr lang="zh-CN" altLang="en-US" sz="32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653600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图片 6"/>
          <p:cNvPicPr>
            <a:picLocks noChangeAspect="1" noChangeArrowheads="1"/>
          </p:cNvPicPr>
          <p:nvPr/>
        </p:nvPicPr>
        <p:blipFill>
          <a:blip r:embed="rId2" cstate="email"/>
          <a:srcRect/>
          <a:stretch>
            <a:fillRect/>
          </a:stretch>
        </p:blipFill>
        <p:spPr bwMode="auto">
          <a:xfrm>
            <a:off x="7" y="1"/>
            <a:ext cx="9674225" cy="5443538"/>
          </a:xfrm>
          <a:prstGeom prst="rect">
            <a:avLst/>
          </a:prstGeom>
          <a:noFill/>
          <a:ln w="9525">
            <a:noFill/>
            <a:miter lim="800000"/>
            <a:headEnd/>
            <a:tailEnd/>
          </a:ln>
        </p:spPr>
      </p:pic>
      <p:pic>
        <p:nvPicPr>
          <p:cNvPr id="28675" name="图片 7"/>
          <p:cNvPicPr>
            <a:picLocks noChangeAspect="1" noChangeArrowheads="1"/>
          </p:cNvPicPr>
          <p:nvPr/>
        </p:nvPicPr>
        <p:blipFill>
          <a:blip r:embed="rId3" cstate="email"/>
          <a:srcRect/>
          <a:stretch>
            <a:fillRect/>
          </a:stretch>
        </p:blipFill>
        <p:spPr bwMode="auto">
          <a:xfrm>
            <a:off x="7648890" y="4133854"/>
            <a:ext cx="1952625" cy="578645"/>
          </a:xfrm>
          <a:prstGeom prst="rect">
            <a:avLst/>
          </a:prstGeom>
          <a:noFill/>
          <a:ln w="9525">
            <a:noFill/>
            <a:miter lim="800000"/>
            <a:headEnd/>
            <a:tailEnd/>
          </a:ln>
        </p:spPr>
      </p:pic>
      <p:pic>
        <p:nvPicPr>
          <p:cNvPr id="28676" name="图片 8"/>
          <p:cNvPicPr>
            <a:picLocks noChangeAspect="1" noChangeArrowheads="1"/>
          </p:cNvPicPr>
          <p:nvPr/>
        </p:nvPicPr>
        <p:blipFill>
          <a:blip r:embed="rId4" cstate="email"/>
          <a:srcRect/>
          <a:stretch>
            <a:fillRect/>
          </a:stretch>
        </p:blipFill>
        <p:spPr bwMode="auto">
          <a:xfrm>
            <a:off x="4804093" y="3554018"/>
            <a:ext cx="3554413" cy="581025"/>
          </a:xfrm>
          <a:prstGeom prst="rect">
            <a:avLst/>
          </a:prstGeom>
          <a:noFill/>
          <a:ln w="9525">
            <a:noFill/>
            <a:miter lim="800000"/>
            <a:headEnd/>
            <a:tailEnd/>
          </a:ln>
        </p:spPr>
      </p:pic>
      <p:pic>
        <p:nvPicPr>
          <p:cNvPr id="28677" name="图片 9"/>
          <p:cNvPicPr>
            <a:picLocks noChangeAspect="1" noChangeArrowheads="1"/>
          </p:cNvPicPr>
          <p:nvPr/>
        </p:nvPicPr>
        <p:blipFill>
          <a:blip r:embed="rId5" cstate="email"/>
          <a:srcRect/>
          <a:stretch>
            <a:fillRect/>
          </a:stretch>
        </p:blipFill>
        <p:spPr bwMode="auto">
          <a:xfrm>
            <a:off x="4247721" y="3053957"/>
            <a:ext cx="4057650" cy="1800225"/>
          </a:xfrm>
          <a:prstGeom prst="rect">
            <a:avLst/>
          </a:prstGeom>
          <a:noFill/>
          <a:ln w="9525">
            <a:noFill/>
            <a:miter lim="800000"/>
            <a:headEnd/>
            <a:tailEnd/>
          </a:ln>
        </p:spPr>
      </p:pic>
      <p:pic>
        <p:nvPicPr>
          <p:cNvPr id="28678" name="图片 10"/>
          <p:cNvPicPr>
            <a:picLocks noChangeAspect="1" noChangeArrowheads="1"/>
          </p:cNvPicPr>
          <p:nvPr/>
        </p:nvPicPr>
        <p:blipFill>
          <a:blip r:embed="rId6" cstate="email"/>
          <a:srcRect/>
          <a:stretch>
            <a:fillRect/>
          </a:stretch>
        </p:blipFill>
        <p:spPr bwMode="auto">
          <a:xfrm>
            <a:off x="3203848" y="4018370"/>
            <a:ext cx="6154738" cy="1279922"/>
          </a:xfrm>
          <a:prstGeom prst="rect">
            <a:avLst/>
          </a:prstGeom>
          <a:noFill/>
          <a:ln w="9525">
            <a:noFill/>
            <a:miter lim="800000"/>
            <a:headEnd/>
            <a:tailEnd/>
          </a:ln>
        </p:spPr>
      </p:pic>
      <p:sp>
        <p:nvSpPr>
          <p:cNvPr id="8" name="TextBox 7"/>
          <p:cNvSpPr txBox="1"/>
          <p:nvPr/>
        </p:nvSpPr>
        <p:spPr>
          <a:xfrm>
            <a:off x="15070" y="1105688"/>
            <a:ext cx="9644098" cy="2800767"/>
          </a:xfrm>
          <a:prstGeom prst="rect">
            <a:avLst/>
          </a:prstGeom>
          <a:noFill/>
        </p:spPr>
        <p:txBody>
          <a:bodyPr wrap="square" rtlCol="0">
            <a:spAutoFit/>
          </a:bodyPr>
          <a:lstStyle/>
          <a:p>
            <a:r>
              <a:rPr lang="zh-CN" altLang="en-US" sz="4400" b="1" dirty="0" smtClean="0">
                <a:solidFill>
                  <a:schemeClr val="bg1"/>
                </a:solidFill>
                <a:latin typeface="微软雅黑" pitchFamily="34" charset="-122"/>
                <a:ea typeface="微软雅黑" pitchFamily="34" charset="-122"/>
              </a:rPr>
              <a:t>让利是给客户最好的回馈</a:t>
            </a:r>
            <a:endParaRPr lang="en-US" altLang="zh-CN" sz="4400" b="1" dirty="0" smtClean="0">
              <a:solidFill>
                <a:schemeClr val="bg1"/>
              </a:solidFill>
              <a:latin typeface="微软雅黑" pitchFamily="34" charset="-122"/>
              <a:ea typeface="微软雅黑" pitchFamily="34" charset="-122"/>
            </a:endParaRPr>
          </a:p>
          <a:p>
            <a:r>
              <a:rPr lang="zh-CN" altLang="en-US" sz="4400" b="1" dirty="0" smtClean="0">
                <a:solidFill>
                  <a:schemeClr val="bg1"/>
                </a:solidFill>
                <a:latin typeface="微软雅黑" pitchFamily="34" charset="-122"/>
                <a:ea typeface="微软雅黑" pitchFamily="34" charset="-122"/>
              </a:rPr>
              <a:t>升级是给客户最大的福利</a:t>
            </a:r>
            <a:endParaRPr lang="en-US" altLang="zh-CN" sz="4400" b="1" dirty="0" smtClean="0">
              <a:solidFill>
                <a:schemeClr val="bg1"/>
              </a:solidFill>
              <a:latin typeface="微软雅黑" pitchFamily="34" charset="-122"/>
              <a:ea typeface="微软雅黑" pitchFamily="34" charset="-122"/>
            </a:endParaRPr>
          </a:p>
          <a:p>
            <a:r>
              <a:rPr lang="zh-CN" altLang="en-US" sz="4400" b="1" dirty="0" smtClean="0">
                <a:solidFill>
                  <a:schemeClr val="bg1"/>
                </a:solidFill>
                <a:latin typeface="微软雅黑" pitchFamily="34" charset="-122"/>
                <a:ea typeface="微软雅黑" pitchFamily="34" charset="-122"/>
              </a:rPr>
              <a:t>相信，听话，执行，照做</a:t>
            </a:r>
            <a:endParaRPr lang="en-US" altLang="zh-CN" sz="4400" b="1" dirty="0" smtClean="0">
              <a:solidFill>
                <a:schemeClr val="bg1"/>
              </a:solidFill>
              <a:latin typeface="微软雅黑" pitchFamily="34" charset="-122"/>
              <a:ea typeface="微软雅黑" pitchFamily="34" charset="-122"/>
            </a:endParaRPr>
          </a:p>
          <a:p>
            <a:r>
              <a:rPr lang="zh-CN" altLang="en-US" sz="4400" b="1" dirty="0" smtClean="0">
                <a:solidFill>
                  <a:schemeClr val="bg1"/>
                </a:solidFill>
                <a:latin typeface="微软雅黑" pitchFamily="34" charset="-122"/>
                <a:ea typeface="微软雅黑" pitchFamily="34" charset="-122"/>
              </a:rPr>
              <a:t>一定成功！</a:t>
            </a:r>
            <a:endParaRPr lang="zh-CN" altLang="en-US" sz="4400" b="1" dirty="0">
              <a:solidFill>
                <a:schemeClr val="bg1"/>
              </a:solidFill>
              <a:latin typeface="微软雅黑" pitchFamily="34" charset="-122"/>
              <a:ea typeface="微软雅黑" pitchFamily="34" charset="-122"/>
            </a:endParaRPr>
          </a:p>
        </p:txBody>
      </p:sp>
      <p:sp>
        <p:nvSpPr>
          <p:cNvPr id="9" name="TextBox 8"/>
          <p:cNvSpPr txBox="1"/>
          <p:nvPr/>
        </p:nvSpPr>
        <p:spPr>
          <a:xfrm>
            <a:off x="326296" y="411510"/>
            <a:ext cx="5572164" cy="707886"/>
          </a:xfrm>
          <a:prstGeom prst="rect">
            <a:avLst/>
          </a:prstGeom>
          <a:noFill/>
        </p:spPr>
        <p:txBody>
          <a:bodyPr wrap="square" rtlCol="0">
            <a:spAutoFit/>
          </a:bodyPr>
          <a:lstStyle/>
          <a:p>
            <a:r>
              <a:rPr lang="zh-CN" altLang="en-US" sz="4000" b="1" i="1" dirty="0" smtClean="0">
                <a:solidFill>
                  <a:schemeClr val="bg1"/>
                </a:solidFill>
              </a:rPr>
              <a:t>强势回归核心：</a:t>
            </a:r>
            <a:endParaRPr lang="zh-CN" altLang="en-US" sz="4000" b="1" i="1" dirty="0">
              <a:solidFill>
                <a:schemeClr val="bg1"/>
              </a:solidFill>
            </a:endParaRPr>
          </a:p>
        </p:txBody>
      </p:sp>
    </p:spTree>
    <p:extLst>
      <p:ext uri="{BB962C8B-B14F-4D97-AF65-F5344CB8AC3E}">
        <p14:creationId xmlns:p14="http://schemas.microsoft.com/office/powerpoint/2010/main" val="4487010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1950</TotalTime>
  <Words>4074</Words>
  <Application>Microsoft Office PowerPoint</Application>
  <PresentationFormat>全屏显示(16:9)</PresentationFormat>
  <Paragraphs>1139</Paragraphs>
  <Slides>42</Slides>
  <Notes>1</Notes>
  <HiddenSlides>0</HiddenSlides>
  <MMClips>0</MMClips>
  <ScaleCrop>false</ScaleCrop>
  <HeadingPairs>
    <vt:vector size="4" baseType="variant">
      <vt:variant>
        <vt:lpstr>主题</vt:lpstr>
      </vt:variant>
      <vt:variant>
        <vt:i4>3</vt:i4>
      </vt:variant>
      <vt:variant>
        <vt:lpstr>幻灯片标题</vt:lpstr>
      </vt:variant>
      <vt:variant>
        <vt:i4>42</vt:i4>
      </vt:variant>
    </vt:vector>
  </HeadingPairs>
  <TitlesOfParts>
    <vt:vector size="45" baseType="lpstr">
      <vt:lpstr>Office 主题</vt:lpstr>
      <vt:lpstr>1_Office 主题</vt:lpstr>
      <vt:lpstr>2_Office 主题</vt:lpstr>
      <vt:lpstr>PowerPoint 演示文稿</vt:lpstr>
      <vt:lpstr>目录</vt:lpstr>
      <vt:lpstr>四月关键指标全年预算达成情况</vt:lpstr>
      <vt:lpstr>PowerPoint 演示文稿</vt:lpstr>
      <vt:lpstr>PowerPoint 演示文稿</vt:lpstr>
      <vt:lpstr>一、活动背景</vt:lpstr>
      <vt:lpstr>三大升级</vt:lpstr>
      <vt:lpstr>二、升级规则</vt:lpstr>
      <vt:lpstr>PowerPoint 演示文稿</vt:lpstr>
      <vt:lpstr>PowerPoint 演示文稿</vt:lpstr>
      <vt:lpstr>成都公司保单升级的六款险种信息</vt:lpstr>
      <vt:lpstr> 保单升级信息及保费预估</vt:lpstr>
      <vt:lpstr>PowerPoint 演示文稿</vt:lpstr>
      <vt:lpstr>积分升级的三款险种信息</vt:lpstr>
      <vt:lpstr>PowerPoint 演示文稿</vt:lpstr>
      <vt:lpstr>PowerPoint 演示文稿</vt:lpstr>
      <vt:lpstr>2013年保单升级全市增额险种保费分析</vt:lpstr>
      <vt:lpstr>PowerPoint 演示文稿</vt:lpstr>
      <vt:lpstr>PowerPoint 演示文稿</vt:lpstr>
      <vt:lpstr>PowerPoint 演示文稿</vt:lpstr>
      <vt:lpstr>目录</vt:lpstr>
      <vt:lpstr>财富升级活动优势</vt:lpstr>
      <vt:lpstr>优势之一：更丰富的客户资源</vt:lpstr>
      <vt:lpstr>优势之二：更精准的客户资源管理</vt:lpstr>
      <vt:lpstr>2013年8月财富升级客户参会情况（截止2013年8月29日）</vt:lpstr>
      <vt:lpstr>PowerPoint 演示文稿</vt:lpstr>
      <vt:lpstr>PowerPoint 演示文稿</vt:lpstr>
      <vt:lpstr>优势之三：成熟、系统地运作经验</vt:lpstr>
      <vt:lpstr>成功“六步走”</vt:lpstr>
      <vt:lpstr>成立六大功能组</vt:lpstr>
      <vt:lpstr>各项目组职责</vt:lpstr>
      <vt:lpstr>关键人群沟通会</vt:lpstr>
      <vt:lpstr>启动会及训练通关</vt:lpstr>
      <vt:lpstr>优势之四：解决“最后一公里”</vt:lpstr>
      <vt:lpstr>财富升级活动要点</vt:lpstr>
      <vt:lpstr>要点一：关注重点依然在金账户</vt:lpstr>
      <vt:lpstr>PowerPoint 演示文稿</vt:lpstr>
      <vt:lpstr>要点二：成功保障依然在严格把关</vt:lpstr>
      <vt:lpstr>目录</vt:lpstr>
      <vt:lpstr>财富升级行事历</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yangpan</dc:creator>
  <cp:lastModifiedBy>Windows 用户</cp:lastModifiedBy>
  <cp:revision>344</cp:revision>
  <dcterms:created xsi:type="dcterms:W3CDTF">2014-03-20T14:33:15Z</dcterms:created>
  <dcterms:modified xsi:type="dcterms:W3CDTF">2014-05-15T18:51:17Z</dcterms:modified>
</cp:coreProperties>
</file>