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5.xml" ContentType="application/vnd.openxmlformats-officedocument.presentationml.notesSlide+xml"/>
  <Override PartName="/ppt/tags/tag11.xml" ContentType="application/vnd.openxmlformats-officedocument.presentationml.tags+xml"/>
  <Override PartName="/ppt/notesSlides/notesSlide6.xml" ContentType="application/vnd.openxmlformats-officedocument.presentationml.notesSlide+xml"/>
  <Override PartName="/ppt/tags/tag12.xml" ContentType="application/vnd.openxmlformats-officedocument.presentationml.tags+xml"/>
  <Override PartName="/ppt/notesSlides/notesSlide7.xml" ContentType="application/vnd.openxmlformats-officedocument.presentationml.notesSlide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tags/tag14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tags/tag16.xml" ContentType="application/vnd.openxmlformats-officedocument.presentationml.tags+xml"/>
  <Override PartName="/ppt/notesSlides/notesSlide12.xml" ContentType="application/vnd.openxmlformats-officedocument.presentationml.notesSlide+xml"/>
  <Override PartName="/ppt/tags/tag17.xml" ContentType="application/vnd.openxmlformats-officedocument.presentationml.tags+xml"/>
  <Override PartName="/ppt/notesSlides/notesSlide13.xml" ContentType="application/vnd.openxmlformats-officedocument.presentationml.notesSlide+xml"/>
  <Override PartName="/ppt/tags/tag18.xml" ContentType="application/vnd.openxmlformats-officedocument.presentationml.tags+xml"/>
  <Override PartName="/ppt/notesSlides/notesSlide14.xml" ContentType="application/vnd.openxmlformats-officedocument.presentationml.notesSlide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ppt/tags/tag20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1.xml" ContentType="application/vnd.openxmlformats-officedocument.presentationml.tags+xml"/>
  <Override PartName="/ppt/notesSlides/notesSlide18.xml" ContentType="application/vnd.openxmlformats-officedocument.presentationml.notesSlide+xml"/>
  <Override PartName="/ppt/tags/tag22.xml" ContentType="application/vnd.openxmlformats-officedocument.presentationml.tags+xml"/>
  <Override PartName="/ppt/notesSlides/notesSlide19.xml" ContentType="application/vnd.openxmlformats-officedocument.presentationml.notesSlide+xml"/>
  <Override PartName="/ppt/tags/tag23.xml" ContentType="application/vnd.openxmlformats-officedocument.presentationml.tags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27.xml" ContentType="application/vnd.openxmlformats-officedocument.presentationml.tags+xml"/>
  <Override PartName="/ppt/notesSlides/notesSlide25.xml" ContentType="application/vnd.openxmlformats-officedocument.presentationml.notesSlide+xml"/>
  <Override PartName="/ppt/tags/tag28.xml" ContentType="application/vnd.openxmlformats-officedocument.presentationml.tags+xml"/>
  <Override PartName="/ppt/notesSlides/notesSlide26.xml" ContentType="application/vnd.openxmlformats-officedocument.presentationml.notesSlide+xml"/>
  <Override PartName="/ppt/tags/tag29.xml" ContentType="application/vnd.openxmlformats-officedocument.presentationml.tags+xml"/>
  <Override PartName="/ppt/notesSlides/notesSlide27.xml" ContentType="application/vnd.openxmlformats-officedocument.presentationml.notesSlide+xml"/>
  <Override PartName="/ppt/tags/tag30.xml" ContentType="application/vnd.openxmlformats-officedocument.presentationml.tags+xml"/>
  <Override PartName="/ppt/notesSlides/notesSlide28.xml" ContentType="application/vnd.openxmlformats-officedocument.presentationml.notesSlide+xml"/>
  <Override PartName="/ppt/tags/tag31.xml" ContentType="application/vnd.openxmlformats-officedocument.presentationml.tags+xml"/>
  <Override PartName="/ppt/notesSlides/notesSlide29.xml" ContentType="application/vnd.openxmlformats-officedocument.presentationml.notesSlide+xml"/>
  <Override PartName="/ppt/tags/tag32.xml" ContentType="application/vnd.openxmlformats-officedocument.presentationml.tags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7"/>
  </p:notesMasterIdLst>
  <p:sldIdLst>
    <p:sldId id="551" r:id="rId2"/>
    <p:sldId id="700" r:id="rId3"/>
    <p:sldId id="575" r:id="rId4"/>
    <p:sldId id="649" r:id="rId5"/>
    <p:sldId id="651" r:id="rId6"/>
    <p:sldId id="669" r:id="rId7"/>
    <p:sldId id="670" r:id="rId8"/>
    <p:sldId id="671" r:id="rId9"/>
    <p:sldId id="672" r:id="rId10"/>
    <p:sldId id="673" r:id="rId11"/>
    <p:sldId id="674" r:id="rId12"/>
    <p:sldId id="675" r:id="rId13"/>
    <p:sldId id="676" r:id="rId14"/>
    <p:sldId id="677" r:id="rId15"/>
    <p:sldId id="678" r:id="rId16"/>
    <p:sldId id="679" r:id="rId17"/>
    <p:sldId id="680" r:id="rId18"/>
    <p:sldId id="681" r:id="rId19"/>
    <p:sldId id="682" r:id="rId20"/>
    <p:sldId id="683" r:id="rId21"/>
    <p:sldId id="684" r:id="rId22"/>
    <p:sldId id="685" r:id="rId23"/>
    <p:sldId id="686" r:id="rId24"/>
    <p:sldId id="687" r:id="rId25"/>
    <p:sldId id="688" r:id="rId26"/>
    <p:sldId id="689" r:id="rId27"/>
    <p:sldId id="690" r:id="rId28"/>
    <p:sldId id="691" r:id="rId29"/>
    <p:sldId id="692" r:id="rId30"/>
    <p:sldId id="693" r:id="rId31"/>
    <p:sldId id="696" r:id="rId32"/>
    <p:sldId id="697" r:id="rId33"/>
    <p:sldId id="698" r:id="rId34"/>
    <p:sldId id="699" r:id="rId35"/>
    <p:sldId id="646" r:id="rId36"/>
  </p:sldIdLst>
  <p:sldSz cx="12192000" cy="6858000"/>
  <p:notesSz cx="6858000" cy="9144000"/>
  <p:custDataLst>
    <p:tags r:id="rId3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30" userDrawn="1">
          <p15:clr>
            <a:srgbClr val="A4A3A4"/>
          </p15:clr>
        </p15:guide>
        <p15:guide id="3" orient="horz" pos="19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C0"/>
    <a:srgbClr val="2E75B6"/>
    <a:srgbClr val="5B9BD5"/>
    <a:srgbClr val="BFBFBF"/>
    <a:srgbClr val="F5F5F5"/>
    <a:srgbClr val="C7C7C7"/>
    <a:srgbClr val="0066FF"/>
    <a:srgbClr val="A6A6A6"/>
    <a:srgbClr val="262626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62" autoAdjust="0"/>
    <p:restoredTop sz="94424" autoAdjust="0"/>
  </p:normalViewPr>
  <p:slideViewPr>
    <p:cSldViewPr snapToGrid="0" showGuides="1">
      <p:cViewPr varScale="1">
        <p:scale>
          <a:sx n="85" d="100"/>
          <a:sy n="85" d="100"/>
        </p:scale>
        <p:origin x="60" y="1444"/>
      </p:cViewPr>
      <p:guideLst>
        <p:guide pos="3830"/>
        <p:guide orient="horz" pos="19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092D09-6E53-4EE3-94EA-323CDEEA173D}" type="datetimeFigureOut">
              <a:rPr lang="zh-CN" altLang="en-US" smtClean="0"/>
              <a:t>2023/4/29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23550C-0EAD-42A3-AC8C-7F87D0B3B98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25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27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28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29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30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31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32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33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34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17DB2-5F03-4B6E-99B8-63F769E12C02}" type="slidenum">
              <a:rPr lang="zh-CN" altLang="en-US" smtClean="0"/>
              <a:t>35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B914-9BB2-4713-9EBF-61770F406B81}" type="datetime1">
              <a:rPr lang="zh-CN" altLang="en-US" smtClean="0"/>
              <a:t>2023/4/29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B914-9BB2-4713-9EBF-61770F406B81}" type="datetime1">
              <a:rPr lang="zh-CN" altLang="en-US" smtClean="0"/>
              <a:t>2023/4/29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4B914-9BB2-4713-9EBF-61770F406B81}" type="datetime1">
              <a:rPr lang="zh-CN" altLang="en-US" smtClean="0"/>
              <a:t>2023/4/29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6538A-33AE-45EB-868C-14B9E34ED96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notesSlide" Target="../notesSlides/notesSlide5.xml"/><Relationship Id="rId5" Type="http://schemas.openxmlformats.org/officeDocument/2006/relationships/tags" Target="../tags/tag6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8"/>
          <p:cNvSpPr txBox="1"/>
          <p:nvPr/>
        </p:nvSpPr>
        <p:spPr>
          <a:xfrm>
            <a:off x="522605" y="2570480"/>
            <a:ext cx="6015990" cy="1846580"/>
          </a:xfrm>
          <a:prstGeom prst="rect">
            <a:avLst/>
          </a:prstGeom>
          <a:noFill/>
          <a:effectLst/>
        </p:spPr>
        <p:txBody>
          <a:bodyPr wrap="square" lIns="0" tIns="0" rIns="0" bIns="0" rtlCol="0" anchor="ctr">
            <a:spAutoFit/>
          </a:bodyPr>
          <a:lstStyle>
            <a:defPPr>
              <a:defRPr lang="zh-CN"/>
            </a:defPPr>
            <a:lvl1pPr algn="ctr">
              <a:defRPr sz="6000" b="1" spc="200">
                <a:blipFill>
                  <a:blip r:embed="rId3"/>
                  <a:stretch>
                    <a:fillRect/>
                  </a:stretch>
                </a:blip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思源黑体 CN Heavy" panose="020B0A00000000000000" pitchFamily="34" charset="-122"/>
                <a:ea typeface="思源黑体 CN Heavy" panose="020B0A00000000000000" pitchFamily="34" charset="-122"/>
              </a:defRPr>
            </a:lvl1pPr>
          </a:lstStyle>
          <a:p>
            <a:pPr algn="ctr"/>
            <a:r>
              <a:rPr lang="zh-CN" altLang="en-US" dirty="0">
                <a:solidFill>
                  <a:srgbClr val="0070C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保险客户关系</a:t>
            </a:r>
          </a:p>
          <a:p>
            <a:pPr algn="ctr"/>
            <a:r>
              <a:rPr lang="zh-CN" altLang="en-US" dirty="0">
                <a:solidFill>
                  <a:srgbClr val="0070C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维护的四个维度</a:t>
            </a:r>
          </a:p>
        </p:txBody>
      </p:sp>
      <p:sp>
        <p:nvSpPr>
          <p:cNvPr id="6" name="矩形 5"/>
          <p:cNvSpPr/>
          <p:nvPr/>
        </p:nvSpPr>
        <p:spPr>
          <a:xfrm rot="19309524">
            <a:off x="8496222" y="440024"/>
            <a:ext cx="1483406" cy="1483406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 rot="19309524">
            <a:off x="9537714" y="1772888"/>
            <a:ext cx="1483406" cy="1483406"/>
          </a:xfrm>
          <a:prstGeom prst="rect">
            <a:avLst/>
          </a:prstGeom>
          <a:solidFill>
            <a:srgbClr val="0070C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 rot="19309524">
            <a:off x="11151931" y="1620281"/>
            <a:ext cx="743960" cy="74396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 rot="19309524">
            <a:off x="10629601" y="959800"/>
            <a:ext cx="743960" cy="743960"/>
          </a:xfrm>
          <a:prstGeom prst="rect">
            <a:avLst/>
          </a:prstGeom>
          <a:solidFill>
            <a:srgbClr val="0070C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 rot="19309524">
            <a:off x="6958851" y="1513596"/>
            <a:ext cx="1984873" cy="1984873"/>
          </a:xfrm>
          <a:prstGeom prst="rect">
            <a:avLst/>
          </a:prstGeom>
          <a:solidFill>
            <a:srgbClr val="0070C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 rot="19309524">
            <a:off x="10069379" y="249527"/>
            <a:ext cx="775479" cy="775479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 rot="19309524">
            <a:off x="8947171" y="2954184"/>
            <a:ext cx="833939" cy="833939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 rot="19309524">
            <a:off x="9540909" y="3732983"/>
            <a:ext cx="875327" cy="875327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5259578" y="0"/>
            <a:ext cx="2787141" cy="2170909"/>
          </a:xfrm>
          <a:custGeom>
            <a:avLst/>
            <a:gdLst>
              <a:gd name="connsiteX0" fmla="*/ 776565 w 2787141"/>
              <a:gd name="connsiteY0" fmla="*/ 0 h 2170909"/>
              <a:gd name="connsiteX1" fmla="*/ 2044856 w 2787141"/>
              <a:gd name="connsiteY1" fmla="*/ 0 h 2170909"/>
              <a:gd name="connsiteX2" fmla="*/ 2787141 w 2787141"/>
              <a:gd name="connsiteY2" fmla="*/ 944138 h 2170909"/>
              <a:gd name="connsiteX3" fmla="*/ 1226771 w 2787141"/>
              <a:gd name="connsiteY3" fmla="*/ 2170909 h 2170909"/>
              <a:gd name="connsiteX4" fmla="*/ 0 w 2787141"/>
              <a:gd name="connsiteY4" fmla="*/ 610539 h 2170909"/>
              <a:gd name="connsiteX5" fmla="*/ 776565 w 2787141"/>
              <a:gd name="connsiteY5" fmla="*/ 0 h 2170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87141" h="2170909">
                <a:moveTo>
                  <a:pt x="776565" y="0"/>
                </a:moveTo>
                <a:lnTo>
                  <a:pt x="2044856" y="0"/>
                </a:lnTo>
                <a:lnTo>
                  <a:pt x="2787141" y="944138"/>
                </a:lnTo>
                <a:lnTo>
                  <a:pt x="1226771" y="2170909"/>
                </a:lnTo>
                <a:lnTo>
                  <a:pt x="0" y="610539"/>
                </a:lnTo>
                <a:lnTo>
                  <a:pt x="776565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7397252" y="0"/>
            <a:ext cx="1871111" cy="909128"/>
          </a:xfrm>
          <a:custGeom>
            <a:avLst/>
            <a:gdLst>
              <a:gd name="connsiteX0" fmla="*/ 0 w 1871111"/>
              <a:gd name="connsiteY0" fmla="*/ 0 h 909128"/>
              <a:gd name="connsiteX1" fmla="*/ 1871111 w 1871111"/>
              <a:gd name="connsiteY1" fmla="*/ 0 h 909128"/>
              <a:gd name="connsiteX2" fmla="*/ 714761 w 1871111"/>
              <a:gd name="connsiteY2" fmla="*/ 909128 h 909128"/>
              <a:gd name="connsiteX3" fmla="*/ 0 w 1871111"/>
              <a:gd name="connsiteY3" fmla="*/ 0 h 909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71111" h="909128">
                <a:moveTo>
                  <a:pt x="0" y="0"/>
                </a:moveTo>
                <a:lnTo>
                  <a:pt x="1871111" y="0"/>
                </a:lnTo>
                <a:lnTo>
                  <a:pt x="714761" y="909128"/>
                </a:lnTo>
                <a:lnTo>
                  <a:pt x="0" y="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>
            <a:off x="9473614" y="1"/>
            <a:ext cx="978737" cy="475545"/>
          </a:xfrm>
          <a:custGeom>
            <a:avLst/>
            <a:gdLst>
              <a:gd name="connsiteX0" fmla="*/ 0 w 978737"/>
              <a:gd name="connsiteY0" fmla="*/ 0 h 475545"/>
              <a:gd name="connsiteX1" fmla="*/ 978737 w 978737"/>
              <a:gd name="connsiteY1" fmla="*/ 0 h 475545"/>
              <a:gd name="connsiteX2" fmla="*/ 373876 w 978737"/>
              <a:gd name="connsiteY2" fmla="*/ 475545 h 475545"/>
              <a:gd name="connsiteX3" fmla="*/ 0 w 978737"/>
              <a:gd name="connsiteY3" fmla="*/ 0 h 475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78737" h="475545">
                <a:moveTo>
                  <a:pt x="0" y="0"/>
                </a:moveTo>
                <a:lnTo>
                  <a:pt x="978737" y="0"/>
                </a:lnTo>
                <a:lnTo>
                  <a:pt x="373876" y="475545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10610879" y="0"/>
            <a:ext cx="1136803" cy="679710"/>
          </a:xfrm>
          <a:custGeom>
            <a:avLst/>
            <a:gdLst>
              <a:gd name="connsiteX0" fmla="*/ 55043 w 1136803"/>
              <a:gd name="connsiteY0" fmla="*/ 0 h 679710"/>
              <a:gd name="connsiteX1" fmla="*/ 995804 w 1136803"/>
              <a:gd name="connsiteY1" fmla="*/ 0 h 679710"/>
              <a:gd name="connsiteX2" fmla="*/ 1136803 w 1136803"/>
              <a:gd name="connsiteY2" fmla="*/ 179342 h 679710"/>
              <a:gd name="connsiteX3" fmla="*/ 500368 w 1136803"/>
              <a:gd name="connsiteY3" fmla="*/ 679710 h 679710"/>
              <a:gd name="connsiteX4" fmla="*/ 0 w 1136803"/>
              <a:gd name="connsiteY4" fmla="*/ 43275 h 679710"/>
              <a:gd name="connsiteX5" fmla="*/ 55043 w 1136803"/>
              <a:gd name="connsiteY5" fmla="*/ 0 h 679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6803" h="679710">
                <a:moveTo>
                  <a:pt x="55043" y="0"/>
                </a:moveTo>
                <a:lnTo>
                  <a:pt x="995804" y="0"/>
                </a:lnTo>
                <a:lnTo>
                  <a:pt x="1136803" y="179342"/>
                </a:lnTo>
                <a:lnTo>
                  <a:pt x="500368" y="679710"/>
                </a:lnTo>
                <a:lnTo>
                  <a:pt x="0" y="43275"/>
                </a:lnTo>
                <a:lnTo>
                  <a:pt x="55043" y="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 rot="19309524">
            <a:off x="10173216" y="4566846"/>
            <a:ext cx="875327" cy="875327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11155342" y="208938"/>
            <a:ext cx="1019425" cy="1136803"/>
          </a:xfrm>
          <a:custGeom>
            <a:avLst/>
            <a:gdLst>
              <a:gd name="connsiteX0" fmla="*/ 636435 w 1019425"/>
              <a:gd name="connsiteY0" fmla="*/ 0 h 1136803"/>
              <a:gd name="connsiteX1" fmla="*/ 1019425 w 1019425"/>
              <a:gd name="connsiteY1" fmla="*/ 487138 h 1136803"/>
              <a:gd name="connsiteX2" fmla="*/ 1019425 w 1019425"/>
              <a:gd name="connsiteY2" fmla="*/ 728718 h 1136803"/>
              <a:gd name="connsiteX3" fmla="*/ 500368 w 1019425"/>
              <a:gd name="connsiteY3" fmla="*/ 1136803 h 1136803"/>
              <a:gd name="connsiteX4" fmla="*/ 0 w 1019425"/>
              <a:gd name="connsiteY4" fmla="*/ 500368 h 1136803"/>
              <a:gd name="connsiteX5" fmla="*/ 636435 w 1019425"/>
              <a:gd name="connsiteY5" fmla="*/ 0 h 1136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19425" h="1136803">
                <a:moveTo>
                  <a:pt x="636435" y="0"/>
                </a:moveTo>
                <a:lnTo>
                  <a:pt x="1019425" y="487138"/>
                </a:lnTo>
                <a:lnTo>
                  <a:pt x="1019425" y="728718"/>
                </a:lnTo>
                <a:lnTo>
                  <a:pt x="500368" y="1136803"/>
                </a:lnTo>
                <a:lnTo>
                  <a:pt x="0" y="500368"/>
                </a:lnTo>
                <a:lnTo>
                  <a:pt x="636435" y="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11704711" y="1032337"/>
            <a:ext cx="470056" cy="967440"/>
          </a:xfrm>
          <a:custGeom>
            <a:avLst/>
            <a:gdLst>
              <a:gd name="connsiteX0" fmla="*/ 470056 w 470056"/>
              <a:gd name="connsiteY0" fmla="*/ 0 h 967440"/>
              <a:gd name="connsiteX1" fmla="*/ 470056 w 470056"/>
              <a:gd name="connsiteY1" fmla="*/ 967440 h 967440"/>
              <a:gd name="connsiteX2" fmla="*/ 0 w 470056"/>
              <a:gd name="connsiteY2" fmla="*/ 369560 h 967440"/>
              <a:gd name="connsiteX3" fmla="*/ 470056 w 470056"/>
              <a:gd name="connsiteY3" fmla="*/ 0 h 96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0056" h="967440">
                <a:moveTo>
                  <a:pt x="470056" y="0"/>
                </a:moveTo>
                <a:lnTo>
                  <a:pt x="470056" y="967440"/>
                </a:lnTo>
                <a:lnTo>
                  <a:pt x="0" y="369560"/>
                </a:lnTo>
                <a:lnTo>
                  <a:pt x="470056" y="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9853295" y="149860"/>
            <a:ext cx="135255" cy="13525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 rot="19309524">
            <a:off x="1236307" y="1310842"/>
            <a:ext cx="1984873" cy="1984873"/>
          </a:xfrm>
          <a:prstGeom prst="rect">
            <a:avLst/>
          </a:prstGeom>
          <a:solidFill>
            <a:srgbClr val="0070C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1892788" y="1"/>
            <a:ext cx="1344118" cy="653075"/>
          </a:xfrm>
          <a:custGeom>
            <a:avLst/>
            <a:gdLst>
              <a:gd name="connsiteX0" fmla="*/ 0 w 1344118"/>
              <a:gd name="connsiteY0" fmla="*/ 0 h 653075"/>
              <a:gd name="connsiteX1" fmla="*/ 1344118 w 1344118"/>
              <a:gd name="connsiteY1" fmla="*/ 0 h 653075"/>
              <a:gd name="connsiteX2" fmla="*/ 513451 w 1344118"/>
              <a:gd name="connsiteY2" fmla="*/ 653075 h 653075"/>
              <a:gd name="connsiteX3" fmla="*/ 0 w 1344118"/>
              <a:gd name="connsiteY3" fmla="*/ 0 h 65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44118" h="653075">
                <a:moveTo>
                  <a:pt x="0" y="0"/>
                </a:moveTo>
                <a:lnTo>
                  <a:pt x="1344118" y="0"/>
                </a:lnTo>
                <a:lnTo>
                  <a:pt x="513451" y="653075"/>
                </a:lnTo>
                <a:lnTo>
                  <a:pt x="0" y="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2511327" y="0"/>
            <a:ext cx="2787141" cy="2395016"/>
          </a:xfrm>
          <a:custGeom>
            <a:avLst/>
            <a:gdLst>
              <a:gd name="connsiteX0" fmla="*/ 1061614 w 2787141"/>
              <a:gd name="connsiteY0" fmla="*/ 0 h 2395016"/>
              <a:gd name="connsiteX1" fmla="*/ 1868661 w 2787141"/>
              <a:gd name="connsiteY1" fmla="*/ 0 h 2395016"/>
              <a:gd name="connsiteX2" fmla="*/ 2787141 w 2787141"/>
              <a:gd name="connsiteY2" fmla="*/ 1168245 h 2395016"/>
              <a:gd name="connsiteX3" fmla="*/ 1226771 w 2787141"/>
              <a:gd name="connsiteY3" fmla="*/ 2395016 h 2395016"/>
              <a:gd name="connsiteX4" fmla="*/ 0 w 2787141"/>
              <a:gd name="connsiteY4" fmla="*/ 834646 h 2395016"/>
              <a:gd name="connsiteX5" fmla="*/ 1061614 w 2787141"/>
              <a:gd name="connsiteY5" fmla="*/ 0 h 2395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87141" h="2395016">
                <a:moveTo>
                  <a:pt x="1061614" y="0"/>
                </a:moveTo>
                <a:lnTo>
                  <a:pt x="1868661" y="0"/>
                </a:lnTo>
                <a:lnTo>
                  <a:pt x="2787141" y="1168245"/>
                </a:lnTo>
                <a:lnTo>
                  <a:pt x="1226771" y="2395016"/>
                </a:lnTo>
                <a:lnTo>
                  <a:pt x="0" y="834646"/>
                </a:lnTo>
                <a:lnTo>
                  <a:pt x="1061614" y="0"/>
                </a:ln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0" y="2"/>
            <a:ext cx="2257680" cy="1988577"/>
          </a:xfrm>
          <a:custGeom>
            <a:avLst/>
            <a:gdLst>
              <a:gd name="connsiteX0" fmla="*/ 15189 w 2257680"/>
              <a:gd name="connsiteY0" fmla="*/ 0 h 1988577"/>
              <a:gd name="connsiteX1" fmla="*/ 1658744 w 2257680"/>
              <a:gd name="connsiteY1" fmla="*/ 0 h 1988577"/>
              <a:gd name="connsiteX2" fmla="*/ 2257680 w 2257680"/>
              <a:gd name="connsiteY2" fmla="*/ 761806 h 1988577"/>
              <a:gd name="connsiteX3" fmla="*/ 697310 w 2257680"/>
              <a:gd name="connsiteY3" fmla="*/ 1988577 h 1988577"/>
              <a:gd name="connsiteX4" fmla="*/ 0 w 2257680"/>
              <a:gd name="connsiteY4" fmla="*/ 1101646 h 1988577"/>
              <a:gd name="connsiteX5" fmla="*/ 0 w 2257680"/>
              <a:gd name="connsiteY5" fmla="*/ 11942 h 1988577"/>
              <a:gd name="connsiteX6" fmla="*/ 15189 w 2257680"/>
              <a:gd name="connsiteY6" fmla="*/ 0 h 1988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57680" h="1988577">
                <a:moveTo>
                  <a:pt x="15189" y="0"/>
                </a:moveTo>
                <a:lnTo>
                  <a:pt x="1658744" y="0"/>
                </a:lnTo>
                <a:lnTo>
                  <a:pt x="2257680" y="761806"/>
                </a:lnTo>
                <a:lnTo>
                  <a:pt x="697310" y="1988577"/>
                </a:lnTo>
                <a:lnTo>
                  <a:pt x="0" y="1101646"/>
                </a:lnTo>
                <a:lnTo>
                  <a:pt x="0" y="11942"/>
                </a:lnTo>
                <a:lnTo>
                  <a:pt x="15189" y="0"/>
                </a:lnTo>
                <a:close/>
              </a:path>
            </a:pathLst>
          </a:cu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1" y="1425678"/>
            <a:ext cx="548749" cy="1129401"/>
          </a:xfrm>
          <a:custGeom>
            <a:avLst/>
            <a:gdLst>
              <a:gd name="connsiteX0" fmla="*/ 0 w 548749"/>
              <a:gd name="connsiteY0" fmla="*/ 0 h 1129401"/>
              <a:gd name="connsiteX1" fmla="*/ 548749 w 548749"/>
              <a:gd name="connsiteY1" fmla="*/ 697972 h 1129401"/>
              <a:gd name="connsiteX2" fmla="*/ 0 w 548749"/>
              <a:gd name="connsiteY2" fmla="*/ 1129401 h 1129401"/>
              <a:gd name="connsiteX3" fmla="*/ 0 w 548749"/>
              <a:gd name="connsiteY3" fmla="*/ 0 h 1129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8749" h="1129401">
                <a:moveTo>
                  <a:pt x="0" y="0"/>
                </a:moveTo>
                <a:lnTo>
                  <a:pt x="548749" y="697972"/>
                </a:lnTo>
                <a:lnTo>
                  <a:pt x="0" y="1129401"/>
                </a:lnTo>
                <a:lnTo>
                  <a:pt x="0" y="0"/>
                </a:ln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1" y="2245211"/>
            <a:ext cx="1946161" cy="2787141"/>
          </a:xfrm>
          <a:custGeom>
            <a:avLst/>
            <a:gdLst>
              <a:gd name="connsiteX0" fmla="*/ 719390 w 1946161"/>
              <a:gd name="connsiteY0" fmla="*/ 0 h 2787141"/>
              <a:gd name="connsiteX1" fmla="*/ 1946161 w 1946161"/>
              <a:gd name="connsiteY1" fmla="*/ 1560370 h 2787141"/>
              <a:gd name="connsiteX2" fmla="*/ 385791 w 1946161"/>
              <a:gd name="connsiteY2" fmla="*/ 2787141 h 2787141"/>
              <a:gd name="connsiteX3" fmla="*/ 0 w 1946161"/>
              <a:gd name="connsiteY3" fmla="*/ 2296441 h 2787141"/>
              <a:gd name="connsiteX4" fmla="*/ 0 w 1946161"/>
              <a:gd name="connsiteY4" fmla="*/ 565588 h 2787141"/>
              <a:gd name="connsiteX5" fmla="*/ 719390 w 1946161"/>
              <a:gd name="connsiteY5" fmla="*/ 0 h 27871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46161" h="2787141">
                <a:moveTo>
                  <a:pt x="719390" y="0"/>
                </a:moveTo>
                <a:lnTo>
                  <a:pt x="1946161" y="1560370"/>
                </a:lnTo>
                <a:lnTo>
                  <a:pt x="385791" y="2787141"/>
                </a:lnTo>
                <a:lnTo>
                  <a:pt x="0" y="2296441"/>
                </a:lnTo>
                <a:lnTo>
                  <a:pt x="0" y="565588"/>
                </a:lnTo>
                <a:lnTo>
                  <a:pt x="719390" y="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/>
          <p:nvPr/>
        </p:nvSpPr>
        <p:spPr>
          <a:xfrm>
            <a:off x="0" y="4740841"/>
            <a:ext cx="305630" cy="629029"/>
          </a:xfrm>
          <a:custGeom>
            <a:avLst/>
            <a:gdLst>
              <a:gd name="connsiteX0" fmla="*/ 0 w 305630"/>
              <a:gd name="connsiteY0" fmla="*/ 0 h 629029"/>
              <a:gd name="connsiteX1" fmla="*/ 305630 w 305630"/>
              <a:gd name="connsiteY1" fmla="*/ 388741 h 629029"/>
              <a:gd name="connsiteX2" fmla="*/ 0 w 305630"/>
              <a:gd name="connsiteY2" fmla="*/ 629029 h 629029"/>
              <a:gd name="connsiteX3" fmla="*/ 0 w 305630"/>
              <a:gd name="connsiteY3" fmla="*/ 0 h 629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5630" h="629029">
                <a:moveTo>
                  <a:pt x="0" y="0"/>
                </a:moveTo>
                <a:lnTo>
                  <a:pt x="305630" y="388741"/>
                </a:lnTo>
                <a:lnTo>
                  <a:pt x="0" y="629029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4525240" y="1"/>
            <a:ext cx="2263439" cy="1099751"/>
          </a:xfrm>
          <a:custGeom>
            <a:avLst/>
            <a:gdLst>
              <a:gd name="connsiteX0" fmla="*/ 0 w 2263439"/>
              <a:gd name="connsiteY0" fmla="*/ 0 h 1099751"/>
              <a:gd name="connsiteX1" fmla="*/ 2263439 w 2263439"/>
              <a:gd name="connsiteY1" fmla="*/ 0 h 1099751"/>
              <a:gd name="connsiteX2" fmla="*/ 864630 w 2263439"/>
              <a:gd name="connsiteY2" fmla="*/ 1099751 h 1099751"/>
              <a:gd name="connsiteX3" fmla="*/ 0 w 2263439"/>
              <a:gd name="connsiteY3" fmla="*/ 0 h 1099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63439" h="1099751">
                <a:moveTo>
                  <a:pt x="0" y="0"/>
                </a:moveTo>
                <a:lnTo>
                  <a:pt x="2263439" y="0"/>
                </a:lnTo>
                <a:lnTo>
                  <a:pt x="864630" y="1099751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淘宝店chenying0907 49"/>
          <p:cNvSpPr/>
          <p:nvPr/>
        </p:nvSpPr>
        <p:spPr>
          <a:xfrm>
            <a:off x="-287773" y="484214"/>
            <a:ext cx="2545103" cy="61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300"/>
              </a:spcBef>
            </a:pPr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前言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836795" y="1099820"/>
            <a:ext cx="8389620" cy="5369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20000"/>
              </a:lnSpc>
            </a:pPr>
            <a:r>
              <a:rPr lang="zh-CN" altLang="en-US" sz="2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你和客户的关系处得怎么样？好、一般、坏？</a:t>
            </a:r>
          </a:p>
          <a:p>
            <a:pPr marL="457200" indent="-457200" algn="just">
              <a:lnSpc>
                <a:spcPct val="220000"/>
              </a:lnSpc>
              <a:buFont typeface="Wingdings" panose="05000000000000000000" charset="0"/>
              <a:buChar char="Ø"/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好到什么阶段？</a:t>
            </a:r>
          </a:p>
          <a:p>
            <a:pPr marL="457200" indent="-457200" algn="just">
              <a:lnSpc>
                <a:spcPct val="220000"/>
              </a:lnSpc>
              <a:buFont typeface="Wingdings" panose="05000000000000000000" charset="0"/>
              <a:buChar char="Ø"/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一般到什么程度？</a:t>
            </a:r>
          </a:p>
          <a:p>
            <a:pPr marL="457200" indent="-457200" algn="just">
              <a:lnSpc>
                <a:spcPct val="220000"/>
              </a:lnSpc>
              <a:buFont typeface="Wingdings" panose="05000000000000000000" charset="0"/>
              <a:buChar char="Ø"/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坏到什么境界？</a:t>
            </a:r>
          </a:p>
          <a:p>
            <a:pPr algn="just">
              <a:lnSpc>
                <a:spcPct val="22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都说人和人之间的关系不好描述，其实不然。</a:t>
            </a:r>
          </a:p>
          <a:p>
            <a:pPr algn="just">
              <a:lnSpc>
                <a:spcPct val="22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每段关系都可以被量化的，是有标准的。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3</a:t>
            </a:fld>
            <a:endParaRPr lang="zh-CN" altLang="en-US"/>
          </a:p>
        </p:txBody>
      </p:sp>
      <p:sp>
        <p:nvSpPr>
          <p:cNvPr id="6" name="矩形 5"/>
          <p:cNvSpPr/>
          <p:nvPr/>
        </p:nvSpPr>
        <p:spPr bwMode="auto">
          <a:xfrm>
            <a:off x="438785" y="1524635"/>
            <a:ext cx="4841875" cy="381381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 algn="ctr">
              <a:lnSpc>
                <a:spcPct val="250000"/>
              </a:lnSpc>
              <a:defRPr/>
            </a:pPr>
            <a:r>
              <a:rPr lang="en-US" altLang="zh-CN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总的来说，人与人关系的四个象限，不外乎：</a:t>
            </a:r>
          </a:p>
          <a:p>
            <a:pPr algn="ctr">
              <a:lnSpc>
                <a:spcPct val="250000"/>
              </a:lnSpc>
              <a:defRPr/>
            </a:pPr>
            <a:r>
              <a:rPr lang="en-US" altLang="zh-CN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交谈、交流、交心、交情。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5800132" y="1"/>
            <a:ext cx="6391868" cy="6858000"/>
            <a:chOff x="6150844" y="251527"/>
            <a:chExt cx="6041156" cy="6104823"/>
          </a:xfrm>
        </p:grpSpPr>
        <p:sp>
          <p:nvSpPr>
            <p:cNvPr id="21" name="矩形 20"/>
            <p:cNvSpPr/>
            <p:nvPr/>
          </p:nvSpPr>
          <p:spPr>
            <a:xfrm>
              <a:off x="6150844" y="2349542"/>
              <a:ext cx="1930400" cy="1908793"/>
            </a:xfrm>
            <a:prstGeom prst="rect">
              <a:avLst/>
            </a:prstGeom>
            <a:solidFill>
              <a:srgbClr val="0070C0">
                <a:alpha val="8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8204038" y="2349542"/>
              <a:ext cx="1930400" cy="1908793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0257232" y="2349542"/>
              <a:ext cx="1930400" cy="1908793"/>
            </a:xfrm>
            <a:prstGeom prst="rect">
              <a:avLst/>
            </a:prstGeom>
            <a:solidFill>
              <a:srgbClr val="BFBFBF">
                <a:alpha val="8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6155214" y="4447557"/>
              <a:ext cx="1930400" cy="1908793"/>
            </a:xfrm>
            <a:prstGeom prst="rect">
              <a:avLst/>
            </a:prstGeom>
            <a:solidFill>
              <a:srgbClr val="C7C7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8208408" y="4447557"/>
              <a:ext cx="1930400" cy="1908793"/>
            </a:xfrm>
            <a:prstGeom prst="rect">
              <a:avLst/>
            </a:prstGeom>
            <a:solidFill>
              <a:srgbClr val="0070C0">
                <a:alpha val="8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10261600" y="4447557"/>
              <a:ext cx="1930400" cy="1908793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C7C7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6150844" y="251527"/>
              <a:ext cx="1930400" cy="1908793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8204038" y="251527"/>
              <a:ext cx="1930400" cy="1908793"/>
            </a:xfrm>
            <a:prstGeom prst="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10257232" y="251527"/>
              <a:ext cx="1930400" cy="1908793"/>
            </a:xfrm>
            <a:prstGeom prst="rect">
              <a:avLst/>
            </a:prstGeom>
            <a:noFill/>
            <a:ln>
              <a:solidFill>
                <a:srgbClr val="C7C7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燕尾形 4"/>
          <p:cNvSpPr/>
          <p:nvPr/>
        </p:nvSpPr>
        <p:spPr>
          <a:xfrm>
            <a:off x="8773816" y="3109166"/>
            <a:ext cx="444500" cy="639670"/>
          </a:xfrm>
          <a:prstGeom prst="chevr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8362420" y="2800002"/>
            <a:ext cx="1262670" cy="1262670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 bwMode="auto">
          <a:xfrm>
            <a:off x="6387628" y="2748175"/>
            <a:ext cx="5536292" cy="135128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 algn="ctr">
              <a:defRPr/>
            </a:pPr>
            <a:r>
              <a:rPr lang="en-US" altLang="zh-CN" sz="8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01</a:t>
            </a:r>
            <a:r>
              <a:rPr lang="zh-CN" altLang="en-US" sz="8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、</a:t>
            </a:r>
            <a:r>
              <a:rPr lang="en-US" altLang="zh-CN" sz="8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交谈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0" y="0"/>
            <a:ext cx="6391868" cy="6858000"/>
            <a:chOff x="6150844" y="251527"/>
            <a:chExt cx="6041156" cy="6104823"/>
          </a:xfrm>
        </p:grpSpPr>
        <p:sp>
          <p:nvSpPr>
            <p:cNvPr id="21" name="矩形 20"/>
            <p:cNvSpPr/>
            <p:nvPr/>
          </p:nvSpPr>
          <p:spPr>
            <a:xfrm>
              <a:off x="6150844" y="2349542"/>
              <a:ext cx="1930400" cy="1908793"/>
            </a:xfrm>
            <a:prstGeom prst="rect">
              <a:avLst/>
            </a:prstGeom>
            <a:solidFill>
              <a:srgbClr val="0070C0">
                <a:alpha val="8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8204038" y="2349542"/>
              <a:ext cx="1930400" cy="1908793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0257232" y="2349542"/>
              <a:ext cx="1930400" cy="1908793"/>
            </a:xfrm>
            <a:prstGeom prst="rect">
              <a:avLst/>
            </a:prstGeom>
            <a:solidFill>
              <a:srgbClr val="BFBFBF">
                <a:alpha val="8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6155214" y="4447557"/>
              <a:ext cx="1930400" cy="1908793"/>
            </a:xfrm>
            <a:prstGeom prst="rect">
              <a:avLst/>
            </a:prstGeom>
            <a:solidFill>
              <a:srgbClr val="C7C7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8208408" y="4447557"/>
              <a:ext cx="1930400" cy="1908793"/>
            </a:xfrm>
            <a:prstGeom prst="rect">
              <a:avLst/>
            </a:prstGeom>
            <a:solidFill>
              <a:srgbClr val="0070C0">
                <a:alpha val="8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10261600" y="4447557"/>
              <a:ext cx="1930400" cy="1908793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C7C7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6150844" y="251527"/>
              <a:ext cx="1930400" cy="1908793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8204038" y="251527"/>
              <a:ext cx="1930400" cy="1908793"/>
            </a:xfrm>
            <a:prstGeom prst="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10257232" y="251527"/>
              <a:ext cx="1930400" cy="1908793"/>
            </a:xfrm>
            <a:prstGeom prst="rect">
              <a:avLst/>
            </a:prstGeom>
            <a:noFill/>
            <a:ln>
              <a:solidFill>
                <a:srgbClr val="C7C7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燕尾形 4"/>
          <p:cNvSpPr/>
          <p:nvPr/>
        </p:nvSpPr>
        <p:spPr>
          <a:xfrm>
            <a:off x="2973684" y="3109165"/>
            <a:ext cx="444500" cy="639670"/>
          </a:xfrm>
          <a:prstGeom prst="chevr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2562288" y="2800001"/>
            <a:ext cx="1262670" cy="1262670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87378" cy="876299"/>
          </a:xfrm>
          <a:prstGeom prst="rect">
            <a:avLst/>
          </a:prstGeom>
          <a:gradFill flip="none" rotWithShape="1">
            <a:gsLst>
              <a:gs pos="50000">
                <a:srgbClr val="0070C0"/>
              </a:gs>
              <a:gs pos="0">
                <a:srgbClr val="F5F5F5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69055" y="138898"/>
            <a:ext cx="1059616" cy="619774"/>
            <a:chOff x="169055" y="138898"/>
            <a:chExt cx="1059616" cy="619774"/>
          </a:xfrm>
        </p:grpSpPr>
        <p:sp>
          <p:nvSpPr>
            <p:cNvPr id="19" name="矩形 18"/>
            <p:cNvSpPr/>
            <p:nvPr/>
          </p:nvSpPr>
          <p:spPr>
            <a:xfrm rot="18932957">
              <a:off x="406380" y="159630"/>
              <a:ext cx="584966" cy="582545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169055" y="143131"/>
              <a:ext cx="1059616" cy="615541"/>
            </a:xfrm>
            <a:prstGeom prst="rect">
              <a:avLst/>
            </a:prstGeom>
          </p:spPr>
          <p:txBody>
            <a:bodyPr wrap="square" lIns="121908" tIns="60954" rIns="121908" bIns="60954">
              <a:spAutoFit/>
            </a:bodyPr>
            <a:lstStyle/>
            <a:p>
              <a:pPr algn="ctr">
                <a:defRPr/>
              </a:pPr>
              <a:r>
                <a:rPr lang="en-US" altLang="zh-CN" sz="3200" b="1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389466" y="138898"/>
              <a:ext cx="590671" cy="61554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矩形 22"/>
          <p:cNvSpPr/>
          <p:nvPr/>
        </p:nvSpPr>
        <p:spPr bwMode="auto">
          <a:xfrm>
            <a:off x="1228671" y="103338"/>
            <a:ext cx="10331159" cy="67437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交谈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6216115"/>
            <a:ext cx="12192000" cy="14437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25830" y="5985510"/>
            <a:ext cx="606425" cy="606425"/>
            <a:chOff x="8362420" y="2800002"/>
            <a:chExt cx="1262670" cy="1262670"/>
          </a:xfrm>
        </p:grpSpPr>
        <p:sp>
          <p:nvSpPr>
            <p:cNvPr id="26" name="椭圆 25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燕尾形 2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193415" y="5985510"/>
            <a:ext cx="606425" cy="606425"/>
            <a:chOff x="8362420" y="2800002"/>
            <a:chExt cx="1262670" cy="1262670"/>
          </a:xfrm>
        </p:grpSpPr>
        <p:sp>
          <p:nvSpPr>
            <p:cNvPr id="28" name="椭圆 27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燕尾形 28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1000" y="5985510"/>
            <a:ext cx="606425" cy="606425"/>
            <a:chOff x="8362420" y="2800002"/>
            <a:chExt cx="1262670" cy="1262670"/>
          </a:xfrm>
        </p:grpSpPr>
        <p:sp>
          <p:nvSpPr>
            <p:cNvPr id="31" name="椭圆 30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燕尾形 31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996170" y="5985510"/>
            <a:ext cx="606425" cy="606425"/>
            <a:chOff x="8362420" y="2800002"/>
            <a:chExt cx="1262670" cy="1262670"/>
          </a:xfrm>
        </p:grpSpPr>
        <p:sp>
          <p:nvSpPr>
            <p:cNvPr id="37" name="椭圆 36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燕尾形 37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8585" y="5985510"/>
            <a:ext cx="606425" cy="606425"/>
            <a:chOff x="8362420" y="2800002"/>
            <a:chExt cx="1262670" cy="1262670"/>
          </a:xfrm>
        </p:grpSpPr>
        <p:sp>
          <p:nvSpPr>
            <p:cNvPr id="34" name="椭圆 33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燕尾形 3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722630" y="1335405"/>
            <a:ext cx="6816090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交谈就是谈话式交往。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谈话是社交的礼仪，两个人见面随便寒暄几句、随意聊点什么，都是交谈。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这是人与人之间，最简单也最浅层的关系。</a:t>
            </a:r>
          </a:p>
        </p:txBody>
      </p:sp>
      <p:grpSp>
        <p:nvGrpSpPr>
          <p:cNvPr id="75" name="组合 74"/>
          <p:cNvGrpSpPr/>
          <p:nvPr/>
        </p:nvGrpSpPr>
        <p:grpSpPr>
          <a:xfrm>
            <a:off x="7844995" y="1640084"/>
            <a:ext cx="3424852" cy="3686058"/>
            <a:chOff x="3543974" y="1352324"/>
            <a:chExt cx="4140480" cy="4456265"/>
          </a:xfrm>
        </p:grpSpPr>
        <p:sp>
          <p:nvSpPr>
            <p:cNvPr id="42" name="任意多边形 41"/>
            <p:cNvSpPr/>
            <p:nvPr>
              <p:custDataLst>
                <p:tags r:id="rId2"/>
              </p:custDataLst>
            </p:nvPr>
          </p:nvSpPr>
          <p:spPr>
            <a:xfrm rot="19474164">
              <a:off x="3543974" y="2263405"/>
              <a:ext cx="2823078" cy="1842753"/>
            </a:xfrm>
            <a:custGeom>
              <a:avLst/>
              <a:gdLst>
                <a:gd name="connsiteX0" fmla="*/ 2823078 w 2823078"/>
                <a:gd name="connsiteY0" fmla="*/ 223960 h 1842753"/>
                <a:gd name="connsiteX1" fmla="*/ 2489955 w 2823078"/>
                <a:gd name="connsiteY1" fmla="*/ 692180 h 1842753"/>
                <a:gd name="connsiteX2" fmla="*/ 2474684 w 2823078"/>
                <a:gd name="connsiteY2" fmla="*/ 684481 h 1842753"/>
                <a:gd name="connsiteX3" fmla="*/ 815059 w 2823078"/>
                <a:gd name="connsiteY3" fmla="*/ 1141262 h 1842753"/>
                <a:gd name="connsiteX4" fmla="*/ 572650 w 2823078"/>
                <a:gd name="connsiteY4" fmla="*/ 1765536 h 1842753"/>
                <a:gd name="connsiteX5" fmla="*/ 567046 w 2823078"/>
                <a:gd name="connsiteY5" fmla="*/ 1842753 h 1842753"/>
                <a:gd name="connsiteX6" fmla="*/ 317025 w 2823078"/>
                <a:gd name="connsiteY6" fmla="*/ 1540319 h 1842753"/>
                <a:gd name="connsiteX7" fmla="*/ 266862 w 2823078"/>
                <a:gd name="connsiteY7" fmla="*/ 1536771 h 1842753"/>
                <a:gd name="connsiteX8" fmla="*/ 221103 w 2823078"/>
                <a:gd name="connsiteY8" fmla="*/ 1540008 h 1842753"/>
                <a:gd name="connsiteX9" fmla="*/ 0 w 2823078"/>
                <a:gd name="connsiteY9" fmla="*/ 1807462 h 1842753"/>
                <a:gd name="connsiteX10" fmla="*/ 8051 w 2823078"/>
                <a:gd name="connsiteY10" fmla="*/ 1696520 h 1842753"/>
                <a:gd name="connsiteX11" fmla="*/ 351678 w 2823078"/>
                <a:gd name="connsiteY11" fmla="*/ 811580 h 1842753"/>
                <a:gd name="connsiteX12" fmla="*/ 2704278 w 2823078"/>
                <a:gd name="connsiteY12" fmla="*/ 164071 h 1842753"/>
                <a:gd name="connsiteX13" fmla="*/ 2823078 w 2823078"/>
                <a:gd name="connsiteY13" fmla="*/ 223960 h 18427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823078" h="1842753">
                  <a:moveTo>
                    <a:pt x="2823078" y="223960"/>
                  </a:moveTo>
                  <a:lnTo>
                    <a:pt x="2489955" y="692180"/>
                  </a:lnTo>
                  <a:lnTo>
                    <a:pt x="2474684" y="684481"/>
                  </a:lnTo>
                  <a:cubicBezTo>
                    <a:pt x="1895360" y="428174"/>
                    <a:pt x="1196613" y="604970"/>
                    <a:pt x="815059" y="1141262"/>
                  </a:cubicBezTo>
                  <a:cubicBezTo>
                    <a:pt x="678789" y="1332795"/>
                    <a:pt x="599104" y="1547516"/>
                    <a:pt x="572650" y="1765536"/>
                  </a:cubicBezTo>
                  <a:lnTo>
                    <a:pt x="567046" y="1842753"/>
                  </a:lnTo>
                  <a:lnTo>
                    <a:pt x="317025" y="1540319"/>
                  </a:lnTo>
                  <a:lnTo>
                    <a:pt x="266862" y="1536771"/>
                  </a:lnTo>
                  <a:lnTo>
                    <a:pt x="221103" y="1540008"/>
                  </a:lnTo>
                  <a:lnTo>
                    <a:pt x="0" y="1807462"/>
                  </a:lnTo>
                  <a:lnTo>
                    <a:pt x="8051" y="1696520"/>
                  </a:lnTo>
                  <a:cubicBezTo>
                    <a:pt x="45552" y="1387465"/>
                    <a:pt x="158509" y="1083087"/>
                    <a:pt x="351678" y="811580"/>
                  </a:cubicBezTo>
                  <a:cubicBezTo>
                    <a:pt x="892549" y="51360"/>
                    <a:pt x="1883059" y="-199257"/>
                    <a:pt x="2704278" y="164071"/>
                  </a:cubicBezTo>
                  <a:lnTo>
                    <a:pt x="2823078" y="223960"/>
                  </a:lnTo>
                  <a:close/>
                </a:path>
              </a:pathLst>
            </a:custGeom>
            <a:solidFill>
              <a:srgbClr val="0070C0"/>
            </a:solidFill>
            <a:effectLst>
              <a:outerShdw blurRad="50800" dist="38100" dir="2700000" sx="99000" sy="99000" algn="tl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097568" y="1352324"/>
              <a:ext cx="3586886" cy="4456265"/>
              <a:chOff x="4097568" y="1352324"/>
              <a:chExt cx="3586886" cy="4456265"/>
            </a:xfrm>
          </p:grpSpPr>
          <p:sp>
            <p:nvSpPr>
              <p:cNvPr id="6" name="任意多边形 5"/>
              <p:cNvSpPr/>
              <p:nvPr>
                <p:custDataLst>
                  <p:tags r:id="rId3"/>
                </p:custDataLst>
              </p:nvPr>
            </p:nvSpPr>
            <p:spPr>
              <a:xfrm rot="19474164">
                <a:off x="6435786" y="1352324"/>
                <a:ext cx="1248668" cy="3303032"/>
              </a:xfrm>
              <a:custGeom>
                <a:avLst/>
                <a:gdLst>
                  <a:gd name="connsiteX0" fmla="*/ 437088 w 1248668"/>
                  <a:gd name="connsiteY0" fmla="*/ 15176 h 3303032"/>
                  <a:gd name="connsiteX1" fmla="*/ 890992 w 1248668"/>
                  <a:gd name="connsiteY1" fmla="*/ 2707558 h 3303032"/>
                  <a:gd name="connsiteX2" fmla="*/ 331708 w 1248668"/>
                  <a:gd name="connsiteY2" fmla="*/ 3231941 h 3303032"/>
                  <a:gd name="connsiteX3" fmla="*/ 202650 w 1248668"/>
                  <a:gd name="connsiteY3" fmla="*/ 3303032 h 3303032"/>
                  <a:gd name="connsiteX4" fmla="*/ 0 w 1248668"/>
                  <a:gd name="connsiteY4" fmla="*/ 2766017 h 3303032"/>
                  <a:gd name="connsiteX5" fmla="*/ 33068 w 1248668"/>
                  <a:gd name="connsiteY5" fmla="*/ 2747801 h 3303032"/>
                  <a:gd name="connsiteX6" fmla="*/ 427611 w 1248668"/>
                  <a:gd name="connsiteY6" fmla="*/ 2377879 h 3303032"/>
                  <a:gd name="connsiteX7" fmla="*/ 107408 w 1248668"/>
                  <a:gd name="connsiteY7" fmla="*/ 478558 h 3303032"/>
                  <a:gd name="connsiteX8" fmla="*/ 77191 w 1248668"/>
                  <a:gd name="connsiteY8" fmla="*/ 459278 h 3303032"/>
                  <a:gd name="connsiteX9" fmla="*/ 452248 w 1248668"/>
                  <a:gd name="connsiteY9" fmla="*/ 432065 h 3303032"/>
                  <a:gd name="connsiteX10" fmla="*/ 484218 w 1248668"/>
                  <a:gd name="connsiteY10" fmla="*/ 393249 h 3303032"/>
                  <a:gd name="connsiteX11" fmla="*/ 508108 w 1248668"/>
                  <a:gd name="connsiteY11" fmla="*/ 354087 h 3303032"/>
                  <a:gd name="connsiteX12" fmla="*/ 413304 w 1248668"/>
                  <a:gd name="connsiteY12" fmla="*/ 0 h 3303032"/>
                  <a:gd name="connsiteX13" fmla="*/ 437088 w 1248668"/>
                  <a:gd name="connsiteY13" fmla="*/ 15176 h 33030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248668" h="3303032">
                    <a:moveTo>
                      <a:pt x="437088" y="15176"/>
                    </a:moveTo>
                    <a:cubicBezTo>
                      <a:pt x="1305911" y="633315"/>
                      <a:pt x="1509130" y="1838735"/>
                      <a:pt x="890992" y="2707558"/>
                    </a:cubicBezTo>
                    <a:cubicBezTo>
                      <a:pt x="736457" y="2924764"/>
                      <a:pt x="545217" y="3100369"/>
                      <a:pt x="331708" y="3231941"/>
                    </a:cubicBezTo>
                    <a:lnTo>
                      <a:pt x="202650" y="3303032"/>
                    </a:lnTo>
                    <a:lnTo>
                      <a:pt x="0" y="2766017"/>
                    </a:lnTo>
                    <a:lnTo>
                      <a:pt x="33068" y="2747801"/>
                    </a:lnTo>
                    <a:cubicBezTo>
                      <a:pt x="183687" y="2654985"/>
                      <a:pt x="318596" y="2531105"/>
                      <a:pt x="427611" y="2377879"/>
                    </a:cubicBezTo>
                    <a:cubicBezTo>
                      <a:pt x="863673" y="1764975"/>
                      <a:pt x="720313" y="914619"/>
                      <a:pt x="107408" y="478558"/>
                    </a:cubicBezTo>
                    <a:lnTo>
                      <a:pt x="77191" y="459278"/>
                    </a:lnTo>
                    <a:lnTo>
                      <a:pt x="452248" y="432065"/>
                    </a:lnTo>
                    <a:lnTo>
                      <a:pt x="484218" y="393249"/>
                    </a:lnTo>
                    <a:lnTo>
                      <a:pt x="508108" y="354087"/>
                    </a:lnTo>
                    <a:lnTo>
                      <a:pt x="413304" y="0"/>
                    </a:lnTo>
                    <a:lnTo>
                      <a:pt x="437088" y="15176"/>
                    </a:lnTo>
                    <a:close/>
                  </a:path>
                </a:pathLst>
              </a:custGeom>
              <a:solidFill>
                <a:srgbClr val="0070C0"/>
              </a:solidFill>
              <a:effectLst>
                <a:outerShdw blurRad="50800" dist="38100" dir="2700000" sx="99000" sy="99000" algn="tl" rotWithShape="0">
                  <a:schemeClr val="bg1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任意多边形 48"/>
              <p:cNvSpPr/>
              <p:nvPr>
                <p:custDataLst>
                  <p:tags r:id="rId4"/>
                </p:custDataLst>
              </p:nvPr>
            </p:nvSpPr>
            <p:spPr>
              <a:xfrm rot="19474164">
                <a:off x="5468396" y="1667738"/>
                <a:ext cx="673061" cy="705727"/>
              </a:xfrm>
              <a:custGeom>
                <a:avLst/>
                <a:gdLst>
                  <a:gd name="connsiteX0" fmla="*/ 242144 w 673061"/>
                  <a:gd name="connsiteY0" fmla="*/ 689443 h 705727"/>
                  <a:gd name="connsiteX1" fmla="*/ 17710 w 673061"/>
                  <a:gd name="connsiteY1" fmla="*/ 705727 h 705727"/>
                  <a:gd name="connsiteX2" fmla="*/ 0 w 673061"/>
                  <a:gd name="connsiteY2" fmla="*/ 647220 h 705727"/>
                  <a:gd name="connsiteX3" fmla="*/ 47936 w 673061"/>
                  <a:gd name="connsiteY3" fmla="*/ 579844 h 705727"/>
                  <a:gd name="connsiteX4" fmla="*/ 154818 w 673061"/>
                  <a:gd name="connsiteY4" fmla="*/ 633725 h 705727"/>
                  <a:gd name="connsiteX5" fmla="*/ 578257 w 673061"/>
                  <a:gd name="connsiteY5" fmla="*/ 230165 h 705727"/>
                  <a:gd name="connsiteX6" fmla="*/ 673061 w 673061"/>
                  <a:gd name="connsiteY6" fmla="*/ 584252 h 705727"/>
                  <a:gd name="connsiteX7" fmla="*/ 649171 w 673061"/>
                  <a:gd name="connsiteY7" fmla="*/ 623414 h 705727"/>
                  <a:gd name="connsiteX8" fmla="*/ 617201 w 673061"/>
                  <a:gd name="connsiteY8" fmla="*/ 662230 h 705727"/>
                  <a:gd name="connsiteX9" fmla="*/ 242144 w 673061"/>
                  <a:gd name="connsiteY9" fmla="*/ 689443 h 705727"/>
                  <a:gd name="connsiteX10" fmla="*/ 154818 w 673061"/>
                  <a:gd name="connsiteY10" fmla="*/ 633725 h 705727"/>
                  <a:gd name="connsiteX11" fmla="*/ 47936 w 673061"/>
                  <a:gd name="connsiteY11" fmla="*/ 579844 h 705727"/>
                  <a:gd name="connsiteX12" fmla="*/ 381059 w 673061"/>
                  <a:gd name="connsiteY12" fmla="*/ 111624 h 705727"/>
                  <a:gd name="connsiteX13" fmla="*/ 435418 w 673061"/>
                  <a:gd name="connsiteY13" fmla="*/ 139027 h 705727"/>
                  <a:gd name="connsiteX14" fmla="*/ 516632 w 673061"/>
                  <a:gd name="connsiteY14" fmla="*/ 0 h 705727"/>
                  <a:gd name="connsiteX15" fmla="*/ 578257 w 673061"/>
                  <a:gd name="connsiteY15" fmla="*/ 230164 h 705727"/>
                  <a:gd name="connsiteX16" fmla="*/ 435418 w 673061"/>
                  <a:gd name="connsiteY16" fmla="*/ 139026 h 705727"/>
                  <a:gd name="connsiteX17" fmla="*/ 381059 w 673061"/>
                  <a:gd name="connsiteY17" fmla="*/ 111623 h 705727"/>
                  <a:gd name="connsiteX18" fmla="*/ 458825 w 673061"/>
                  <a:gd name="connsiteY18" fmla="*/ 2319 h 7057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673061" h="705727">
                    <a:moveTo>
                      <a:pt x="242144" y="689443"/>
                    </a:moveTo>
                    <a:lnTo>
                      <a:pt x="17710" y="705727"/>
                    </a:lnTo>
                    <a:lnTo>
                      <a:pt x="0" y="647220"/>
                    </a:lnTo>
                    <a:lnTo>
                      <a:pt x="47936" y="579844"/>
                    </a:lnTo>
                    <a:lnTo>
                      <a:pt x="154818" y="633725"/>
                    </a:lnTo>
                    <a:close/>
                    <a:moveTo>
                      <a:pt x="578257" y="230165"/>
                    </a:moveTo>
                    <a:lnTo>
                      <a:pt x="673061" y="584252"/>
                    </a:lnTo>
                    <a:lnTo>
                      <a:pt x="649171" y="623414"/>
                    </a:lnTo>
                    <a:lnTo>
                      <a:pt x="617201" y="662230"/>
                    </a:lnTo>
                    <a:lnTo>
                      <a:pt x="242144" y="689443"/>
                    </a:lnTo>
                    <a:lnTo>
                      <a:pt x="154818" y="633725"/>
                    </a:lnTo>
                    <a:lnTo>
                      <a:pt x="47936" y="579844"/>
                    </a:lnTo>
                    <a:lnTo>
                      <a:pt x="381059" y="111624"/>
                    </a:lnTo>
                    <a:lnTo>
                      <a:pt x="435418" y="139027"/>
                    </a:lnTo>
                    <a:close/>
                    <a:moveTo>
                      <a:pt x="516632" y="0"/>
                    </a:moveTo>
                    <a:lnTo>
                      <a:pt x="578257" y="230164"/>
                    </a:lnTo>
                    <a:lnTo>
                      <a:pt x="435418" y="139026"/>
                    </a:lnTo>
                    <a:lnTo>
                      <a:pt x="381059" y="111623"/>
                    </a:lnTo>
                    <a:lnTo>
                      <a:pt x="458825" y="2319"/>
                    </a:lnTo>
                    <a:close/>
                  </a:path>
                </a:pathLst>
              </a:custGeom>
              <a:solidFill>
                <a:srgbClr val="0070C0"/>
              </a:solidFill>
              <a:effectLst>
                <a:outerShdw blurRad="50800" dist="38100" dir="2700000" sx="99000" sy="99000" algn="tl" rotWithShape="0">
                  <a:schemeClr val="bg1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任意多边形 6"/>
              <p:cNvSpPr/>
              <p:nvPr>
                <p:custDataLst>
                  <p:tags r:id="rId5"/>
                </p:custDataLst>
              </p:nvPr>
            </p:nvSpPr>
            <p:spPr>
              <a:xfrm rot="19474164">
                <a:off x="4741838" y="3998877"/>
                <a:ext cx="2617294" cy="1809712"/>
              </a:xfrm>
              <a:custGeom>
                <a:avLst/>
                <a:gdLst>
                  <a:gd name="connsiteX0" fmla="*/ 2391141 w 2617294"/>
                  <a:gd name="connsiteY0" fmla="*/ 1158536 h 1809712"/>
                  <a:gd name="connsiteX1" fmla="*/ 2215813 w 2617294"/>
                  <a:gd name="connsiteY1" fmla="*/ 1465360 h 1809712"/>
                  <a:gd name="connsiteX2" fmla="*/ 2230204 w 2617294"/>
                  <a:gd name="connsiteY2" fmla="*/ 1513544 h 1809712"/>
                  <a:gd name="connsiteX3" fmla="*/ 2249387 w 2617294"/>
                  <a:gd name="connsiteY3" fmla="*/ 1555214 h 1809712"/>
                  <a:gd name="connsiteX4" fmla="*/ 2617294 w 2617294"/>
                  <a:gd name="connsiteY4" fmla="*/ 1681219 h 1809712"/>
                  <a:gd name="connsiteX5" fmla="*/ 2604928 w 2617294"/>
                  <a:gd name="connsiteY5" fmla="*/ 1686542 h 1809712"/>
                  <a:gd name="connsiteX6" fmla="*/ 806991 w 2617294"/>
                  <a:gd name="connsiteY6" fmla="*/ 1452035 h 1809712"/>
                  <a:gd name="connsiteX7" fmla="*/ 376 w 2617294"/>
                  <a:gd name="connsiteY7" fmla="*/ 15898 h 1809712"/>
                  <a:gd name="connsiteX8" fmla="*/ 0 w 2617294"/>
                  <a:gd name="connsiteY8" fmla="*/ 1 h 1809712"/>
                  <a:gd name="connsiteX9" fmla="*/ 570583 w 2617294"/>
                  <a:gd name="connsiteY9" fmla="*/ 0 h 1809712"/>
                  <a:gd name="connsiteX10" fmla="*/ 583208 w 2617294"/>
                  <a:gd name="connsiteY10" fmla="*/ 105312 h 1809712"/>
                  <a:gd name="connsiteX11" fmla="*/ 1136672 w 2617294"/>
                  <a:gd name="connsiteY11" fmla="*/ 988656 h 1809712"/>
                  <a:gd name="connsiteX12" fmla="*/ 2280344 w 2617294"/>
                  <a:gd name="connsiteY12" fmla="*/ 1194068 h 1809712"/>
                  <a:gd name="connsiteX13" fmla="*/ 2391141 w 2617294"/>
                  <a:gd name="connsiteY13" fmla="*/ 1158536 h 18097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617294" h="1809712">
                    <a:moveTo>
                      <a:pt x="2391141" y="1158536"/>
                    </a:moveTo>
                    <a:lnTo>
                      <a:pt x="2215813" y="1465360"/>
                    </a:lnTo>
                    <a:lnTo>
                      <a:pt x="2230204" y="1513544"/>
                    </a:lnTo>
                    <a:lnTo>
                      <a:pt x="2249387" y="1555214"/>
                    </a:lnTo>
                    <a:lnTo>
                      <a:pt x="2617294" y="1681219"/>
                    </a:lnTo>
                    <a:lnTo>
                      <a:pt x="2604928" y="1686542"/>
                    </a:lnTo>
                    <a:cubicBezTo>
                      <a:pt x="2024503" y="1903866"/>
                      <a:pt x="1350006" y="1838372"/>
                      <a:pt x="806991" y="1452035"/>
                    </a:cubicBezTo>
                    <a:cubicBezTo>
                      <a:pt x="318278" y="1104332"/>
                      <a:pt x="40167" y="570810"/>
                      <a:pt x="376" y="15898"/>
                    </a:cubicBezTo>
                    <a:lnTo>
                      <a:pt x="0" y="1"/>
                    </a:lnTo>
                    <a:lnTo>
                      <a:pt x="570583" y="0"/>
                    </a:lnTo>
                    <a:lnTo>
                      <a:pt x="583208" y="105312"/>
                    </a:lnTo>
                    <a:cubicBezTo>
                      <a:pt x="641153" y="449021"/>
                      <a:pt x="830219" y="770625"/>
                      <a:pt x="1136672" y="988656"/>
                    </a:cubicBezTo>
                    <a:cubicBezTo>
                      <a:pt x="1481431" y="1233941"/>
                      <a:pt x="1901321" y="1295893"/>
                      <a:pt x="2280344" y="1194068"/>
                    </a:cubicBezTo>
                    <a:lnTo>
                      <a:pt x="2391141" y="1158536"/>
                    </a:lnTo>
                    <a:close/>
                  </a:path>
                </a:pathLst>
              </a:custGeom>
              <a:solidFill>
                <a:srgbClr val="0070C0"/>
              </a:solidFill>
              <a:effectLst>
                <a:outerShdw blurRad="50800" dist="38100" dir="2700000" sx="99000" sy="99000" algn="tl" rotWithShape="0">
                  <a:schemeClr val="bg1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任意多边形 9"/>
              <p:cNvSpPr/>
              <p:nvPr>
                <p:custDataLst>
                  <p:tags r:id="rId6"/>
                </p:custDataLst>
              </p:nvPr>
            </p:nvSpPr>
            <p:spPr>
              <a:xfrm rot="19474164">
                <a:off x="6987279" y="4150154"/>
                <a:ext cx="636088" cy="807697"/>
              </a:xfrm>
              <a:custGeom>
                <a:avLst/>
                <a:gdLst>
                  <a:gd name="connsiteX0" fmla="*/ 356655 w 636088"/>
                  <a:gd name="connsiteY0" fmla="*/ 17926 h 807697"/>
                  <a:gd name="connsiteX1" fmla="*/ 392569 w 636088"/>
                  <a:gd name="connsiteY1" fmla="*/ 113101 h 807697"/>
                  <a:gd name="connsiteX2" fmla="*/ 392569 w 636088"/>
                  <a:gd name="connsiteY2" fmla="*/ 113101 h 807697"/>
                  <a:gd name="connsiteX3" fmla="*/ 595219 w 636088"/>
                  <a:gd name="connsiteY3" fmla="*/ 650116 h 807697"/>
                  <a:gd name="connsiteX4" fmla="*/ 595219 w 636088"/>
                  <a:gd name="connsiteY4" fmla="*/ 650115 h 807697"/>
                  <a:gd name="connsiteX5" fmla="*/ 636088 w 636088"/>
                  <a:gd name="connsiteY5" fmla="*/ 758420 h 807697"/>
                  <a:gd name="connsiteX6" fmla="*/ 605775 w 636088"/>
                  <a:gd name="connsiteY6" fmla="*/ 807697 h 807697"/>
                  <a:gd name="connsiteX7" fmla="*/ 401483 w 636088"/>
                  <a:gd name="connsiteY7" fmla="*/ 737729 h 807697"/>
                  <a:gd name="connsiteX8" fmla="*/ 401481 w 636088"/>
                  <a:gd name="connsiteY8" fmla="*/ 737729 h 807697"/>
                  <a:gd name="connsiteX9" fmla="*/ 33574 w 636088"/>
                  <a:gd name="connsiteY9" fmla="*/ 611724 h 807697"/>
                  <a:gd name="connsiteX10" fmla="*/ 14391 w 636088"/>
                  <a:gd name="connsiteY10" fmla="*/ 570054 h 807697"/>
                  <a:gd name="connsiteX11" fmla="*/ 0 w 636088"/>
                  <a:gd name="connsiteY11" fmla="*/ 521870 h 807697"/>
                  <a:gd name="connsiteX12" fmla="*/ 175328 w 636088"/>
                  <a:gd name="connsiteY12" fmla="*/ 215046 h 807697"/>
                  <a:gd name="connsiteX13" fmla="*/ 175329 w 636088"/>
                  <a:gd name="connsiteY13" fmla="*/ 215046 h 807697"/>
                  <a:gd name="connsiteX14" fmla="*/ 298213 w 636088"/>
                  <a:gd name="connsiteY14" fmla="*/ 0 h 8076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636088" h="807697">
                    <a:moveTo>
                      <a:pt x="356655" y="17926"/>
                    </a:moveTo>
                    <a:lnTo>
                      <a:pt x="392569" y="113101"/>
                    </a:lnTo>
                    <a:lnTo>
                      <a:pt x="392569" y="113101"/>
                    </a:lnTo>
                    <a:lnTo>
                      <a:pt x="595219" y="650116"/>
                    </a:lnTo>
                    <a:lnTo>
                      <a:pt x="595219" y="650115"/>
                    </a:lnTo>
                    <a:lnTo>
                      <a:pt x="636088" y="758420"/>
                    </a:lnTo>
                    <a:lnTo>
                      <a:pt x="605775" y="807697"/>
                    </a:lnTo>
                    <a:lnTo>
                      <a:pt x="401483" y="737729"/>
                    </a:lnTo>
                    <a:lnTo>
                      <a:pt x="401481" y="737729"/>
                    </a:lnTo>
                    <a:lnTo>
                      <a:pt x="33574" y="611724"/>
                    </a:lnTo>
                    <a:lnTo>
                      <a:pt x="14391" y="570054"/>
                    </a:lnTo>
                    <a:lnTo>
                      <a:pt x="0" y="521870"/>
                    </a:lnTo>
                    <a:lnTo>
                      <a:pt x="175328" y="215046"/>
                    </a:lnTo>
                    <a:lnTo>
                      <a:pt x="175329" y="215046"/>
                    </a:lnTo>
                    <a:lnTo>
                      <a:pt x="298213" y="0"/>
                    </a:lnTo>
                    <a:close/>
                  </a:path>
                </a:pathLst>
              </a:custGeom>
              <a:solidFill>
                <a:srgbClr val="0070C0"/>
              </a:solidFill>
              <a:effectLst>
                <a:outerShdw blurRad="50800" dist="38100" dir="8100000" algn="tr" rotWithShape="0">
                  <a:schemeClr val="bg1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任意多边形 11"/>
              <p:cNvSpPr/>
              <p:nvPr>
                <p:custDataLst>
                  <p:tags r:id="rId7"/>
                </p:custDataLst>
              </p:nvPr>
            </p:nvSpPr>
            <p:spPr>
              <a:xfrm rot="19474164">
                <a:off x="4097568" y="4301524"/>
                <a:ext cx="864271" cy="515157"/>
              </a:xfrm>
              <a:custGeom>
                <a:avLst/>
                <a:gdLst>
                  <a:gd name="connsiteX0" fmla="*/ 731317 w 864271"/>
                  <a:gd name="connsiteY0" fmla="*/ 305982 h 515157"/>
                  <a:gd name="connsiteX1" fmla="*/ 864271 w 864271"/>
                  <a:gd name="connsiteY1" fmla="*/ 466807 h 515157"/>
                  <a:gd name="connsiteX2" fmla="*/ 826865 w 864271"/>
                  <a:gd name="connsiteY2" fmla="*/ 515156 h 515157"/>
                  <a:gd name="connsiteX3" fmla="*/ 733444 w 864271"/>
                  <a:gd name="connsiteY3" fmla="*/ 515155 h 515157"/>
                  <a:gd name="connsiteX4" fmla="*/ 730512 w 864271"/>
                  <a:gd name="connsiteY4" fmla="*/ 490699 h 515157"/>
                  <a:gd name="connsiteX5" fmla="*/ 727410 w 864271"/>
                  <a:gd name="connsiteY5" fmla="*/ 359813 h 515157"/>
                  <a:gd name="connsiteX6" fmla="*/ 481295 w 864271"/>
                  <a:gd name="connsiteY6" fmla="*/ 3548 h 515157"/>
                  <a:gd name="connsiteX7" fmla="*/ 731316 w 864271"/>
                  <a:gd name="connsiteY7" fmla="*/ 305982 h 515157"/>
                  <a:gd name="connsiteX8" fmla="*/ 727410 w 864271"/>
                  <a:gd name="connsiteY8" fmla="*/ 359814 h 515157"/>
                  <a:gd name="connsiteX9" fmla="*/ 730511 w 864271"/>
                  <a:gd name="connsiteY9" fmla="*/ 490699 h 515157"/>
                  <a:gd name="connsiteX10" fmla="*/ 733444 w 864271"/>
                  <a:gd name="connsiteY10" fmla="*/ 515156 h 515157"/>
                  <a:gd name="connsiteX11" fmla="*/ 162861 w 864271"/>
                  <a:gd name="connsiteY11" fmla="*/ 515157 h 515157"/>
                  <a:gd name="connsiteX12" fmla="*/ 35402 w 864271"/>
                  <a:gd name="connsiteY12" fmla="*/ 515157 h 515157"/>
                  <a:gd name="connsiteX13" fmla="*/ 0 w 864271"/>
                  <a:gd name="connsiteY13" fmla="*/ 469398 h 515157"/>
                  <a:gd name="connsiteX14" fmla="*/ 164271 w 864271"/>
                  <a:gd name="connsiteY14" fmla="*/ 270691 h 515157"/>
                  <a:gd name="connsiteX15" fmla="*/ 164271 w 864271"/>
                  <a:gd name="connsiteY15" fmla="*/ 270691 h 515157"/>
                  <a:gd name="connsiteX16" fmla="*/ 385373 w 864271"/>
                  <a:gd name="connsiteY16" fmla="*/ 3236 h 515157"/>
                  <a:gd name="connsiteX17" fmla="*/ 431132 w 864271"/>
                  <a:gd name="connsiteY17" fmla="*/ 0 h 5151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864271" h="515157">
                    <a:moveTo>
                      <a:pt x="731317" y="305982"/>
                    </a:moveTo>
                    <a:lnTo>
                      <a:pt x="864271" y="466807"/>
                    </a:lnTo>
                    <a:lnTo>
                      <a:pt x="826865" y="515156"/>
                    </a:lnTo>
                    <a:lnTo>
                      <a:pt x="733444" y="515155"/>
                    </a:lnTo>
                    <a:lnTo>
                      <a:pt x="730512" y="490699"/>
                    </a:lnTo>
                    <a:cubicBezTo>
                      <a:pt x="727393" y="447204"/>
                      <a:pt x="726350" y="403521"/>
                      <a:pt x="727410" y="359813"/>
                    </a:cubicBezTo>
                    <a:close/>
                    <a:moveTo>
                      <a:pt x="481295" y="3548"/>
                    </a:moveTo>
                    <a:lnTo>
                      <a:pt x="731316" y="305982"/>
                    </a:lnTo>
                    <a:lnTo>
                      <a:pt x="727410" y="359814"/>
                    </a:lnTo>
                    <a:cubicBezTo>
                      <a:pt x="726349" y="403522"/>
                      <a:pt x="727392" y="447204"/>
                      <a:pt x="730511" y="490699"/>
                    </a:cubicBezTo>
                    <a:lnTo>
                      <a:pt x="733444" y="515156"/>
                    </a:lnTo>
                    <a:lnTo>
                      <a:pt x="162861" y="515157"/>
                    </a:lnTo>
                    <a:lnTo>
                      <a:pt x="35402" y="515157"/>
                    </a:lnTo>
                    <a:lnTo>
                      <a:pt x="0" y="469398"/>
                    </a:lnTo>
                    <a:lnTo>
                      <a:pt x="164271" y="270691"/>
                    </a:lnTo>
                    <a:lnTo>
                      <a:pt x="164271" y="270691"/>
                    </a:lnTo>
                    <a:lnTo>
                      <a:pt x="385373" y="3236"/>
                    </a:lnTo>
                    <a:lnTo>
                      <a:pt x="431132" y="0"/>
                    </a:lnTo>
                    <a:close/>
                  </a:path>
                </a:pathLst>
              </a:custGeom>
              <a:solidFill>
                <a:srgbClr val="0070C0"/>
              </a:solidFill>
              <a:effectLst>
                <a:outerShdw blurRad="50800" dist="38100" dir="13500000" algn="br" rotWithShape="0">
                  <a:schemeClr val="bg1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3" name="直接箭头连接符 12"/>
              <p:cNvCxnSpPr/>
              <p:nvPr>
                <p:custDataLst>
                  <p:tags r:id="rId8"/>
                </p:custDataLst>
              </p:nvPr>
            </p:nvCxnSpPr>
            <p:spPr>
              <a:xfrm flipV="1">
                <a:off x="5201429" y="3581400"/>
                <a:ext cx="725733" cy="713876"/>
              </a:xfrm>
              <a:prstGeom prst="straightConnector1">
                <a:avLst/>
              </a:prstGeom>
              <a:ln w="57150">
                <a:solidFill>
                  <a:srgbClr val="2E75B6"/>
                </a:solidFill>
                <a:headEnd type="oval" w="med" len="med"/>
                <a:tailEnd type="triangle" w="med" len="med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14" name="直接箭头连接符 13"/>
              <p:cNvCxnSpPr/>
              <p:nvPr>
                <p:custDataLst>
                  <p:tags r:id="rId9"/>
                </p:custDataLst>
              </p:nvPr>
            </p:nvCxnSpPr>
            <p:spPr>
              <a:xfrm flipH="1">
                <a:off x="5927162" y="2559343"/>
                <a:ext cx="4834" cy="1056981"/>
              </a:xfrm>
              <a:prstGeom prst="straightConnector1">
                <a:avLst/>
              </a:prstGeom>
              <a:ln w="57150">
                <a:solidFill>
                  <a:srgbClr val="2E75B6"/>
                </a:solidFill>
                <a:headEnd type="oval" w="med" len="med"/>
                <a:tailEnd type="triangle" w="med" len="med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87378" cy="876299"/>
          </a:xfrm>
          <a:prstGeom prst="rect">
            <a:avLst/>
          </a:prstGeom>
          <a:gradFill flip="none" rotWithShape="1">
            <a:gsLst>
              <a:gs pos="50000">
                <a:srgbClr val="0070C0"/>
              </a:gs>
              <a:gs pos="0">
                <a:srgbClr val="F5F5F5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69055" y="138898"/>
            <a:ext cx="1059616" cy="619774"/>
            <a:chOff x="169055" y="138898"/>
            <a:chExt cx="1059616" cy="619774"/>
          </a:xfrm>
        </p:grpSpPr>
        <p:sp>
          <p:nvSpPr>
            <p:cNvPr id="19" name="矩形 18"/>
            <p:cNvSpPr/>
            <p:nvPr/>
          </p:nvSpPr>
          <p:spPr>
            <a:xfrm rot="18932957">
              <a:off x="406380" y="159630"/>
              <a:ext cx="584966" cy="582545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169055" y="143131"/>
              <a:ext cx="1059616" cy="615541"/>
            </a:xfrm>
            <a:prstGeom prst="rect">
              <a:avLst/>
            </a:prstGeom>
          </p:spPr>
          <p:txBody>
            <a:bodyPr wrap="square" lIns="121908" tIns="60954" rIns="121908" bIns="60954">
              <a:spAutoFit/>
            </a:bodyPr>
            <a:lstStyle/>
            <a:p>
              <a:pPr algn="ctr">
                <a:defRPr/>
              </a:pPr>
              <a:r>
                <a:rPr lang="en-US" altLang="zh-CN" sz="3200" b="1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389466" y="138898"/>
              <a:ext cx="590671" cy="61554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矩形 22"/>
          <p:cNvSpPr/>
          <p:nvPr/>
        </p:nvSpPr>
        <p:spPr bwMode="auto">
          <a:xfrm>
            <a:off x="1228671" y="103338"/>
            <a:ext cx="10331159" cy="67437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交谈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6216115"/>
            <a:ext cx="12192000" cy="14437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25830" y="5985510"/>
            <a:ext cx="606425" cy="606425"/>
            <a:chOff x="8362420" y="2800002"/>
            <a:chExt cx="1262670" cy="1262670"/>
          </a:xfrm>
        </p:grpSpPr>
        <p:sp>
          <p:nvSpPr>
            <p:cNvPr id="26" name="椭圆 25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燕尾形 2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193415" y="5985510"/>
            <a:ext cx="606425" cy="606425"/>
            <a:chOff x="8362420" y="2800002"/>
            <a:chExt cx="1262670" cy="1262670"/>
          </a:xfrm>
        </p:grpSpPr>
        <p:sp>
          <p:nvSpPr>
            <p:cNvPr id="28" name="椭圆 27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燕尾形 28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1000" y="5985510"/>
            <a:ext cx="606425" cy="606425"/>
            <a:chOff x="8362420" y="2800002"/>
            <a:chExt cx="1262670" cy="1262670"/>
          </a:xfrm>
        </p:grpSpPr>
        <p:sp>
          <p:nvSpPr>
            <p:cNvPr id="31" name="椭圆 30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燕尾形 31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996170" y="5985510"/>
            <a:ext cx="606425" cy="606425"/>
            <a:chOff x="8362420" y="2800002"/>
            <a:chExt cx="1262670" cy="1262670"/>
          </a:xfrm>
        </p:grpSpPr>
        <p:sp>
          <p:nvSpPr>
            <p:cNvPr id="37" name="椭圆 36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燕尾形 37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8585" y="5985510"/>
            <a:ext cx="606425" cy="606425"/>
            <a:chOff x="8362420" y="2800002"/>
            <a:chExt cx="1262670" cy="1262670"/>
          </a:xfrm>
        </p:grpSpPr>
        <p:sp>
          <p:nvSpPr>
            <p:cNvPr id="34" name="椭圆 33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燕尾形 3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64360" y="1335405"/>
            <a:ext cx="8458200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举例：小张和一位小伙等公交，公交车晚点好久。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小伙恨恨的说：什么破车，总是晚点。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小张附和道：是啊，别的车都不晚，就这破车来得这么慢。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于是两人相视一笑，互相点头示意。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87378" cy="876299"/>
          </a:xfrm>
          <a:prstGeom prst="rect">
            <a:avLst/>
          </a:prstGeom>
          <a:gradFill flip="none" rotWithShape="1">
            <a:gsLst>
              <a:gs pos="50000">
                <a:srgbClr val="0070C0"/>
              </a:gs>
              <a:gs pos="0">
                <a:srgbClr val="F5F5F5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69055" y="138898"/>
            <a:ext cx="1059616" cy="619774"/>
            <a:chOff x="169055" y="138898"/>
            <a:chExt cx="1059616" cy="619774"/>
          </a:xfrm>
        </p:grpSpPr>
        <p:sp>
          <p:nvSpPr>
            <p:cNvPr id="19" name="矩形 18"/>
            <p:cNvSpPr/>
            <p:nvPr/>
          </p:nvSpPr>
          <p:spPr>
            <a:xfrm rot="18932957">
              <a:off x="406380" y="159630"/>
              <a:ext cx="584966" cy="582545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169055" y="143131"/>
              <a:ext cx="1059616" cy="615541"/>
            </a:xfrm>
            <a:prstGeom prst="rect">
              <a:avLst/>
            </a:prstGeom>
          </p:spPr>
          <p:txBody>
            <a:bodyPr wrap="square" lIns="121908" tIns="60954" rIns="121908" bIns="60954">
              <a:spAutoFit/>
            </a:bodyPr>
            <a:lstStyle/>
            <a:p>
              <a:pPr algn="ctr">
                <a:defRPr/>
              </a:pPr>
              <a:r>
                <a:rPr lang="en-US" altLang="zh-CN" sz="3200" b="1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389466" y="138898"/>
              <a:ext cx="590671" cy="61554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矩形 22"/>
          <p:cNvSpPr/>
          <p:nvPr/>
        </p:nvSpPr>
        <p:spPr bwMode="auto">
          <a:xfrm>
            <a:off x="1228671" y="103338"/>
            <a:ext cx="10331159" cy="67437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交谈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6216115"/>
            <a:ext cx="12192000" cy="14437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25830" y="5985510"/>
            <a:ext cx="606425" cy="606425"/>
            <a:chOff x="8362420" y="2800002"/>
            <a:chExt cx="1262670" cy="1262670"/>
          </a:xfrm>
        </p:grpSpPr>
        <p:sp>
          <p:nvSpPr>
            <p:cNvPr id="26" name="椭圆 25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燕尾形 2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193415" y="5985510"/>
            <a:ext cx="606425" cy="606425"/>
            <a:chOff x="8362420" y="2800002"/>
            <a:chExt cx="1262670" cy="1262670"/>
          </a:xfrm>
        </p:grpSpPr>
        <p:sp>
          <p:nvSpPr>
            <p:cNvPr id="28" name="椭圆 27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燕尾形 28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1000" y="5985510"/>
            <a:ext cx="606425" cy="606425"/>
            <a:chOff x="8362420" y="2800002"/>
            <a:chExt cx="1262670" cy="1262670"/>
          </a:xfrm>
        </p:grpSpPr>
        <p:sp>
          <p:nvSpPr>
            <p:cNvPr id="31" name="椭圆 30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燕尾形 31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996170" y="5985510"/>
            <a:ext cx="606425" cy="606425"/>
            <a:chOff x="8362420" y="2800002"/>
            <a:chExt cx="1262670" cy="1262670"/>
          </a:xfrm>
        </p:grpSpPr>
        <p:sp>
          <p:nvSpPr>
            <p:cNvPr id="37" name="椭圆 36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燕尾形 37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8585" y="5985510"/>
            <a:ext cx="606425" cy="606425"/>
            <a:chOff x="8362420" y="2800002"/>
            <a:chExt cx="1262670" cy="1262670"/>
          </a:xfrm>
        </p:grpSpPr>
        <p:sp>
          <p:nvSpPr>
            <p:cNvPr id="34" name="椭圆 33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燕尾形 3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389255" y="794385"/>
            <a:ext cx="11464925" cy="50927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场景一：有次给客户做信息变更，邻居来串门。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客户给我切了西瓜，我借花献佛的给了邻居一块，然后没话找话的聊了一会。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临走之前，他说你是做保险的，我对保险一点都不懂。我说周六你有空不，我还得来趟，顺便给你讲讲。他犹豫了一下说下午有时间，后来我就去找他讲保险了，没成想就顺利签单了，简直给捡到的一样。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87378" cy="876299"/>
          </a:xfrm>
          <a:prstGeom prst="rect">
            <a:avLst/>
          </a:prstGeom>
          <a:gradFill flip="none" rotWithShape="1">
            <a:gsLst>
              <a:gs pos="50000">
                <a:srgbClr val="0070C0"/>
              </a:gs>
              <a:gs pos="0">
                <a:srgbClr val="F5F5F5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69055" y="138898"/>
            <a:ext cx="1059616" cy="619774"/>
            <a:chOff x="169055" y="138898"/>
            <a:chExt cx="1059616" cy="619774"/>
          </a:xfrm>
        </p:grpSpPr>
        <p:sp>
          <p:nvSpPr>
            <p:cNvPr id="19" name="矩形 18"/>
            <p:cNvSpPr/>
            <p:nvPr/>
          </p:nvSpPr>
          <p:spPr>
            <a:xfrm rot="18932957">
              <a:off x="406380" y="159630"/>
              <a:ext cx="584966" cy="582545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169055" y="143131"/>
              <a:ext cx="1059616" cy="615541"/>
            </a:xfrm>
            <a:prstGeom prst="rect">
              <a:avLst/>
            </a:prstGeom>
          </p:spPr>
          <p:txBody>
            <a:bodyPr wrap="square" lIns="121908" tIns="60954" rIns="121908" bIns="60954">
              <a:spAutoFit/>
            </a:bodyPr>
            <a:lstStyle/>
            <a:p>
              <a:pPr algn="ctr">
                <a:defRPr/>
              </a:pPr>
              <a:r>
                <a:rPr lang="en-US" altLang="zh-CN" sz="3200" b="1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389466" y="138898"/>
              <a:ext cx="590671" cy="61554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矩形 22"/>
          <p:cNvSpPr/>
          <p:nvPr/>
        </p:nvSpPr>
        <p:spPr bwMode="auto">
          <a:xfrm>
            <a:off x="1228671" y="103338"/>
            <a:ext cx="10331159" cy="67437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交谈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6216115"/>
            <a:ext cx="12192000" cy="14437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25830" y="5985510"/>
            <a:ext cx="606425" cy="606425"/>
            <a:chOff x="8362420" y="2800002"/>
            <a:chExt cx="1262670" cy="1262670"/>
          </a:xfrm>
        </p:grpSpPr>
        <p:sp>
          <p:nvSpPr>
            <p:cNvPr id="26" name="椭圆 25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燕尾形 2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193415" y="5985510"/>
            <a:ext cx="606425" cy="606425"/>
            <a:chOff x="8362420" y="2800002"/>
            <a:chExt cx="1262670" cy="1262670"/>
          </a:xfrm>
        </p:grpSpPr>
        <p:sp>
          <p:nvSpPr>
            <p:cNvPr id="28" name="椭圆 27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燕尾形 28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1000" y="5985510"/>
            <a:ext cx="606425" cy="606425"/>
            <a:chOff x="8362420" y="2800002"/>
            <a:chExt cx="1262670" cy="1262670"/>
          </a:xfrm>
        </p:grpSpPr>
        <p:sp>
          <p:nvSpPr>
            <p:cNvPr id="31" name="椭圆 30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燕尾形 31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996170" y="5985510"/>
            <a:ext cx="606425" cy="606425"/>
            <a:chOff x="8362420" y="2800002"/>
            <a:chExt cx="1262670" cy="1262670"/>
          </a:xfrm>
        </p:grpSpPr>
        <p:sp>
          <p:nvSpPr>
            <p:cNvPr id="37" name="椭圆 36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燕尾形 37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8585" y="5985510"/>
            <a:ext cx="606425" cy="606425"/>
            <a:chOff x="8362420" y="2800002"/>
            <a:chExt cx="1262670" cy="1262670"/>
          </a:xfrm>
        </p:grpSpPr>
        <p:sp>
          <p:nvSpPr>
            <p:cNvPr id="34" name="椭圆 33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燕尾形 3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532255" y="2206625"/>
            <a:ext cx="9491980" cy="2091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两个陌生人，有了交谈的第一步，才会有后续更多的可能。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所以作为销售，我们要掌握</a:t>
            </a:r>
            <a:r>
              <a:rPr lang="zh-CN" altLang="en-US" sz="2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勇于交谈，敢于主动结识别人的能力。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87378" cy="876299"/>
          </a:xfrm>
          <a:prstGeom prst="rect">
            <a:avLst/>
          </a:prstGeom>
          <a:gradFill flip="none" rotWithShape="1">
            <a:gsLst>
              <a:gs pos="50000">
                <a:srgbClr val="0070C0"/>
              </a:gs>
              <a:gs pos="0">
                <a:srgbClr val="F5F5F5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69055" y="138898"/>
            <a:ext cx="1059616" cy="619774"/>
            <a:chOff x="169055" y="138898"/>
            <a:chExt cx="1059616" cy="619774"/>
          </a:xfrm>
        </p:grpSpPr>
        <p:sp>
          <p:nvSpPr>
            <p:cNvPr id="19" name="矩形 18"/>
            <p:cNvSpPr/>
            <p:nvPr/>
          </p:nvSpPr>
          <p:spPr>
            <a:xfrm rot="18932957">
              <a:off x="406380" y="159630"/>
              <a:ext cx="584966" cy="582545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169055" y="143131"/>
              <a:ext cx="1059616" cy="615541"/>
            </a:xfrm>
            <a:prstGeom prst="rect">
              <a:avLst/>
            </a:prstGeom>
          </p:spPr>
          <p:txBody>
            <a:bodyPr wrap="square" lIns="121908" tIns="60954" rIns="121908" bIns="60954">
              <a:spAutoFit/>
            </a:bodyPr>
            <a:lstStyle/>
            <a:p>
              <a:pPr algn="ctr">
                <a:defRPr/>
              </a:pPr>
              <a:r>
                <a:rPr lang="en-US" altLang="zh-CN" sz="3200" b="1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389466" y="138898"/>
              <a:ext cx="590671" cy="61554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矩形 22"/>
          <p:cNvSpPr/>
          <p:nvPr/>
        </p:nvSpPr>
        <p:spPr bwMode="auto">
          <a:xfrm>
            <a:off x="1228671" y="103338"/>
            <a:ext cx="10331159" cy="67437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交谈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6216115"/>
            <a:ext cx="12192000" cy="14437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25830" y="5985510"/>
            <a:ext cx="606425" cy="606425"/>
            <a:chOff x="8362420" y="2800002"/>
            <a:chExt cx="1262670" cy="1262670"/>
          </a:xfrm>
        </p:grpSpPr>
        <p:sp>
          <p:nvSpPr>
            <p:cNvPr id="26" name="椭圆 25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燕尾形 2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193415" y="5985510"/>
            <a:ext cx="606425" cy="606425"/>
            <a:chOff x="8362420" y="2800002"/>
            <a:chExt cx="1262670" cy="1262670"/>
          </a:xfrm>
        </p:grpSpPr>
        <p:sp>
          <p:nvSpPr>
            <p:cNvPr id="28" name="椭圆 27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燕尾形 28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1000" y="5985510"/>
            <a:ext cx="606425" cy="606425"/>
            <a:chOff x="8362420" y="2800002"/>
            <a:chExt cx="1262670" cy="1262670"/>
          </a:xfrm>
        </p:grpSpPr>
        <p:sp>
          <p:nvSpPr>
            <p:cNvPr id="31" name="椭圆 30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燕尾形 31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996170" y="5985510"/>
            <a:ext cx="606425" cy="606425"/>
            <a:chOff x="8362420" y="2800002"/>
            <a:chExt cx="1262670" cy="1262670"/>
          </a:xfrm>
        </p:grpSpPr>
        <p:sp>
          <p:nvSpPr>
            <p:cNvPr id="37" name="椭圆 36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燕尾形 37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8585" y="5985510"/>
            <a:ext cx="606425" cy="606425"/>
            <a:chOff x="8362420" y="2800002"/>
            <a:chExt cx="1262670" cy="1262670"/>
          </a:xfrm>
        </p:grpSpPr>
        <p:sp>
          <p:nvSpPr>
            <p:cNvPr id="34" name="椭圆 33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燕尾形 3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532255" y="1335405"/>
            <a:ext cx="9155430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交谈的关键在于勇气和智慧。</a:t>
            </a:r>
            <a:endParaRPr lang="en-US" altLang="zh-CN" sz="2600" b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勇气就是你要主动找话，或者及时搭话，让交谈成立。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智慧则是会寻找话题，确定对方会跟你搭话，最好是能有理由要到对方的联系方式。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 bwMode="auto">
          <a:xfrm>
            <a:off x="6387628" y="2748175"/>
            <a:ext cx="5536292" cy="135128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 algn="ctr">
              <a:defRPr/>
            </a:pPr>
            <a:r>
              <a:rPr lang="en-US" altLang="zh-CN" sz="8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02</a:t>
            </a:r>
            <a:r>
              <a:rPr lang="zh-CN" altLang="en-US" sz="8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、</a:t>
            </a:r>
            <a:r>
              <a:rPr lang="en-US" altLang="zh-CN" sz="8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交</a:t>
            </a:r>
            <a:r>
              <a:rPr lang="zh-CN" altLang="en-US" sz="8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流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0" y="0"/>
            <a:ext cx="6391868" cy="6858000"/>
            <a:chOff x="6150844" y="251527"/>
            <a:chExt cx="6041156" cy="6104823"/>
          </a:xfrm>
        </p:grpSpPr>
        <p:sp>
          <p:nvSpPr>
            <p:cNvPr id="21" name="矩形 20"/>
            <p:cNvSpPr/>
            <p:nvPr/>
          </p:nvSpPr>
          <p:spPr>
            <a:xfrm>
              <a:off x="6150844" y="2349542"/>
              <a:ext cx="1930400" cy="1908793"/>
            </a:xfrm>
            <a:prstGeom prst="rect">
              <a:avLst/>
            </a:prstGeom>
            <a:solidFill>
              <a:srgbClr val="0070C0">
                <a:alpha val="8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8204038" y="2349542"/>
              <a:ext cx="1930400" cy="1908793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0257232" y="2349542"/>
              <a:ext cx="1930400" cy="1908793"/>
            </a:xfrm>
            <a:prstGeom prst="rect">
              <a:avLst/>
            </a:prstGeom>
            <a:solidFill>
              <a:srgbClr val="BFBFBF">
                <a:alpha val="8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6155214" y="4447557"/>
              <a:ext cx="1930400" cy="1908793"/>
            </a:xfrm>
            <a:prstGeom prst="rect">
              <a:avLst/>
            </a:prstGeom>
            <a:solidFill>
              <a:srgbClr val="C7C7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8208408" y="4447557"/>
              <a:ext cx="1930400" cy="1908793"/>
            </a:xfrm>
            <a:prstGeom prst="rect">
              <a:avLst/>
            </a:prstGeom>
            <a:solidFill>
              <a:srgbClr val="0070C0">
                <a:alpha val="8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10261600" y="4447557"/>
              <a:ext cx="1930400" cy="1908793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C7C7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6150844" y="251527"/>
              <a:ext cx="1930400" cy="1908793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8204038" y="251527"/>
              <a:ext cx="1930400" cy="1908793"/>
            </a:xfrm>
            <a:prstGeom prst="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10257232" y="251527"/>
              <a:ext cx="1930400" cy="1908793"/>
            </a:xfrm>
            <a:prstGeom prst="rect">
              <a:avLst/>
            </a:prstGeom>
            <a:noFill/>
            <a:ln>
              <a:solidFill>
                <a:srgbClr val="C7C7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燕尾形 4"/>
          <p:cNvSpPr/>
          <p:nvPr/>
        </p:nvSpPr>
        <p:spPr>
          <a:xfrm>
            <a:off x="2973684" y="3109165"/>
            <a:ext cx="444500" cy="639670"/>
          </a:xfrm>
          <a:prstGeom prst="chevr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2562288" y="2800001"/>
            <a:ext cx="1262670" cy="1262670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87378" cy="876299"/>
          </a:xfrm>
          <a:prstGeom prst="rect">
            <a:avLst/>
          </a:prstGeom>
          <a:gradFill flip="none" rotWithShape="1">
            <a:gsLst>
              <a:gs pos="50000">
                <a:srgbClr val="0070C0"/>
              </a:gs>
              <a:gs pos="0">
                <a:srgbClr val="F5F5F5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69055" y="138898"/>
            <a:ext cx="1059616" cy="617008"/>
            <a:chOff x="169055" y="138898"/>
            <a:chExt cx="1059616" cy="617008"/>
          </a:xfrm>
        </p:grpSpPr>
        <p:sp>
          <p:nvSpPr>
            <p:cNvPr id="19" name="矩形 18"/>
            <p:cNvSpPr/>
            <p:nvPr/>
          </p:nvSpPr>
          <p:spPr>
            <a:xfrm rot="18932957">
              <a:off x="406380" y="159630"/>
              <a:ext cx="584966" cy="582545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169055" y="143131"/>
              <a:ext cx="1059616" cy="612775"/>
            </a:xfrm>
            <a:prstGeom prst="rect">
              <a:avLst/>
            </a:prstGeom>
          </p:spPr>
          <p:txBody>
            <a:bodyPr wrap="square" lIns="121908" tIns="60954" rIns="121908" bIns="60954">
              <a:spAutoFit/>
            </a:bodyPr>
            <a:lstStyle/>
            <a:p>
              <a:pPr algn="ctr">
                <a:defRPr/>
              </a:pPr>
              <a:r>
                <a:rPr lang="en-US" altLang="zh-CN" sz="3200" b="1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389466" y="138898"/>
              <a:ext cx="590671" cy="61554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矩形 22"/>
          <p:cNvSpPr/>
          <p:nvPr/>
        </p:nvSpPr>
        <p:spPr bwMode="auto">
          <a:xfrm>
            <a:off x="1228671" y="103338"/>
            <a:ext cx="10331159" cy="67437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交流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6216115"/>
            <a:ext cx="12192000" cy="14437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25830" y="5985510"/>
            <a:ext cx="606425" cy="606425"/>
            <a:chOff x="8362420" y="2800002"/>
            <a:chExt cx="1262670" cy="1262670"/>
          </a:xfrm>
        </p:grpSpPr>
        <p:sp>
          <p:nvSpPr>
            <p:cNvPr id="26" name="椭圆 25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燕尾形 2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193415" y="5985510"/>
            <a:ext cx="606425" cy="606425"/>
            <a:chOff x="8362420" y="2800002"/>
            <a:chExt cx="1262670" cy="1262670"/>
          </a:xfrm>
        </p:grpSpPr>
        <p:sp>
          <p:nvSpPr>
            <p:cNvPr id="28" name="椭圆 27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燕尾形 28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1000" y="5985510"/>
            <a:ext cx="606425" cy="606425"/>
            <a:chOff x="8362420" y="2800002"/>
            <a:chExt cx="1262670" cy="1262670"/>
          </a:xfrm>
        </p:grpSpPr>
        <p:sp>
          <p:nvSpPr>
            <p:cNvPr id="31" name="椭圆 30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燕尾形 31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996170" y="5985510"/>
            <a:ext cx="606425" cy="606425"/>
            <a:chOff x="8362420" y="2800002"/>
            <a:chExt cx="1262670" cy="1262670"/>
          </a:xfrm>
        </p:grpSpPr>
        <p:sp>
          <p:nvSpPr>
            <p:cNvPr id="37" name="椭圆 36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燕尾形 37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8585" y="5985510"/>
            <a:ext cx="606425" cy="606425"/>
            <a:chOff x="8362420" y="2800002"/>
            <a:chExt cx="1262670" cy="1262670"/>
          </a:xfrm>
        </p:grpSpPr>
        <p:sp>
          <p:nvSpPr>
            <p:cNvPr id="34" name="椭圆 33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燕尾形 3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111885" y="1835785"/>
            <a:ext cx="10027920" cy="3091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50000"/>
              </a:lnSpc>
            </a:pPr>
            <a:r>
              <a:rPr lang="zh-CN" altLang="en-US" sz="2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交流是深度交谈，是针对某一个话题进行思想的碰撞和信息的互换。</a:t>
            </a:r>
          </a:p>
          <a:p>
            <a:pPr algn="ctr">
              <a:lnSpc>
                <a:spcPct val="250000"/>
              </a:lnSpc>
            </a:pPr>
            <a:r>
              <a:rPr lang="zh-CN" altLang="en-US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交谈可以随意，但是交流不要太随意。</a:t>
            </a:r>
          </a:p>
          <a:p>
            <a:pPr algn="ctr">
              <a:lnSpc>
                <a:spcPct val="250000"/>
              </a:lnSpc>
            </a:pPr>
            <a:r>
              <a:rPr lang="zh-CN" altLang="en-US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交换信息，获取对方更多信息是关键。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87378" cy="876299"/>
          </a:xfrm>
          <a:prstGeom prst="rect">
            <a:avLst/>
          </a:prstGeom>
          <a:gradFill flip="none" rotWithShape="1">
            <a:gsLst>
              <a:gs pos="50000">
                <a:srgbClr val="0070C0"/>
              </a:gs>
              <a:gs pos="0">
                <a:srgbClr val="F5F5F5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69055" y="138898"/>
            <a:ext cx="1059616" cy="617008"/>
            <a:chOff x="169055" y="138898"/>
            <a:chExt cx="1059616" cy="617008"/>
          </a:xfrm>
        </p:grpSpPr>
        <p:sp>
          <p:nvSpPr>
            <p:cNvPr id="19" name="矩形 18"/>
            <p:cNvSpPr/>
            <p:nvPr/>
          </p:nvSpPr>
          <p:spPr>
            <a:xfrm rot="18932957">
              <a:off x="406380" y="159630"/>
              <a:ext cx="584966" cy="582545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169055" y="143131"/>
              <a:ext cx="1059616" cy="612775"/>
            </a:xfrm>
            <a:prstGeom prst="rect">
              <a:avLst/>
            </a:prstGeom>
          </p:spPr>
          <p:txBody>
            <a:bodyPr wrap="square" lIns="121908" tIns="60954" rIns="121908" bIns="60954">
              <a:spAutoFit/>
            </a:bodyPr>
            <a:lstStyle/>
            <a:p>
              <a:pPr algn="ctr">
                <a:defRPr/>
              </a:pPr>
              <a:r>
                <a:rPr lang="en-US" altLang="zh-CN" sz="3200" b="1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389466" y="138898"/>
              <a:ext cx="590671" cy="61554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矩形 22"/>
          <p:cNvSpPr/>
          <p:nvPr/>
        </p:nvSpPr>
        <p:spPr bwMode="auto">
          <a:xfrm>
            <a:off x="1228671" y="103338"/>
            <a:ext cx="10331159" cy="67437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交流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6216115"/>
            <a:ext cx="12192000" cy="14437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25830" y="5985510"/>
            <a:ext cx="606425" cy="606425"/>
            <a:chOff x="8362420" y="2800002"/>
            <a:chExt cx="1262670" cy="1262670"/>
          </a:xfrm>
        </p:grpSpPr>
        <p:sp>
          <p:nvSpPr>
            <p:cNvPr id="26" name="椭圆 25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燕尾形 2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193415" y="5985510"/>
            <a:ext cx="606425" cy="606425"/>
            <a:chOff x="8362420" y="2800002"/>
            <a:chExt cx="1262670" cy="1262670"/>
          </a:xfrm>
        </p:grpSpPr>
        <p:sp>
          <p:nvSpPr>
            <p:cNvPr id="28" name="椭圆 27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燕尾形 28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1000" y="5985510"/>
            <a:ext cx="606425" cy="606425"/>
            <a:chOff x="8362420" y="2800002"/>
            <a:chExt cx="1262670" cy="1262670"/>
          </a:xfrm>
        </p:grpSpPr>
        <p:sp>
          <p:nvSpPr>
            <p:cNvPr id="31" name="椭圆 30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燕尾形 31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996170" y="5985510"/>
            <a:ext cx="606425" cy="606425"/>
            <a:chOff x="8362420" y="2800002"/>
            <a:chExt cx="1262670" cy="1262670"/>
          </a:xfrm>
        </p:grpSpPr>
        <p:sp>
          <p:nvSpPr>
            <p:cNvPr id="37" name="椭圆 36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燕尾形 37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8585" y="5985510"/>
            <a:ext cx="606425" cy="606425"/>
            <a:chOff x="8362420" y="2800002"/>
            <a:chExt cx="1262670" cy="1262670"/>
          </a:xfrm>
        </p:grpSpPr>
        <p:sp>
          <p:nvSpPr>
            <p:cNvPr id="34" name="椭圆 33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燕尾形 3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292860" y="881380"/>
            <a:ext cx="10027920" cy="4890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40000"/>
              </a:lnSpc>
            </a:pPr>
            <a:r>
              <a:rPr lang="zh-CN" altLang="en-US" sz="2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场景二：小张和小伙又在等公交，公交车又晚点了。</a:t>
            </a:r>
          </a:p>
          <a:p>
            <a:pPr algn="l">
              <a:lnSpc>
                <a:spcPct val="240000"/>
              </a:lnSpc>
            </a:pPr>
            <a:r>
              <a:rPr lang="zh-CN" altLang="en-US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小伙说：等我有了钱，再也不坐公交了，要买私家车！</a:t>
            </a:r>
          </a:p>
          <a:p>
            <a:pPr algn="l">
              <a:lnSpc>
                <a:spcPct val="240000"/>
              </a:lnSpc>
            </a:pPr>
            <a:r>
              <a:rPr lang="zh-CN" altLang="en-US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小张附和道：我得买宝马。</a:t>
            </a:r>
          </a:p>
          <a:p>
            <a:pPr algn="l">
              <a:lnSpc>
                <a:spcPct val="240000"/>
              </a:lnSpc>
            </a:pPr>
            <a:r>
              <a:rPr lang="zh-CN" altLang="en-US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小伙说，还是特斯拉更好啊！</a:t>
            </a:r>
          </a:p>
          <a:p>
            <a:pPr algn="l">
              <a:lnSpc>
                <a:spcPct val="240000"/>
              </a:lnSpc>
            </a:pPr>
            <a:r>
              <a:rPr lang="zh-CN" altLang="en-US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于是两人兴高采烈商量了一番以后该买什么车，直到公交车驶来。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87378" cy="876299"/>
          </a:xfrm>
          <a:prstGeom prst="rect">
            <a:avLst/>
          </a:prstGeom>
          <a:gradFill flip="none" rotWithShape="1">
            <a:gsLst>
              <a:gs pos="50000">
                <a:srgbClr val="0070C0"/>
              </a:gs>
              <a:gs pos="0">
                <a:srgbClr val="F5F5F5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69055" y="138898"/>
            <a:ext cx="1059616" cy="617008"/>
            <a:chOff x="169055" y="138898"/>
            <a:chExt cx="1059616" cy="617008"/>
          </a:xfrm>
        </p:grpSpPr>
        <p:sp>
          <p:nvSpPr>
            <p:cNvPr id="19" name="矩形 18"/>
            <p:cNvSpPr/>
            <p:nvPr/>
          </p:nvSpPr>
          <p:spPr>
            <a:xfrm rot="18932957">
              <a:off x="406380" y="159630"/>
              <a:ext cx="584966" cy="582545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169055" y="143131"/>
              <a:ext cx="1059616" cy="612775"/>
            </a:xfrm>
            <a:prstGeom prst="rect">
              <a:avLst/>
            </a:prstGeom>
          </p:spPr>
          <p:txBody>
            <a:bodyPr wrap="square" lIns="121908" tIns="60954" rIns="121908" bIns="60954">
              <a:spAutoFit/>
            </a:bodyPr>
            <a:lstStyle/>
            <a:p>
              <a:pPr algn="ctr">
                <a:defRPr/>
              </a:pPr>
              <a:r>
                <a:rPr lang="en-US" altLang="zh-CN" sz="3200" b="1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389466" y="138898"/>
              <a:ext cx="590671" cy="61554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矩形 22"/>
          <p:cNvSpPr/>
          <p:nvPr/>
        </p:nvSpPr>
        <p:spPr bwMode="auto">
          <a:xfrm>
            <a:off x="1228671" y="103338"/>
            <a:ext cx="10331159" cy="67437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交流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6216115"/>
            <a:ext cx="12192000" cy="14437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25830" y="5985510"/>
            <a:ext cx="606425" cy="606425"/>
            <a:chOff x="8362420" y="2800002"/>
            <a:chExt cx="1262670" cy="1262670"/>
          </a:xfrm>
        </p:grpSpPr>
        <p:sp>
          <p:nvSpPr>
            <p:cNvPr id="26" name="椭圆 25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燕尾形 2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193415" y="5985510"/>
            <a:ext cx="606425" cy="606425"/>
            <a:chOff x="8362420" y="2800002"/>
            <a:chExt cx="1262670" cy="1262670"/>
          </a:xfrm>
        </p:grpSpPr>
        <p:sp>
          <p:nvSpPr>
            <p:cNvPr id="28" name="椭圆 27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燕尾形 28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1000" y="5985510"/>
            <a:ext cx="606425" cy="606425"/>
            <a:chOff x="8362420" y="2800002"/>
            <a:chExt cx="1262670" cy="1262670"/>
          </a:xfrm>
        </p:grpSpPr>
        <p:sp>
          <p:nvSpPr>
            <p:cNvPr id="31" name="椭圆 30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燕尾形 31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996170" y="5985510"/>
            <a:ext cx="606425" cy="606425"/>
            <a:chOff x="8362420" y="2800002"/>
            <a:chExt cx="1262670" cy="1262670"/>
          </a:xfrm>
        </p:grpSpPr>
        <p:sp>
          <p:nvSpPr>
            <p:cNvPr id="37" name="椭圆 36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燕尾形 37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8585" y="5985510"/>
            <a:ext cx="606425" cy="606425"/>
            <a:chOff x="8362420" y="2800002"/>
            <a:chExt cx="1262670" cy="1262670"/>
          </a:xfrm>
        </p:grpSpPr>
        <p:sp>
          <p:nvSpPr>
            <p:cNvPr id="34" name="椭圆 33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燕尾形 3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132840" y="1885315"/>
            <a:ext cx="10027920" cy="3091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50000"/>
              </a:lnSpc>
            </a:pPr>
            <a:r>
              <a:rPr lang="zh-CN" altLang="en-US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交流一般用于同业之间比较多，比如学术交流，心得交流。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在销售过程中，想挖掘出客户的真正需求，想了解客户究竟怎么想，也需要多交流。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87378" cy="876299"/>
          </a:xfrm>
          <a:prstGeom prst="rect">
            <a:avLst/>
          </a:prstGeom>
          <a:gradFill flip="none" rotWithShape="1">
            <a:gsLst>
              <a:gs pos="50000">
                <a:srgbClr val="0070C0"/>
              </a:gs>
              <a:gs pos="0">
                <a:srgbClr val="F5F5F5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69055" y="138898"/>
            <a:ext cx="1059616" cy="617008"/>
            <a:chOff x="169055" y="138898"/>
            <a:chExt cx="1059616" cy="617008"/>
          </a:xfrm>
        </p:grpSpPr>
        <p:sp>
          <p:nvSpPr>
            <p:cNvPr id="19" name="矩形 18"/>
            <p:cNvSpPr/>
            <p:nvPr/>
          </p:nvSpPr>
          <p:spPr>
            <a:xfrm rot="18932957">
              <a:off x="406380" y="159630"/>
              <a:ext cx="584966" cy="582545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169055" y="143131"/>
              <a:ext cx="1059616" cy="612775"/>
            </a:xfrm>
            <a:prstGeom prst="rect">
              <a:avLst/>
            </a:prstGeom>
          </p:spPr>
          <p:txBody>
            <a:bodyPr wrap="square" lIns="121908" tIns="60954" rIns="121908" bIns="60954">
              <a:spAutoFit/>
            </a:bodyPr>
            <a:lstStyle/>
            <a:p>
              <a:pPr algn="ctr">
                <a:defRPr/>
              </a:pPr>
              <a:r>
                <a:rPr lang="en-US" altLang="zh-CN" sz="3200" b="1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389466" y="138898"/>
              <a:ext cx="590671" cy="61554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矩形 22"/>
          <p:cNvSpPr/>
          <p:nvPr/>
        </p:nvSpPr>
        <p:spPr bwMode="auto">
          <a:xfrm>
            <a:off x="1228671" y="103338"/>
            <a:ext cx="10331159" cy="67437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交流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6216115"/>
            <a:ext cx="12192000" cy="14437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25830" y="5985510"/>
            <a:ext cx="606425" cy="606425"/>
            <a:chOff x="8362420" y="2800002"/>
            <a:chExt cx="1262670" cy="1262670"/>
          </a:xfrm>
        </p:grpSpPr>
        <p:sp>
          <p:nvSpPr>
            <p:cNvPr id="26" name="椭圆 25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燕尾形 2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193415" y="5985510"/>
            <a:ext cx="606425" cy="606425"/>
            <a:chOff x="8362420" y="2800002"/>
            <a:chExt cx="1262670" cy="1262670"/>
          </a:xfrm>
        </p:grpSpPr>
        <p:sp>
          <p:nvSpPr>
            <p:cNvPr id="28" name="椭圆 27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燕尾形 28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1000" y="5985510"/>
            <a:ext cx="606425" cy="606425"/>
            <a:chOff x="8362420" y="2800002"/>
            <a:chExt cx="1262670" cy="1262670"/>
          </a:xfrm>
        </p:grpSpPr>
        <p:sp>
          <p:nvSpPr>
            <p:cNvPr id="31" name="椭圆 30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燕尾形 31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996170" y="5985510"/>
            <a:ext cx="606425" cy="606425"/>
            <a:chOff x="8362420" y="2800002"/>
            <a:chExt cx="1262670" cy="1262670"/>
          </a:xfrm>
        </p:grpSpPr>
        <p:sp>
          <p:nvSpPr>
            <p:cNvPr id="37" name="椭圆 36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燕尾形 37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8585" y="5985510"/>
            <a:ext cx="606425" cy="606425"/>
            <a:chOff x="8362420" y="2800002"/>
            <a:chExt cx="1262670" cy="1262670"/>
          </a:xfrm>
        </p:grpSpPr>
        <p:sp>
          <p:nvSpPr>
            <p:cNvPr id="34" name="椭圆 33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燕尾形 3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346835" y="1450975"/>
            <a:ext cx="9469120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50000"/>
              </a:lnSpc>
            </a:pPr>
            <a:r>
              <a:rPr lang="zh-CN" altLang="en-US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因为</a:t>
            </a:r>
            <a:r>
              <a:rPr lang="zh-CN" altLang="en-US" sz="2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需求是隐性的</a:t>
            </a:r>
            <a:r>
              <a:rPr lang="zh-CN" altLang="en-US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，有些时候客户都不知道自己的需求是什么，还有可能会表达错误。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客户想买保险的原因，或拒绝保险的理由，都需要我们更深的交流才能知道确切的答案。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87378" cy="876299"/>
          </a:xfrm>
          <a:prstGeom prst="rect">
            <a:avLst/>
          </a:prstGeom>
          <a:gradFill flip="none" rotWithShape="1">
            <a:gsLst>
              <a:gs pos="50000">
                <a:srgbClr val="0070C0"/>
              </a:gs>
              <a:gs pos="0">
                <a:srgbClr val="F5F5F5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69055" y="138898"/>
            <a:ext cx="1059616" cy="617008"/>
            <a:chOff x="169055" y="138898"/>
            <a:chExt cx="1059616" cy="617008"/>
          </a:xfrm>
        </p:grpSpPr>
        <p:sp>
          <p:nvSpPr>
            <p:cNvPr id="19" name="矩形 18"/>
            <p:cNvSpPr/>
            <p:nvPr/>
          </p:nvSpPr>
          <p:spPr>
            <a:xfrm rot="18932957">
              <a:off x="406380" y="159630"/>
              <a:ext cx="584966" cy="582545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169055" y="143131"/>
              <a:ext cx="1059616" cy="612775"/>
            </a:xfrm>
            <a:prstGeom prst="rect">
              <a:avLst/>
            </a:prstGeom>
          </p:spPr>
          <p:txBody>
            <a:bodyPr wrap="square" lIns="121908" tIns="60954" rIns="121908" bIns="60954">
              <a:spAutoFit/>
            </a:bodyPr>
            <a:lstStyle/>
            <a:p>
              <a:pPr algn="ctr">
                <a:defRPr/>
              </a:pPr>
              <a:r>
                <a:rPr lang="en-US" altLang="zh-CN" sz="3200" b="1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389466" y="138898"/>
              <a:ext cx="590671" cy="61554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矩形 22"/>
          <p:cNvSpPr/>
          <p:nvPr/>
        </p:nvSpPr>
        <p:spPr bwMode="auto">
          <a:xfrm>
            <a:off x="1228671" y="103338"/>
            <a:ext cx="10331159" cy="67437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交流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6216115"/>
            <a:ext cx="12192000" cy="14437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25830" y="5985510"/>
            <a:ext cx="606425" cy="606425"/>
            <a:chOff x="8362420" y="2800002"/>
            <a:chExt cx="1262670" cy="1262670"/>
          </a:xfrm>
        </p:grpSpPr>
        <p:sp>
          <p:nvSpPr>
            <p:cNvPr id="26" name="椭圆 25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燕尾形 2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193415" y="5985510"/>
            <a:ext cx="606425" cy="606425"/>
            <a:chOff x="8362420" y="2800002"/>
            <a:chExt cx="1262670" cy="1262670"/>
          </a:xfrm>
        </p:grpSpPr>
        <p:sp>
          <p:nvSpPr>
            <p:cNvPr id="28" name="椭圆 27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燕尾形 28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1000" y="5985510"/>
            <a:ext cx="606425" cy="606425"/>
            <a:chOff x="8362420" y="2800002"/>
            <a:chExt cx="1262670" cy="1262670"/>
          </a:xfrm>
        </p:grpSpPr>
        <p:sp>
          <p:nvSpPr>
            <p:cNvPr id="31" name="椭圆 30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燕尾形 31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996170" y="5985510"/>
            <a:ext cx="606425" cy="606425"/>
            <a:chOff x="8362420" y="2800002"/>
            <a:chExt cx="1262670" cy="1262670"/>
          </a:xfrm>
        </p:grpSpPr>
        <p:sp>
          <p:nvSpPr>
            <p:cNvPr id="37" name="椭圆 36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燕尾形 37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8585" y="5985510"/>
            <a:ext cx="606425" cy="606425"/>
            <a:chOff x="8362420" y="2800002"/>
            <a:chExt cx="1262670" cy="1262670"/>
          </a:xfrm>
        </p:grpSpPr>
        <p:sp>
          <p:nvSpPr>
            <p:cNvPr id="34" name="椭圆 33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燕尾形 3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346835" y="1765300"/>
            <a:ext cx="8648700" cy="50927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交谈在什么场所都可以，因为时间短。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但</a:t>
            </a:r>
            <a:r>
              <a:rPr lang="zh-CN" altLang="en-US" sz="2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交流对时间、地点、环境还是有些要求的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2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一般在不忙、舒适的环境中，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才有可能产生深度和长时间的对话。</a:t>
            </a:r>
          </a:p>
          <a:p>
            <a:pPr algn="l">
              <a:lnSpc>
                <a:spcPct val="250000"/>
              </a:lnSpc>
            </a:pPr>
            <a:endParaRPr lang="zh-CN" altLang="en-US" sz="2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250000"/>
              </a:lnSpc>
            </a:pPr>
            <a:endParaRPr lang="zh-CN" altLang="en-US" sz="2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87378" cy="876299"/>
          </a:xfrm>
          <a:prstGeom prst="rect">
            <a:avLst/>
          </a:prstGeom>
          <a:gradFill flip="none" rotWithShape="1">
            <a:gsLst>
              <a:gs pos="50000">
                <a:srgbClr val="0070C0"/>
              </a:gs>
              <a:gs pos="0">
                <a:srgbClr val="F5F5F5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69055" y="138898"/>
            <a:ext cx="1059616" cy="617008"/>
            <a:chOff x="169055" y="138898"/>
            <a:chExt cx="1059616" cy="617008"/>
          </a:xfrm>
        </p:grpSpPr>
        <p:sp>
          <p:nvSpPr>
            <p:cNvPr id="19" name="矩形 18"/>
            <p:cNvSpPr/>
            <p:nvPr/>
          </p:nvSpPr>
          <p:spPr>
            <a:xfrm rot="18932957">
              <a:off x="406380" y="159630"/>
              <a:ext cx="584966" cy="582545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169055" y="143131"/>
              <a:ext cx="1059616" cy="612775"/>
            </a:xfrm>
            <a:prstGeom prst="rect">
              <a:avLst/>
            </a:prstGeom>
          </p:spPr>
          <p:txBody>
            <a:bodyPr wrap="square" lIns="121908" tIns="60954" rIns="121908" bIns="60954">
              <a:spAutoFit/>
            </a:bodyPr>
            <a:lstStyle/>
            <a:p>
              <a:pPr algn="ctr">
                <a:defRPr/>
              </a:pPr>
              <a:r>
                <a:rPr lang="en-US" altLang="zh-CN" sz="3200" b="1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389466" y="138898"/>
              <a:ext cx="590671" cy="61554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矩形 22"/>
          <p:cNvSpPr/>
          <p:nvPr/>
        </p:nvSpPr>
        <p:spPr bwMode="auto">
          <a:xfrm>
            <a:off x="1228671" y="103338"/>
            <a:ext cx="10331159" cy="67437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交流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6216115"/>
            <a:ext cx="12192000" cy="14437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25830" y="5985510"/>
            <a:ext cx="606425" cy="606425"/>
            <a:chOff x="8362420" y="2800002"/>
            <a:chExt cx="1262670" cy="1262670"/>
          </a:xfrm>
        </p:grpSpPr>
        <p:sp>
          <p:nvSpPr>
            <p:cNvPr id="26" name="椭圆 25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燕尾形 2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193415" y="5985510"/>
            <a:ext cx="606425" cy="606425"/>
            <a:chOff x="8362420" y="2800002"/>
            <a:chExt cx="1262670" cy="1262670"/>
          </a:xfrm>
        </p:grpSpPr>
        <p:sp>
          <p:nvSpPr>
            <p:cNvPr id="28" name="椭圆 27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燕尾形 28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1000" y="5985510"/>
            <a:ext cx="606425" cy="606425"/>
            <a:chOff x="8362420" y="2800002"/>
            <a:chExt cx="1262670" cy="1262670"/>
          </a:xfrm>
        </p:grpSpPr>
        <p:sp>
          <p:nvSpPr>
            <p:cNvPr id="31" name="椭圆 30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燕尾形 31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996170" y="5985510"/>
            <a:ext cx="606425" cy="606425"/>
            <a:chOff x="8362420" y="2800002"/>
            <a:chExt cx="1262670" cy="1262670"/>
          </a:xfrm>
        </p:grpSpPr>
        <p:sp>
          <p:nvSpPr>
            <p:cNvPr id="37" name="椭圆 36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燕尾形 37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8585" y="5985510"/>
            <a:ext cx="606425" cy="606425"/>
            <a:chOff x="8362420" y="2800002"/>
            <a:chExt cx="1262670" cy="1262670"/>
          </a:xfrm>
        </p:grpSpPr>
        <p:sp>
          <p:nvSpPr>
            <p:cNvPr id="34" name="椭圆 33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燕尾形 3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2609215" y="1268095"/>
            <a:ext cx="7593965" cy="50927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50000"/>
              </a:lnSpc>
            </a:pPr>
            <a:r>
              <a:rPr lang="zh-CN" altLang="en-US" sz="2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交流的关键在于兴趣。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彼此都感兴趣的话题，才可能两人都聊得欢快。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所以谈保险之前，一定要找到客户感兴趣的话题，聊个差不多再试着切入保险话题。</a:t>
            </a:r>
          </a:p>
          <a:p>
            <a:pPr algn="l">
              <a:lnSpc>
                <a:spcPct val="250000"/>
              </a:lnSpc>
            </a:pPr>
            <a:endParaRPr lang="zh-CN" altLang="en-US" sz="2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 bwMode="auto">
          <a:xfrm>
            <a:off x="6387628" y="2748175"/>
            <a:ext cx="5536292" cy="135128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 algn="ctr">
              <a:defRPr/>
            </a:pPr>
            <a:r>
              <a:rPr lang="en-US" altLang="zh-CN" sz="8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03</a:t>
            </a:r>
            <a:r>
              <a:rPr lang="zh-CN" altLang="en-US" sz="8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、</a:t>
            </a:r>
            <a:r>
              <a:rPr lang="en-US" altLang="zh-CN" sz="8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交</a:t>
            </a:r>
            <a:r>
              <a:rPr lang="zh-CN" altLang="en-US" sz="8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心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0" y="0"/>
            <a:ext cx="6391868" cy="6858000"/>
            <a:chOff x="6150844" y="251527"/>
            <a:chExt cx="6041156" cy="6104823"/>
          </a:xfrm>
        </p:grpSpPr>
        <p:sp>
          <p:nvSpPr>
            <p:cNvPr id="21" name="矩形 20"/>
            <p:cNvSpPr/>
            <p:nvPr/>
          </p:nvSpPr>
          <p:spPr>
            <a:xfrm>
              <a:off x="6150844" y="2349542"/>
              <a:ext cx="1930400" cy="1908793"/>
            </a:xfrm>
            <a:prstGeom prst="rect">
              <a:avLst/>
            </a:prstGeom>
            <a:solidFill>
              <a:srgbClr val="0070C0">
                <a:alpha val="8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8204038" y="2349542"/>
              <a:ext cx="1930400" cy="1908793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0257232" y="2349542"/>
              <a:ext cx="1930400" cy="1908793"/>
            </a:xfrm>
            <a:prstGeom prst="rect">
              <a:avLst/>
            </a:prstGeom>
            <a:solidFill>
              <a:srgbClr val="BFBFBF">
                <a:alpha val="8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6155214" y="4447557"/>
              <a:ext cx="1930400" cy="1908793"/>
            </a:xfrm>
            <a:prstGeom prst="rect">
              <a:avLst/>
            </a:prstGeom>
            <a:solidFill>
              <a:srgbClr val="C7C7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8208408" y="4447557"/>
              <a:ext cx="1930400" cy="1908793"/>
            </a:xfrm>
            <a:prstGeom prst="rect">
              <a:avLst/>
            </a:prstGeom>
            <a:solidFill>
              <a:srgbClr val="0070C0">
                <a:alpha val="8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10261600" y="4447557"/>
              <a:ext cx="1930400" cy="1908793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C7C7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6150844" y="251527"/>
              <a:ext cx="1930400" cy="1908793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8204038" y="251527"/>
              <a:ext cx="1930400" cy="1908793"/>
            </a:xfrm>
            <a:prstGeom prst="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10257232" y="251527"/>
              <a:ext cx="1930400" cy="1908793"/>
            </a:xfrm>
            <a:prstGeom prst="rect">
              <a:avLst/>
            </a:prstGeom>
            <a:noFill/>
            <a:ln>
              <a:solidFill>
                <a:srgbClr val="C7C7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燕尾形 4"/>
          <p:cNvSpPr/>
          <p:nvPr/>
        </p:nvSpPr>
        <p:spPr>
          <a:xfrm>
            <a:off x="2973684" y="3109165"/>
            <a:ext cx="444500" cy="639670"/>
          </a:xfrm>
          <a:prstGeom prst="chevr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2562288" y="2800001"/>
            <a:ext cx="1262670" cy="1262670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87378" cy="876299"/>
          </a:xfrm>
          <a:prstGeom prst="rect">
            <a:avLst/>
          </a:prstGeom>
          <a:gradFill flip="none" rotWithShape="1">
            <a:gsLst>
              <a:gs pos="50000">
                <a:srgbClr val="0070C0"/>
              </a:gs>
              <a:gs pos="0">
                <a:srgbClr val="F5F5F5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69055" y="138898"/>
            <a:ext cx="1059616" cy="617008"/>
            <a:chOff x="169055" y="138898"/>
            <a:chExt cx="1059616" cy="617008"/>
          </a:xfrm>
        </p:grpSpPr>
        <p:sp>
          <p:nvSpPr>
            <p:cNvPr id="19" name="矩形 18"/>
            <p:cNvSpPr/>
            <p:nvPr/>
          </p:nvSpPr>
          <p:spPr>
            <a:xfrm rot="18932957">
              <a:off x="406380" y="159630"/>
              <a:ext cx="584966" cy="582545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169055" y="143131"/>
              <a:ext cx="1059616" cy="612775"/>
            </a:xfrm>
            <a:prstGeom prst="rect">
              <a:avLst/>
            </a:prstGeom>
          </p:spPr>
          <p:txBody>
            <a:bodyPr wrap="square" lIns="121908" tIns="60954" rIns="121908" bIns="60954">
              <a:spAutoFit/>
            </a:bodyPr>
            <a:lstStyle/>
            <a:p>
              <a:pPr algn="ctr">
                <a:defRPr/>
              </a:pPr>
              <a:r>
                <a:rPr lang="en-US" altLang="zh-CN" sz="3200" b="1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389466" y="138898"/>
              <a:ext cx="590671" cy="61554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矩形 22"/>
          <p:cNvSpPr/>
          <p:nvPr/>
        </p:nvSpPr>
        <p:spPr bwMode="auto">
          <a:xfrm>
            <a:off x="1228671" y="103338"/>
            <a:ext cx="10331159" cy="67437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交心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6216115"/>
            <a:ext cx="12192000" cy="14437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25830" y="5985510"/>
            <a:ext cx="606425" cy="606425"/>
            <a:chOff x="8362420" y="2800002"/>
            <a:chExt cx="1262670" cy="1262670"/>
          </a:xfrm>
        </p:grpSpPr>
        <p:sp>
          <p:nvSpPr>
            <p:cNvPr id="26" name="椭圆 25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燕尾形 2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193415" y="5985510"/>
            <a:ext cx="606425" cy="606425"/>
            <a:chOff x="8362420" y="2800002"/>
            <a:chExt cx="1262670" cy="1262670"/>
          </a:xfrm>
        </p:grpSpPr>
        <p:sp>
          <p:nvSpPr>
            <p:cNvPr id="28" name="椭圆 27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燕尾形 28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1000" y="5985510"/>
            <a:ext cx="606425" cy="606425"/>
            <a:chOff x="8362420" y="2800002"/>
            <a:chExt cx="1262670" cy="1262670"/>
          </a:xfrm>
        </p:grpSpPr>
        <p:sp>
          <p:nvSpPr>
            <p:cNvPr id="31" name="椭圆 30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燕尾形 31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996170" y="5985510"/>
            <a:ext cx="606425" cy="606425"/>
            <a:chOff x="8362420" y="2800002"/>
            <a:chExt cx="1262670" cy="1262670"/>
          </a:xfrm>
        </p:grpSpPr>
        <p:sp>
          <p:nvSpPr>
            <p:cNvPr id="37" name="椭圆 36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燕尾形 37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8585" y="5985510"/>
            <a:ext cx="606425" cy="606425"/>
            <a:chOff x="8362420" y="2800002"/>
            <a:chExt cx="1262670" cy="1262670"/>
          </a:xfrm>
        </p:grpSpPr>
        <p:sp>
          <p:nvSpPr>
            <p:cNvPr id="34" name="椭圆 33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燕尾形 3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65630" y="1835785"/>
            <a:ext cx="8551545" cy="3091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交心就是掏心窝子的交往。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即是掏心掏肺毫无保留的表达，又是彼此敞开心门的表现，更是彼此交换秘密的方式。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87378" cy="876299"/>
          </a:xfrm>
          <a:prstGeom prst="rect">
            <a:avLst/>
          </a:prstGeom>
          <a:gradFill flip="none" rotWithShape="1">
            <a:gsLst>
              <a:gs pos="50000">
                <a:srgbClr val="0070C0"/>
              </a:gs>
              <a:gs pos="0">
                <a:srgbClr val="F5F5F5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69055" y="138898"/>
            <a:ext cx="1059616" cy="617008"/>
            <a:chOff x="169055" y="138898"/>
            <a:chExt cx="1059616" cy="617008"/>
          </a:xfrm>
        </p:grpSpPr>
        <p:sp>
          <p:nvSpPr>
            <p:cNvPr id="19" name="矩形 18"/>
            <p:cNvSpPr/>
            <p:nvPr/>
          </p:nvSpPr>
          <p:spPr>
            <a:xfrm rot="18932957">
              <a:off x="406380" y="159630"/>
              <a:ext cx="584966" cy="582545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169055" y="143131"/>
              <a:ext cx="1059616" cy="612775"/>
            </a:xfrm>
            <a:prstGeom prst="rect">
              <a:avLst/>
            </a:prstGeom>
          </p:spPr>
          <p:txBody>
            <a:bodyPr wrap="square" lIns="121908" tIns="60954" rIns="121908" bIns="60954">
              <a:spAutoFit/>
            </a:bodyPr>
            <a:lstStyle/>
            <a:p>
              <a:pPr algn="ctr">
                <a:defRPr/>
              </a:pPr>
              <a:r>
                <a:rPr lang="en-US" altLang="zh-CN" sz="3200" b="1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389466" y="138898"/>
              <a:ext cx="590671" cy="61554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矩形 22"/>
          <p:cNvSpPr/>
          <p:nvPr/>
        </p:nvSpPr>
        <p:spPr bwMode="auto">
          <a:xfrm>
            <a:off x="1228671" y="103338"/>
            <a:ext cx="10331159" cy="67437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交心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6216115"/>
            <a:ext cx="12192000" cy="14437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25830" y="5985510"/>
            <a:ext cx="606425" cy="606425"/>
            <a:chOff x="8362420" y="2800002"/>
            <a:chExt cx="1262670" cy="1262670"/>
          </a:xfrm>
        </p:grpSpPr>
        <p:sp>
          <p:nvSpPr>
            <p:cNvPr id="26" name="椭圆 25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燕尾形 2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193415" y="5985510"/>
            <a:ext cx="606425" cy="606425"/>
            <a:chOff x="8362420" y="2800002"/>
            <a:chExt cx="1262670" cy="1262670"/>
          </a:xfrm>
        </p:grpSpPr>
        <p:sp>
          <p:nvSpPr>
            <p:cNvPr id="28" name="椭圆 27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燕尾形 28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1000" y="5985510"/>
            <a:ext cx="606425" cy="606425"/>
            <a:chOff x="8362420" y="2800002"/>
            <a:chExt cx="1262670" cy="1262670"/>
          </a:xfrm>
        </p:grpSpPr>
        <p:sp>
          <p:nvSpPr>
            <p:cNvPr id="31" name="椭圆 30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燕尾形 31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996170" y="5985510"/>
            <a:ext cx="606425" cy="606425"/>
            <a:chOff x="8362420" y="2800002"/>
            <a:chExt cx="1262670" cy="1262670"/>
          </a:xfrm>
        </p:grpSpPr>
        <p:sp>
          <p:nvSpPr>
            <p:cNvPr id="37" name="椭圆 36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燕尾形 37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8585" y="5985510"/>
            <a:ext cx="606425" cy="606425"/>
            <a:chOff x="8362420" y="2800002"/>
            <a:chExt cx="1262670" cy="1262670"/>
          </a:xfrm>
        </p:grpSpPr>
        <p:sp>
          <p:nvSpPr>
            <p:cNvPr id="34" name="椭圆 33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燕尾形 3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925830" y="1384300"/>
            <a:ext cx="10634980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50000"/>
              </a:lnSpc>
            </a:pPr>
            <a:r>
              <a:rPr lang="zh-CN" altLang="en-US" sz="2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场景三：小张和小伙天天一起等车，彼此熟悉了。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小张问：你为什么不买私家车。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小伙面露愁容说：唉，我媳妇跟人跑了，把家里的钱也卷走了。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小张上前拍拍他的肩膀，两人各自点上一支烟蹲那抽，直到公交车驶来。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87378" cy="876299"/>
          </a:xfrm>
          <a:prstGeom prst="rect">
            <a:avLst/>
          </a:prstGeom>
          <a:gradFill flip="none" rotWithShape="1">
            <a:gsLst>
              <a:gs pos="50000">
                <a:srgbClr val="0070C0"/>
              </a:gs>
              <a:gs pos="0">
                <a:srgbClr val="F5F5F5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69055" y="138898"/>
            <a:ext cx="1059616" cy="617008"/>
            <a:chOff x="169055" y="138898"/>
            <a:chExt cx="1059616" cy="617008"/>
          </a:xfrm>
        </p:grpSpPr>
        <p:sp>
          <p:nvSpPr>
            <p:cNvPr id="19" name="矩形 18"/>
            <p:cNvSpPr/>
            <p:nvPr/>
          </p:nvSpPr>
          <p:spPr>
            <a:xfrm rot="18932957">
              <a:off x="406380" y="159630"/>
              <a:ext cx="584966" cy="582545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169055" y="143131"/>
              <a:ext cx="1059616" cy="612775"/>
            </a:xfrm>
            <a:prstGeom prst="rect">
              <a:avLst/>
            </a:prstGeom>
          </p:spPr>
          <p:txBody>
            <a:bodyPr wrap="square" lIns="121908" tIns="60954" rIns="121908" bIns="60954">
              <a:spAutoFit/>
            </a:bodyPr>
            <a:lstStyle/>
            <a:p>
              <a:pPr algn="ctr">
                <a:defRPr/>
              </a:pPr>
              <a:r>
                <a:rPr lang="en-US" altLang="zh-CN" sz="3200" b="1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389466" y="138898"/>
              <a:ext cx="590671" cy="61554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矩形 22"/>
          <p:cNvSpPr/>
          <p:nvPr/>
        </p:nvSpPr>
        <p:spPr bwMode="auto">
          <a:xfrm>
            <a:off x="1228671" y="103338"/>
            <a:ext cx="10331159" cy="67437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交心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6216115"/>
            <a:ext cx="12192000" cy="14437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25830" y="5985510"/>
            <a:ext cx="606425" cy="606425"/>
            <a:chOff x="8362420" y="2800002"/>
            <a:chExt cx="1262670" cy="1262670"/>
          </a:xfrm>
        </p:grpSpPr>
        <p:sp>
          <p:nvSpPr>
            <p:cNvPr id="26" name="椭圆 25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燕尾形 2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193415" y="5985510"/>
            <a:ext cx="606425" cy="606425"/>
            <a:chOff x="8362420" y="2800002"/>
            <a:chExt cx="1262670" cy="1262670"/>
          </a:xfrm>
        </p:grpSpPr>
        <p:sp>
          <p:nvSpPr>
            <p:cNvPr id="28" name="椭圆 27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燕尾形 28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1000" y="5985510"/>
            <a:ext cx="606425" cy="606425"/>
            <a:chOff x="8362420" y="2800002"/>
            <a:chExt cx="1262670" cy="1262670"/>
          </a:xfrm>
        </p:grpSpPr>
        <p:sp>
          <p:nvSpPr>
            <p:cNvPr id="31" name="椭圆 30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燕尾形 31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996170" y="5985510"/>
            <a:ext cx="606425" cy="606425"/>
            <a:chOff x="8362420" y="2800002"/>
            <a:chExt cx="1262670" cy="1262670"/>
          </a:xfrm>
        </p:grpSpPr>
        <p:sp>
          <p:nvSpPr>
            <p:cNvPr id="37" name="椭圆 36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燕尾形 37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8585" y="5985510"/>
            <a:ext cx="606425" cy="606425"/>
            <a:chOff x="8362420" y="2800002"/>
            <a:chExt cx="1262670" cy="1262670"/>
          </a:xfrm>
        </p:grpSpPr>
        <p:sp>
          <p:nvSpPr>
            <p:cNvPr id="34" name="椭圆 33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燕尾形 3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228725" y="1835785"/>
            <a:ext cx="10077450" cy="3091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交心可以主动表现，也可以被动。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当对方给你透露不会轻易给别人说的话时，就说明他已经交心了。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他已经把你当成了可以守住这些秘密的人，把信任托付给了你。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87378" cy="876299"/>
          </a:xfrm>
          <a:prstGeom prst="rect">
            <a:avLst/>
          </a:prstGeom>
          <a:gradFill flip="none" rotWithShape="1">
            <a:gsLst>
              <a:gs pos="50000">
                <a:srgbClr val="0070C0"/>
              </a:gs>
              <a:gs pos="0">
                <a:srgbClr val="F5F5F5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69055" y="138898"/>
            <a:ext cx="1059616" cy="617008"/>
            <a:chOff x="169055" y="138898"/>
            <a:chExt cx="1059616" cy="617008"/>
          </a:xfrm>
        </p:grpSpPr>
        <p:sp>
          <p:nvSpPr>
            <p:cNvPr id="19" name="矩形 18"/>
            <p:cNvSpPr/>
            <p:nvPr/>
          </p:nvSpPr>
          <p:spPr>
            <a:xfrm rot="18932957">
              <a:off x="406380" y="159630"/>
              <a:ext cx="584966" cy="582545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169055" y="143131"/>
              <a:ext cx="1059616" cy="612775"/>
            </a:xfrm>
            <a:prstGeom prst="rect">
              <a:avLst/>
            </a:prstGeom>
          </p:spPr>
          <p:txBody>
            <a:bodyPr wrap="square" lIns="121908" tIns="60954" rIns="121908" bIns="60954">
              <a:spAutoFit/>
            </a:bodyPr>
            <a:lstStyle/>
            <a:p>
              <a:pPr algn="ctr">
                <a:defRPr/>
              </a:pPr>
              <a:r>
                <a:rPr lang="en-US" altLang="zh-CN" sz="3200" b="1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389466" y="138898"/>
              <a:ext cx="590671" cy="61554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矩形 22"/>
          <p:cNvSpPr/>
          <p:nvPr/>
        </p:nvSpPr>
        <p:spPr bwMode="auto">
          <a:xfrm>
            <a:off x="1228671" y="103338"/>
            <a:ext cx="10331159" cy="67437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交心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6216115"/>
            <a:ext cx="12192000" cy="14437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25830" y="5985510"/>
            <a:ext cx="606425" cy="606425"/>
            <a:chOff x="8362420" y="2800002"/>
            <a:chExt cx="1262670" cy="1262670"/>
          </a:xfrm>
        </p:grpSpPr>
        <p:sp>
          <p:nvSpPr>
            <p:cNvPr id="26" name="椭圆 25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燕尾形 2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193415" y="5985510"/>
            <a:ext cx="606425" cy="606425"/>
            <a:chOff x="8362420" y="2800002"/>
            <a:chExt cx="1262670" cy="1262670"/>
          </a:xfrm>
        </p:grpSpPr>
        <p:sp>
          <p:nvSpPr>
            <p:cNvPr id="28" name="椭圆 27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燕尾形 28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1000" y="5985510"/>
            <a:ext cx="606425" cy="606425"/>
            <a:chOff x="8362420" y="2800002"/>
            <a:chExt cx="1262670" cy="1262670"/>
          </a:xfrm>
        </p:grpSpPr>
        <p:sp>
          <p:nvSpPr>
            <p:cNvPr id="31" name="椭圆 30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燕尾形 31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996170" y="5985510"/>
            <a:ext cx="606425" cy="606425"/>
            <a:chOff x="8362420" y="2800002"/>
            <a:chExt cx="1262670" cy="1262670"/>
          </a:xfrm>
        </p:grpSpPr>
        <p:sp>
          <p:nvSpPr>
            <p:cNvPr id="37" name="椭圆 36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燕尾形 37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8585" y="5985510"/>
            <a:ext cx="606425" cy="606425"/>
            <a:chOff x="8362420" y="2800002"/>
            <a:chExt cx="1262670" cy="1262670"/>
          </a:xfrm>
        </p:grpSpPr>
        <p:sp>
          <p:nvSpPr>
            <p:cNvPr id="34" name="椭圆 33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燕尾形 3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2270760" y="1835785"/>
            <a:ext cx="10077450" cy="3091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当对方交心的时候，一定记得不能只做旁观者，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适当的也去交换秘密，或者站在他的角度给出建议，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让他及时的找到被认同的感觉。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87378" cy="876299"/>
          </a:xfrm>
          <a:prstGeom prst="rect">
            <a:avLst/>
          </a:prstGeom>
          <a:gradFill flip="none" rotWithShape="1">
            <a:gsLst>
              <a:gs pos="50000">
                <a:srgbClr val="0070C0"/>
              </a:gs>
              <a:gs pos="0">
                <a:srgbClr val="F5F5F5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69055" y="138898"/>
            <a:ext cx="1059616" cy="617008"/>
            <a:chOff x="169055" y="138898"/>
            <a:chExt cx="1059616" cy="617008"/>
          </a:xfrm>
        </p:grpSpPr>
        <p:sp>
          <p:nvSpPr>
            <p:cNvPr id="19" name="矩形 18"/>
            <p:cNvSpPr/>
            <p:nvPr/>
          </p:nvSpPr>
          <p:spPr>
            <a:xfrm rot="18932957">
              <a:off x="406380" y="159630"/>
              <a:ext cx="584966" cy="582545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169055" y="143131"/>
              <a:ext cx="1059616" cy="612775"/>
            </a:xfrm>
            <a:prstGeom prst="rect">
              <a:avLst/>
            </a:prstGeom>
          </p:spPr>
          <p:txBody>
            <a:bodyPr wrap="square" lIns="121908" tIns="60954" rIns="121908" bIns="60954">
              <a:spAutoFit/>
            </a:bodyPr>
            <a:lstStyle/>
            <a:p>
              <a:pPr algn="ctr">
                <a:defRPr/>
              </a:pPr>
              <a:r>
                <a:rPr lang="en-US" altLang="zh-CN" sz="3200" b="1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389466" y="138898"/>
              <a:ext cx="590671" cy="61554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矩形 22"/>
          <p:cNvSpPr/>
          <p:nvPr/>
        </p:nvSpPr>
        <p:spPr bwMode="auto">
          <a:xfrm>
            <a:off x="1228671" y="103338"/>
            <a:ext cx="10331159" cy="67437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交心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6216115"/>
            <a:ext cx="12192000" cy="14437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25830" y="5985510"/>
            <a:ext cx="606425" cy="606425"/>
            <a:chOff x="8362420" y="2800002"/>
            <a:chExt cx="1262670" cy="1262670"/>
          </a:xfrm>
        </p:grpSpPr>
        <p:sp>
          <p:nvSpPr>
            <p:cNvPr id="26" name="椭圆 25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燕尾形 2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193415" y="5985510"/>
            <a:ext cx="606425" cy="606425"/>
            <a:chOff x="8362420" y="2800002"/>
            <a:chExt cx="1262670" cy="1262670"/>
          </a:xfrm>
        </p:grpSpPr>
        <p:sp>
          <p:nvSpPr>
            <p:cNvPr id="28" name="椭圆 27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燕尾形 28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1000" y="5985510"/>
            <a:ext cx="606425" cy="606425"/>
            <a:chOff x="8362420" y="2800002"/>
            <a:chExt cx="1262670" cy="1262670"/>
          </a:xfrm>
        </p:grpSpPr>
        <p:sp>
          <p:nvSpPr>
            <p:cNvPr id="31" name="椭圆 30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燕尾形 31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996170" y="5985510"/>
            <a:ext cx="606425" cy="606425"/>
            <a:chOff x="8362420" y="2800002"/>
            <a:chExt cx="1262670" cy="1262670"/>
          </a:xfrm>
        </p:grpSpPr>
        <p:sp>
          <p:nvSpPr>
            <p:cNvPr id="37" name="椭圆 36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燕尾形 37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8585" y="5985510"/>
            <a:ext cx="606425" cy="606425"/>
            <a:chOff x="8362420" y="2800002"/>
            <a:chExt cx="1262670" cy="1262670"/>
          </a:xfrm>
        </p:grpSpPr>
        <p:sp>
          <p:nvSpPr>
            <p:cNvPr id="34" name="椭圆 33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燕尾形 3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2114550" y="1450340"/>
            <a:ext cx="10077450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销售中的交心要如何运用？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不要让客户感受到你强烈的销售意图，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而是</a:t>
            </a:r>
            <a:r>
              <a:rPr lang="zh-CN" altLang="en-US" sz="2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站在对方的角度去思考问题，去帮他解决生活中的担忧，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诚心的推荐适合他的方案。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87378" cy="876299"/>
          </a:xfrm>
          <a:prstGeom prst="rect">
            <a:avLst/>
          </a:prstGeom>
          <a:gradFill flip="none" rotWithShape="1">
            <a:gsLst>
              <a:gs pos="50000">
                <a:srgbClr val="0070C0"/>
              </a:gs>
              <a:gs pos="0">
                <a:srgbClr val="F5F5F5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69055" y="138898"/>
            <a:ext cx="1059616" cy="617008"/>
            <a:chOff x="169055" y="138898"/>
            <a:chExt cx="1059616" cy="617008"/>
          </a:xfrm>
        </p:grpSpPr>
        <p:sp>
          <p:nvSpPr>
            <p:cNvPr id="19" name="矩形 18"/>
            <p:cNvSpPr/>
            <p:nvPr/>
          </p:nvSpPr>
          <p:spPr>
            <a:xfrm rot="18932957">
              <a:off x="406380" y="159630"/>
              <a:ext cx="584966" cy="582545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169055" y="143131"/>
              <a:ext cx="1059616" cy="612775"/>
            </a:xfrm>
            <a:prstGeom prst="rect">
              <a:avLst/>
            </a:prstGeom>
          </p:spPr>
          <p:txBody>
            <a:bodyPr wrap="square" lIns="121908" tIns="60954" rIns="121908" bIns="60954">
              <a:spAutoFit/>
            </a:bodyPr>
            <a:lstStyle/>
            <a:p>
              <a:pPr algn="ctr">
                <a:defRPr/>
              </a:pPr>
              <a:r>
                <a:rPr lang="en-US" altLang="zh-CN" sz="3200" b="1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389466" y="138898"/>
              <a:ext cx="590671" cy="61554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矩形 22"/>
          <p:cNvSpPr/>
          <p:nvPr/>
        </p:nvSpPr>
        <p:spPr bwMode="auto">
          <a:xfrm>
            <a:off x="1228671" y="103338"/>
            <a:ext cx="10331159" cy="67437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交心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6216115"/>
            <a:ext cx="12192000" cy="14437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25830" y="5985510"/>
            <a:ext cx="606425" cy="606425"/>
            <a:chOff x="8362420" y="2800002"/>
            <a:chExt cx="1262670" cy="1262670"/>
          </a:xfrm>
        </p:grpSpPr>
        <p:sp>
          <p:nvSpPr>
            <p:cNvPr id="26" name="椭圆 25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燕尾形 2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193415" y="5985510"/>
            <a:ext cx="606425" cy="606425"/>
            <a:chOff x="8362420" y="2800002"/>
            <a:chExt cx="1262670" cy="1262670"/>
          </a:xfrm>
        </p:grpSpPr>
        <p:sp>
          <p:nvSpPr>
            <p:cNvPr id="28" name="椭圆 27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燕尾形 28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1000" y="5985510"/>
            <a:ext cx="606425" cy="606425"/>
            <a:chOff x="8362420" y="2800002"/>
            <a:chExt cx="1262670" cy="1262670"/>
          </a:xfrm>
        </p:grpSpPr>
        <p:sp>
          <p:nvSpPr>
            <p:cNvPr id="31" name="椭圆 30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燕尾形 31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996170" y="5985510"/>
            <a:ext cx="606425" cy="606425"/>
            <a:chOff x="8362420" y="2800002"/>
            <a:chExt cx="1262670" cy="1262670"/>
          </a:xfrm>
        </p:grpSpPr>
        <p:sp>
          <p:nvSpPr>
            <p:cNvPr id="37" name="椭圆 36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燕尾形 37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8585" y="5985510"/>
            <a:ext cx="606425" cy="606425"/>
            <a:chOff x="8362420" y="2800002"/>
            <a:chExt cx="1262670" cy="1262670"/>
          </a:xfrm>
        </p:grpSpPr>
        <p:sp>
          <p:nvSpPr>
            <p:cNvPr id="34" name="椭圆 33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燕尾形 3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2110105" y="1835785"/>
            <a:ext cx="10077450" cy="3091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能让对方愿意给你交心的相处，是一种稀缺的能力。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有些同业即使面见客户100次，客户也不曾交心一次。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有时候，这也是要看眼缘和投脾气的。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 bwMode="auto">
          <a:xfrm>
            <a:off x="6387628" y="2748175"/>
            <a:ext cx="5536292" cy="135128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 algn="ctr">
              <a:defRPr/>
            </a:pPr>
            <a:r>
              <a:rPr lang="en-US" altLang="zh-CN" sz="8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04</a:t>
            </a:r>
            <a:r>
              <a:rPr lang="zh-CN" altLang="en-US" sz="8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、</a:t>
            </a:r>
            <a:r>
              <a:rPr lang="en-US" altLang="zh-CN" sz="8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交</a:t>
            </a:r>
            <a:r>
              <a:rPr lang="zh-CN" altLang="en-US" sz="8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情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0" y="0"/>
            <a:ext cx="6391868" cy="6858000"/>
            <a:chOff x="6150844" y="251527"/>
            <a:chExt cx="6041156" cy="6104823"/>
          </a:xfrm>
        </p:grpSpPr>
        <p:sp>
          <p:nvSpPr>
            <p:cNvPr id="21" name="矩形 20"/>
            <p:cNvSpPr/>
            <p:nvPr/>
          </p:nvSpPr>
          <p:spPr>
            <a:xfrm>
              <a:off x="6150844" y="2349542"/>
              <a:ext cx="1930400" cy="1908793"/>
            </a:xfrm>
            <a:prstGeom prst="rect">
              <a:avLst/>
            </a:prstGeom>
            <a:solidFill>
              <a:srgbClr val="0070C0">
                <a:alpha val="8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8204038" y="2349542"/>
              <a:ext cx="1930400" cy="1908793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0257232" y="2349542"/>
              <a:ext cx="1930400" cy="1908793"/>
            </a:xfrm>
            <a:prstGeom prst="rect">
              <a:avLst/>
            </a:prstGeom>
            <a:solidFill>
              <a:srgbClr val="BFBFBF">
                <a:alpha val="8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6155214" y="4447557"/>
              <a:ext cx="1930400" cy="1908793"/>
            </a:xfrm>
            <a:prstGeom prst="rect">
              <a:avLst/>
            </a:prstGeom>
            <a:solidFill>
              <a:srgbClr val="C7C7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8208408" y="4447557"/>
              <a:ext cx="1930400" cy="1908793"/>
            </a:xfrm>
            <a:prstGeom prst="rect">
              <a:avLst/>
            </a:prstGeom>
            <a:solidFill>
              <a:srgbClr val="0070C0">
                <a:alpha val="8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10261600" y="4447557"/>
              <a:ext cx="1930400" cy="1908793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C7C7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6150844" y="251527"/>
              <a:ext cx="1930400" cy="1908793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8204038" y="251527"/>
              <a:ext cx="1930400" cy="1908793"/>
            </a:xfrm>
            <a:prstGeom prst="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10257232" y="251527"/>
              <a:ext cx="1930400" cy="1908793"/>
            </a:xfrm>
            <a:prstGeom prst="rect">
              <a:avLst/>
            </a:prstGeom>
            <a:noFill/>
            <a:ln>
              <a:solidFill>
                <a:srgbClr val="C7C7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燕尾形 4"/>
          <p:cNvSpPr/>
          <p:nvPr/>
        </p:nvSpPr>
        <p:spPr>
          <a:xfrm>
            <a:off x="2973684" y="3109165"/>
            <a:ext cx="444500" cy="639670"/>
          </a:xfrm>
          <a:prstGeom prst="chevr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2562288" y="2800001"/>
            <a:ext cx="1262670" cy="1262670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87378" cy="876299"/>
          </a:xfrm>
          <a:prstGeom prst="rect">
            <a:avLst/>
          </a:prstGeom>
          <a:gradFill flip="none" rotWithShape="1">
            <a:gsLst>
              <a:gs pos="50000">
                <a:srgbClr val="0070C0"/>
              </a:gs>
              <a:gs pos="0">
                <a:srgbClr val="F5F5F5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69055" y="138898"/>
            <a:ext cx="1059616" cy="617008"/>
            <a:chOff x="169055" y="138898"/>
            <a:chExt cx="1059616" cy="617008"/>
          </a:xfrm>
        </p:grpSpPr>
        <p:sp>
          <p:nvSpPr>
            <p:cNvPr id="19" name="矩形 18"/>
            <p:cNvSpPr/>
            <p:nvPr/>
          </p:nvSpPr>
          <p:spPr>
            <a:xfrm rot="18932957">
              <a:off x="406380" y="159630"/>
              <a:ext cx="584966" cy="582545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169055" y="143131"/>
              <a:ext cx="1059616" cy="612775"/>
            </a:xfrm>
            <a:prstGeom prst="rect">
              <a:avLst/>
            </a:prstGeom>
          </p:spPr>
          <p:txBody>
            <a:bodyPr wrap="square" lIns="121908" tIns="60954" rIns="121908" bIns="60954">
              <a:spAutoFit/>
            </a:bodyPr>
            <a:lstStyle/>
            <a:p>
              <a:pPr algn="ctr">
                <a:defRPr/>
              </a:pPr>
              <a:r>
                <a:rPr lang="en-US" altLang="zh-CN" sz="3200" b="1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389466" y="138898"/>
              <a:ext cx="590671" cy="61554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矩形 22"/>
          <p:cNvSpPr/>
          <p:nvPr/>
        </p:nvSpPr>
        <p:spPr bwMode="auto">
          <a:xfrm>
            <a:off x="1228671" y="103338"/>
            <a:ext cx="10331159" cy="67437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交情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6216115"/>
            <a:ext cx="12192000" cy="14437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25830" y="5985510"/>
            <a:ext cx="606425" cy="606425"/>
            <a:chOff x="8362420" y="2800002"/>
            <a:chExt cx="1262670" cy="1262670"/>
          </a:xfrm>
        </p:grpSpPr>
        <p:sp>
          <p:nvSpPr>
            <p:cNvPr id="26" name="椭圆 25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燕尾形 2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193415" y="5985510"/>
            <a:ext cx="606425" cy="606425"/>
            <a:chOff x="8362420" y="2800002"/>
            <a:chExt cx="1262670" cy="1262670"/>
          </a:xfrm>
        </p:grpSpPr>
        <p:sp>
          <p:nvSpPr>
            <p:cNvPr id="28" name="椭圆 27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燕尾形 28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1000" y="5985510"/>
            <a:ext cx="606425" cy="606425"/>
            <a:chOff x="8362420" y="2800002"/>
            <a:chExt cx="1262670" cy="1262670"/>
          </a:xfrm>
        </p:grpSpPr>
        <p:sp>
          <p:nvSpPr>
            <p:cNvPr id="31" name="椭圆 30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燕尾形 31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996170" y="5985510"/>
            <a:ext cx="606425" cy="606425"/>
            <a:chOff x="8362420" y="2800002"/>
            <a:chExt cx="1262670" cy="1262670"/>
          </a:xfrm>
        </p:grpSpPr>
        <p:sp>
          <p:nvSpPr>
            <p:cNvPr id="37" name="椭圆 36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燕尾形 37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8585" y="5985510"/>
            <a:ext cx="606425" cy="606425"/>
            <a:chOff x="8362420" y="2800002"/>
            <a:chExt cx="1262670" cy="1262670"/>
          </a:xfrm>
        </p:grpSpPr>
        <p:sp>
          <p:nvSpPr>
            <p:cNvPr id="34" name="椭圆 33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燕尾形 3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2752090" y="1690370"/>
            <a:ext cx="6682740" cy="3091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交情是深度交心，长时间的羁绊。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指的是</a:t>
            </a:r>
            <a:r>
              <a:rPr lang="zh-CN" altLang="en-US" sz="2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两个人共同经历过、或做过一些事情，有信任的基础，甚至还保留着人情来往。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87378" cy="876299"/>
          </a:xfrm>
          <a:prstGeom prst="rect">
            <a:avLst/>
          </a:prstGeom>
          <a:gradFill flip="none" rotWithShape="1">
            <a:gsLst>
              <a:gs pos="50000">
                <a:srgbClr val="0070C0"/>
              </a:gs>
              <a:gs pos="0">
                <a:srgbClr val="F5F5F5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69055" y="138898"/>
            <a:ext cx="1059616" cy="617008"/>
            <a:chOff x="169055" y="138898"/>
            <a:chExt cx="1059616" cy="617008"/>
          </a:xfrm>
        </p:grpSpPr>
        <p:sp>
          <p:nvSpPr>
            <p:cNvPr id="19" name="矩形 18"/>
            <p:cNvSpPr/>
            <p:nvPr/>
          </p:nvSpPr>
          <p:spPr>
            <a:xfrm rot="18932957">
              <a:off x="406380" y="159630"/>
              <a:ext cx="584966" cy="582545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169055" y="143131"/>
              <a:ext cx="1059616" cy="612775"/>
            </a:xfrm>
            <a:prstGeom prst="rect">
              <a:avLst/>
            </a:prstGeom>
          </p:spPr>
          <p:txBody>
            <a:bodyPr wrap="square" lIns="121908" tIns="60954" rIns="121908" bIns="60954">
              <a:spAutoFit/>
            </a:bodyPr>
            <a:lstStyle/>
            <a:p>
              <a:pPr algn="ctr">
                <a:defRPr/>
              </a:pPr>
              <a:r>
                <a:rPr lang="en-US" altLang="zh-CN" sz="3200" b="1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389466" y="138898"/>
              <a:ext cx="590671" cy="61554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矩形 22"/>
          <p:cNvSpPr/>
          <p:nvPr/>
        </p:nvSpPr>
        <p:spPr bwMode="auto">
          <a:xfrm>
            <a:off x="1228671" y="103338"/>
            <a:ext cx="10331159" cy="67437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交情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6216115"/>
            <a:ext cx="12192000" cy="14437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25830" y="5985510"/>
            <a:ext cx="606425" cy="606425"/>
            <a:chOff x="8362420" y="2800002"/>
            <a:chExt cx="1262670" cy="1262670"/>
          </a:xfrm>
        </p:grpSpPr>
        <p:sp>
          <p:nvSpPr>
            <p:cNvPr id="26" name="椭圆 25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燕尾形 2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193415" y="5985510"/>
            <a:ext cx="606425" cy="606425"/>
            <a:chOff x="8362420" y="2800002"/>
            <a:chExt cx="1262670" cy="1262670"/>
          </a:xfrm>
        </p:grpSpPr>
        <p:sp>
          <p:nvSpPr>
            <p:cNvPr id="28" name="椭圆 27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燕尾形 28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1000" y="5985510"/>
            <a:ext cx="606425" cy="606425"/>
            <a:chOff x="8362420" y="2800002"/>
            <a:chExt cx="1262670" cy="1262670"/>
          </a:xfrm>
        </p:grpSpPr>
        <p:sp>
          <p:nvSpPr>
            <p:cNvPr id="31" name="椭圆 30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燕尾形 31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996170" y="5985510"/>
            <a:ext cx="606425" cy="606425"/>
            <a:chOff x="8362420" y="2800002"/>
            <a:chExt cx="1262670" cy="1262670"/>
          </a:xfrm>
        </p:grpSpPr>
        <p:sp>
          <p:nvSpPr>
            <p:cNvPr id="37" name="椭圆 36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燕尾形 37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8585" y="5985510"/>
            <a:ext cx="606425" cy="606425"/>
            <a:chOff x="8362420" y="2800002"/>
            <a:chExt cx="1262670" cy="1262670"/>
          </a:xfrm>
        </p:grpSpPr>
        <p:sp>
          <p:nvSpPr>
            <p:cNvPr id="34" name="椭圆 33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燕尾形 3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346835" y="1432560"/>
            <a:ext cx="9622790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场景四：小张和小伙因为等车成了非常要好的朋友。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小伙结婚时，小张还包了500元红包。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小伙见人就说：小张是我最好的朋友，我媳妇都是他介绍给我的，我俩交情很深！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87378" cy="876299"/>
          </a:xfrm>
          <a:prstGeom prst="rect">
            <a:avLst/>
          </a:prstGeom>
          <a:gradFill flip="none" rotWithShape="1">
            <a:gsLst>
              <a:gs pos="50000">
                <a:srgbClr val="0070C0"/>
              </a:gs>
              <a:gs pos="0">
                <a:srgbClr val="F5F5F5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69055" y="138898"/>
            <a:ext cx="1059616" cy="617008"/>
            <a:chOff x="169055" y="138898"/>
            <a:chExt cx="1059616" cy="617008"/>
          </a:xfrm>
        </p:grpSpPr>
        <p:sp>
          <p:nvSpPr>
            <p:cNvPr id="19" name="矩形 18"/>
            <p:cNvSpPr/>
            <p:nvPr/>
          </p:nvSpPr>
          <p:spPr>
            <a:xfrm rot="18932957">
              <a:off x="406380" y="159630"/>
              <a:ext cx="584966" cy="582545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169055" y="143131"/>
              <a:ext cx="1059616" cy="612775"/>
            </a:xfrm>
            <a:prstGeom prst="rect">
              <a:avLst/>
            </a:prstGeom>
          </p:spPr>
          <p:txBody>
            <a:bodyPr wrap="square" lIns="121908" tIns="60954" rIns="121908" bIns="60954">
              <a:spAutoFit/>
            </a:bodyPr>
            <a:lstStyle/>
            <a:p>
              <a:pPr algn="ctr">
                <a:defRPr/>
              </a:pPr>
              <a:r>
                <a:rPr lang="en-US" altLang="zh-CN" sz="3200" b="1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389466" y="138898"/>
              <a:ext cx="590671" cy="61554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矩形 22"/>
          <p:cNvSpPr/>
          <p:nvPr/>
        </p:nvSpPr>
        <p:spPr bwMode="auto">
          <a:xfrm>
            <a:off x="1228671" y="103338"/>
            <a:ext cx="10331159" cy="67437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交情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6216115"/>
            <a:ext cx="12192000" cy="14437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25830" y="5985510"/>
            <a:ext cx="606425" cy="606425"/>
            <a:chOff x="8362420" y="2800002"/>
            <a:chExt cx="1262670" cy="1262670"/>
          </a:xfrm>
        </p:grpSpPr>
        <p:sp>
          <p:nvSpPr>
            <p:cNvPr id="26" name="椭圆 25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燕尾形 2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193415" y="5985510"/>
            <a:ext cx="606425" cy="606425"/>
            <a:chOff x="8362420" y="2800002"/>
            <a:chExt cx="1262670" cy="1262670"/>
          </a:xfrm>
        </p:grpSpPr>
        <p:sp>
          <p:nvSpPr>
            <p:cNvPr id="28" name="椭圆 27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燕尾形 28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1000" y="5985510"/>
            <a:ext cx="606425" cy="606425"/>
            <a:chOff x="8362420" y="2800002"/>
            <a:chExt cx="1262670" cy="1262670"/>
          </a:xfrm>
        </p:grpSpPr>
        <p:sp>
          <p:nvSpPr>
            <p:cNvPr id="31" name="椭圆 30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燕尾形 31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996170" y="5985510"/>
            <a:ext cx="606425" cy="606425"/>
            <a:chOff x="8362420" y="2800002"/>
            <a:chExt cx="1262670" cy="1262670"/>
          </a:xfrm>
        </p:grpSpPr>
        <p:sp>
          <p:nvSpPr>
            <p:cNvPr id="37" name="椭圆 36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燕尾形 37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8585" y="5985510"/>
            <a:ext cx="606425" cy="606425"/>
            <a:chOff x="8362420" y="2800002"/>
            <a:chExt cx="1262670" cy="1262670"/>
          </a:xfrm>
        </p:grpSpPr>
        <p:sp>
          <p:nvSpPr>
            <p:cNvPr id="34" name="椭圆 33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燕尾形 3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532255" y="1409700"/>
            <a:ext cx="9070340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其实我们身边最亲近的那些人，都是和我们有深度交情的人。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这是人与人关系的极限。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试想一下吧，结婚、家中有人过世，都能给你下请贴，这关系再好还能好到什么地方去。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87378" cy="876299"/>
          </a:xfrm>
          <a:prstGeom prst="rect">
            <a:avLst/>
          </a:prstGeom>
          <a:gradFill flip="none" rotWithShape="1">
            <a:gsLst>
              <a:gs pos="50000">
                <a:srgbClr val="0070C0"/>
              </a:gs>
              <a:gs pos="0">
                <a:srgbClr val="F5F5F5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69055" y="138898"/>
            <a:ext cx="1059616" cy="617008"/>
            <a:chOff x="169055" y="138898"/>
            <a:chExt cx="1059616" cy="617008"/>
          </a:xfrm>
        </p:grpSpPr>
        <p:sp>
          <p:nvSpPr>
            <p:cNvPr id="19" name="矩形 18"/>
            <p:cNvSpPr/>
            <p:nvPr/>
          </p:nvSpPr>
          <p:spPr>
            <a:xfrm rot="18932957">
              <a:off x="406380" y="159630"/>
              <a:ext cx="584966" cy="582545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169055" y="143131"/>
              <a:ext cx="1059616" cy="612775"/>
            </a:xfrm>
            <a:prstGeom prst="rect">
              <a:avLst/>
            </a:prstGeom>
          </p:spPr>
          <p:txBody>
            <a:bodyPr wrap="square" lIns="121908" tIns="60954" rIns="121908" bIns="60954">
              <a:spAutoFit/>
            </a:bodyPr>
            <a:lstStyle/>
            <a:p>
              <a:pPr algn="ctr">
                <a:defRPr/>
              </a:pPr>
              <a:r>
                <a:rPr lang="en-US" altLang="zh-CN" sz="3200" b="1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389466" y="138898"/>
              <a:ext cx="590671" cy="61554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矩形 22"/>
          <p:cNvSpPr/>
          <p:nvPr/>
        </p:nvSpPr>
        <p:spPr bwMode="auto">
          <a:xfrm>
            <a:off x="1228671" y="103338"/>
            <a:ext cx="10331159" cy="67437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交情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6216115"/>
            <a:ext cx="12192000" cy="14437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25830" y="5985510"/>
            <a:ext cx="606425" cy="606425"/>
            <a:chOff x="8362420" y="2800002"/>
            <a:chExt cx="1262670" cy="1262670"/>
          </a:xfrm>
        </p:grpSpPr>
        <p:sp>
          <p:nvSpPr>
            <p:cNvPr id="26" name="椭圆 25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燕尾形 2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193415" y="5985510"/>
            <a:ext cx="606425" cy="606425"/>
            <a:chOff x="8362420" y="2800002"/>
            <a:chExt cx="1262670" cy="1262670"/>
          </a:xfrm>
        </p:grpSpPr>
        <p:sp>
          <p:nvSpPr>
            <p:cNvPr id="28" name="椭圆 27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燕尾形 28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1000" y="5985510"/>
            <a:ext cx="606425" cy="606425"/>
            <a:chOff x="8362420" y="2800002"/>
            <a:chExt cx="1262670" cy="1262670"/>
          </a:xfrm>
        </p:grpSpPr>
        <p:sp>
          <p:nvSpPr>
            <p:cNvPr id="31" name="椭圆 30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燕尾形 31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996170" y="5985510"/>
            <a:ext cx="606425" cy="606425"/>
            <a:chOff x="8362420" y="2800002"/>
            <a:chExt cx="1262670" cy="1262670"/>
          </a:xfrm>
        </p:grpSpPr>
        <p:sp>
          <p:nvSpPr>
            <p:cNvPr id="37" name="椭圆 36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燕尾形 37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8585" y="5985510"/>
            <a:ext cx="606425" cy="606425"/>
            <a:chOff x="8362420" y="2800002"/>
            <a:chExt cx="1262670" cy="1262670"/>
          </a:xfrm>
        </p:grpSpPr>
        <p:sp>
          <p:nvSpPr>
            <p:cNvPr id="34" name="椭圆 33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燕尾形 3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532255" y="1409700"/>
            <a:ext cx="9070340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两个人有了交情，也意味着绑定了两个人的关系。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交情是你来我往的，如果一直经营下去，感情会越来越深。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很多保险业务员在客户生孩子的时候也会随喜包，其实也是想和客户建立交情的体现。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87378" cy="876299"/>
          </a:xfrm>
          <a:prstGeom prst="rect">
            <a:avLst/>
          </a:prstGeom>
          <a:gradFill flip="none" rotWithShape="1">
            <a:gsLst>
              <a:gs pos="50000">
                <a:srgbClr val="0070C0"/>
              </a:gs>
              <a:gs pos="0">
                <a:srgbClr val="F5F5F5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69055" y="138898"/>
            <a:ext cx="1059616" cy="617008"/>
            <a:chOff x="169055" y="138898"/>
            <a:chExt cx="1059616" cy="617008"/>
          </a:xfrm>
        </p:grpSpPr>
        <p:sp>
          <p:nvSpPr>
            <p:cNvPr id="19" name="矩形 18"/>
            <p:cNvSpPr/>
            <p:nvPr/>
          </p:nvSpPr>
          <p:spPr>
            <a:xfrm rot="18932957">
              <a:off x="406380" y="159630"/>
              <a:ext cx="584966" cy="582545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169055" y="143131"/>
              <a:ext cx="1059616" cy="612775"/>
            </a:xfrm>
            <a:prstGeom prst="rect">
              <a:avLst/>
            </a:prstGeom>
          </p:spPr>
          <p:txBody>
            <a:bodyPr wrap="square" lIns="121908" tIns="60954" rIns="121908" bIns="60954">
              <a:spAutoFit/>
            </a:bodyPr>
            <a:lstStyle/>
            <a:p>
              <a:pPr algn="ctr">
                <a:defRPr/>
              </a:pPr>
              <a:r>
                <a:rPr lang="en-US" altLang="zh-CN" sz="3200" b="1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389466" y="138898"/>
              <a:ext cx="590671" cy="61554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矩形 22"/>
          <p:cNvSpPr/>
          <p:nvPr/>
        </p:nvSpPr>
        <p:spPr bwMode="auto">
          <a:xfrm>
            <a:off x="1228671" y="103338"/>
            <a:ext cx="10331159" cy="67437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交情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6216115"/>
            <a:ext cx="12192000" cy="14437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25830" y="5985510"/>
            <a:ext cx="606425" cy="606425"/>
            <a:chOff x="8362420" y="2800002"/>
            <a:chExt cx="1262670" cy="1262670"/>
          </a:xfrm>
        </p:grpSpPr>
        <p:sp>
          <p:nvSpPr>
            <p:cNvPr id="26" name="椭圆 25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燕尾形 2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193415" y="5985510"/>
            <a:ext cx="606425" cy="606425"/>
            <a:chOff x="8362420" y="2800002"/>
            <a:chExt cx="1262670" cy="1262670"/>
          </a:xfrm>
        </p:grpSpPr>
        <p:sp>
          <p:nvSpPr>
            <p:cNvPr id="28" name="椭圆 27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燕尾形 28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1000" y="5985510"/>
            <a:ext cx="606425" cy="606425"/>
            <a:chOff x="8362420" y="2800002"/>
            <a:chExt cx="1262670" cy="1262670"/>
          </a:xfrm>
        </p:grpSpPr>
        <p:sp>
          <p:nvSpPr>
            <p:cNvPr id="31" name="椭圆 30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燕尾形 31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996170" y="5985510"/>
            <a:ext cx="606425" cy="606425"/>
            <a:chOff x="8362420" y="2800002"/>
            <a:chExt cx="1262670" cy="1262670"/>
          </a:xfrm>
        </p:grpSpPr>
        <p:sp>
          <p:nvSpPr>
            <p:cNvPr id="37" name="椭圆 36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燕尾形 37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8585" y="5985510"/>
            <a:ext cx="606425" cy="606425"/>
            <a:chOff x="8362420" y="2800002"/>
            <a:chExt cx="1262670" cy="1262670"/>
          </a:xfrm>
        </p:grpSpPr>
        <p:sp>
          <p:nvSpPr>
            <p:cNvPr id="34" name="椭圆 33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燕尾形 3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739265" y="1384935"/>
            <a:ext cx="8463915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我国就是个关系社会嘛，你和他有交情，业务往来方面自然就不用多说。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当然了，也有些人是利益至上，有些时候是不讲交情的，这种人也不能深交。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87378" cy="876299"/>
          </a:xfrm>
          <a:prstGeom prst="rect">
            <a:avLst/>
          </a:prstGeom>
          <a:gradFill flip="none" rotWithShape="1">
            <a:gsLst>
              <a:gs pos="50000">
                <a:srgbClr val="0070C0"/>
              </a:gs>
              <a:gs pos="0">
                <a:srgbClr val="F5F5F5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69055" y="138898"/>
            <a:ext cx="1059616" cy="617008"/>
            <a:chOff x="169055" y="138898"/>
            <a:chExt cx="1059616" cy="617008"/>
          </a:xfrm>
        </p:grpSpPr>
        <p:sp>
          <p:nvSpPr>
            <p:cNvPr id="19" name="矩形 18"/>
            <p:cNvSpPr/>
            <p:nvPr/>
          </p:nvSpPr>
          <p:spPr>
            <a:xfrm rot="18932957">
              <a:off x="406380" y="159630"/>
              <a:ext cx="584966" cy="582545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169055" y="143131"/>
              <a:ext cx="1059616" cy="612775"/>
            </a:xfrm>
            <a:prstGeom prst="rect">
              <a:avLst/>
            </a:prstGeom>
          </p:spPr>
          <p:txBody>
            <a:bodyPr wrap="square" lIns="121908" tIns="60954" rIns="121908" bIns="60954">
              <a:spAutoFit/>
            </a:bodyPr>
            <a:lstStyle/>
            <a:p>
              <a:pPr algn="ctr">
                <a:defRPr/>
              </a:pPr>
              <a:r>
                <a:rPr lang="en-US" altLang="zh-CN" sz="3200" b="1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389466" y="138898"/>
              <a:ext cx="590671" cy="61554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矩形 22"/>
          <p:cNvSpPr/>
          <p:nvPr/>
        </p:nvSpPr>
        <p:spPr bwMode="auto">
          <a:xfrm>
            <a:off x="1228671" y="103338"/>
            <a:ext cx="10331159" cy="674370"/>
          </a:xfrm>
          <a:prstGeom prst="rect">
            <a:avLst/>
          </a:prstGeom>
        </p:spPr>
        <p:txBody>
          <a:bodyPr wrap="square" lIns="121908" tIns="60954" rIns="121908" bIns="60954"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交情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6216115"/>
            <a:ext cx="12192000" cy="14437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25830" y="5985510"/>
            <a:ext cx="606425" cy="606425"/>
            <a:chOff x="8362420" y="2800002"/>
            <a:chExt cx="1262670" cy="1262670"/>
          </a:xfrm>
        </p:grpSpPr>
        <p:sp>
          <p:nvSpPr>
            <p:cNvPr id="26" name="椭圆 25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燕尾形 2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193415" y="5985510"/>
            <a:ext cx="606425" cy="606425"/>
            <a:chOff x="8362420" y="2800002"/>
            <a:chExt cx="1262670" cy="1262670"/>
          </a:xfrm>
        </p:grpSpPr>
        <p:sp>
          <p:nvSpPr>
            <p:cNvPr id="28" name="椭圆 27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燕尾形 28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1000" y="5985510"/>
            <a:ext cx="606425" cy="606425"/>
            <a:chOff x="8362420" y="2800002"/>
            <a:chExt cx="1262670" cy="1262670"/>
          </a:xfrm>
        </p:grpSpPr>
        <p:sp>
          <p:nvSpPr>
            <p:cNvPr id="31" name="椭圆 30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燕尾形 31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996170" y="5985510"/>
            <a:ext cx="606425" cy="606425"/>
            <a:chOff x="8362420" y="2800002"/>
            <a:chExt cx="1262670" cy="1262670"/>
          </a:xfrm>
        </p:grpSpPr>
        <p:sp>
          <p:nvSpPr>
            <p:cNvPr id="37" name="椭圆 36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燕尾形 37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8585" y="5985510"/>
            <a:ext cx="606425" cy="606425"/>
            <a:chOff x="8362420" y="2800002"/>
            <a:chExt cx="1262670" cy="1262670"/>
          </a:xfrm>
        </p:grpSpPr>
        <p:sp>
          <p:nvSpPr>
            <p:cNvPr id="34" name="椭圆 33"/>
            <p:cNvSpPr/>
            <p:nvPr/>
          </p:nvSpPr>
          <p:spPr>
            <a:xfrm>
              <a:off x="8362420" y="2800002"/>
              <a:ext cx="1262670" cy="126267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燕尾形 34"/>
            <p:cNvSpPr/>
            <p:nvPr/>
          </p:nvSpPr>
          <p:spPr>
            <a:xfrm>
              <a:off x="8793865" y="3109166"/>
              <a:ext cx="444500" cy="639671"/>
            </a:xfrm>
            <a:prstGeom prst="chevr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82775" y="1666240"/>
            <a:ext cx="7785100" cy="3091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保险就是个交朋识友的过程，你不断的结交一些人，不断的和他们关系升级，不仅成就了保险业务，</a:t>
            </a:r>
          </a:p>
          <a:p>
            <a:pPr algn="l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你还收获了一批臭味相投，愿意支持你的朋友。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 rot="19309524">
            <a:off x="1236307" y="1310842"/>
            <a:ext cx="1984873" cy="1984873"/>
          </a:xfrm>
          <a:prstGeom prst="rect">
            <a:avLst/>
          </a:prstGeom>
          <a:solidFill>
            <a:srgbClr val="0070C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1892788" y="1"/>
            <a:ext cx="1344118" cy="653075"/>
          </a:xfrm>
          <a:custGeom>
            <a:avLst/>
            <a:gdLst>
              <a:gd name="connsiteX0" fmla="*/ 0 w 1344118"/>
              <a:gd name="connsiteY0" fmla="*/ 0 h 653075"/>
              <a:gd name="connsiteX1" fmla="*/ 1344118 w 1344118"/>
              <a:gd name="connsiteY1" fmla="*/ 0 h 653075"/>
              <a:gd name="connsiteX2" fmla="*/ 513451 w 1344118"/>
              <a:gd name="connsiteY2" fmla="*/ 653075 h 653075"/>
              <a:gd name="connsiteX3" fmla="*/ 0 w 1344118"/>
              <a:gd name="connsiteY3" fmla="*/ 0 h 65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44118" h="653075">
                <a:moveTo>
                  <a:pt x="0" y="0"/>
                </a:moveTo>
                <a:lnTo>
                  <a:pt x="1344118" y="0"/>
                </a:lnTo>
                <a:lnTo>
                  <a:pt x="513451" y="653075"/>
                </a:lnTo>
                <a:lnTo>
                  <a:pt x="0" y="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2511327" y="0"/>
            <a:ext cx="2787141" cy="2395016"/>
          </a:xfrm>
          <a:custGeom>
            <a:avLst/>
            <a:gdLst>
              <a:gd name="connsiteX0" fmla="*/ 1061614 w 2787141"/>
              <a:gd name="connsiteY0" fmla="*/ 0 h 2395016"/>
              <a:gd name="connsiteX1" fmla="*/ 1868661 w 2787141"/>
              <a:gd name="connsiteY1" fmla="*/ 0 h 2395016"/>
              <a:gd name="connsiteX2" fmla="*/ 2787141 w 2787141"/>
              <a:gd name="connsiteY2" fmla="*/ 1168245 h 2395016"/>
              <a:gd name="connsiteX3" fmla="*/ 1226771 w 2787141"/>
              <a:gd name="connsiteY3" fmla="*/ 2395016 h 2395016"/>
              <a:gd name="connsiteX4" fmla="*/ 0 w 2787141"/>
              <a:gd name="connsiteY4" fmla="*/ 834646 h 2395016"/>
              <a:gd name="connsiteX5" fmla="*/ 1061614 w 2787141"/>
              <a:gd name="connsiteY5" fmla="*/ 0 h 2395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87141" h="2395016">
                <a:moveTo>
                  <a:pt x="1061614" y="0"/>
                </a:moveTo>
                <a:lnTo>
                  <a:pt x="1868661" y="0"/>
                </a:lnTo>
                <a:lnTo>
                  <a:pt x="2787141" y="1168245"/>
                </a:lnTo>
                <a:lnTo>
                  <a:pt x="1226771" y="2395016"/>
                </a:lnTo>
                <a:lnTo>
                  <a:pt x="0" y="834646"/>
                </a:lnTo>
                <a:lnTo>
                  <a:pt x="1061614" y="0"/>
                </a:ln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0" y="2"/>
            <a:ext cx="2257680" cy="1988577"/>
          </a:xfrm>
          <a:custGeom>
            <a:avLst/>
            <a:gdLst>
              <a:gd name="connsiteX0" fmla="*/ 15189 w 2257680"/>
              <a:gd name="connsiteY0" fmla="*/ 0 h 1988577"/>
              <a:gd name="connsiteX1" fmla="*/ 1658744 w 2257680"/>
              <a:gd name="connsiteY1" fmla="*/ 0 h 1988577"/>
              <a:gd name="connsiteX2" fmla="*/ 2257680 w 2257680"/>
              <a:gd name="connsiteY2" fmla="*/ 761806 h 1988577"/>
              <a:gd name="connsiteX3" fmla="*/ 697310 w 2257680"/>
              <a:gd name="connsiteY3" fmla="*/ 1988577 h 1988577"/>
              <a:gd name="connsiteX4" fmla="*/ 0 w 2257680"/>
              <a:gd name="connsiteY4" fmla="*/ 1101646 h 1988577"/>
              <a:gd name="connsiteX5" fmla="*/ 0 w 2257680"/>
              <a:gd name="connsiteY5" fmla="*/ 11942 h 1988577"/>
              <a:gd name="connsiteX6" fmla="*/ 15189 w 2257680"/>
              <a:gd name="connsiteY6" fmla="*/ 0 h 1988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57680" h="1988577">
                <a:moveTo>
                  <a:pt x="15189" y="0"/>
                </a:moveTo>
                <a:lnTo>
                  <a:pt x="1658744" y="0"/>
                </a:lnTo>
                <a:lnTo>
                  <a:pt x="2257680" y="761806"/>
                </a:lnTo>
                <a:lnTo>
                  <a:pt x="697310" y="1988577"/>
                </a:lnTo>
                <a:lnTo>
                  <a:pt x="0" y="1101646"/>
                </a:lnTo>
                <a:lnTo>
                  <a:pt x="0" y="11942"/>
                </a:lnTo>
                <a:lnTo>
                  <a:pt x="15189" y="0"/>
                </a:lnTo>
                <a:close/>
              </a:path>
            </a:pathLst>
          </a:cu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1" y="1425678"/>
            <a:ext cx="548749" cy="1129401"/>
          </a:xfrm>
          <a:custGeom>
            <a:avLst/>
            <a:gdLst>
              <a:gd name="connsiteX0" fmla="*/ 0 w 548749"/>
              <a:gd name="connsiteY0" fmla="*/ 0 h 1129401"/>
              <a:gd name="connsiteX1" fmla="*/ 548749 w 548749"/>
              <a:gd name="connsiteY1" fmla="*/ 697972 h 1129401"/>
              <a:gd name="connsiteX2" fmla="*/ 0 w 548749"/>
              <a:gd name="connsiteY2" fmla="*/ 1129401 h 1129401"/>
              <a:gd name="connsiteX3" fmla="*/ 0 w 548749"/>
              <a:gd name="connsiteY3" fmla="*/ 0 h 1129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8749" h="1129401">
                <a:moveTo>
                  <a:pt x="0" y="0"/>
                </a:moveTo>
                <a:lnTo>
                  <a:pt x="548749" y="697972"/>
                </a:lnTo>
                <a:lnTo>
                  <a:pt x="0" y="1129401"/>
                </a:lnTo>
                <a:lnTo>
                  <a:pt x="0" y="0"/>
                </a:ln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1" y="2245211"/>
            <a:ext cx="1946161" cy="2787141"/>
          </a:xfrm>
          <a:custGeom>
            <a:avLst/>
            <a:gdLst>
              <a:gd name="connsiteX0" fmla="*/ 719390 w 1946161"/>
              <a:gd name="connsiteY0" fmla="*/ 0 h 2787141"/>
              <a:gd name="connsiteX1" fmla="*/ 1946161 w 1946161"/>
              <a:gd name="connsiteY1" fmla="*/ 1560370 h 2787141"/>
              <a:gd name="connsiteX2" fmla="*/ 385791 w 1946161"/>
              <a:gd name="connsiteY2" fmla="*/ 2787141 h 2787141"/>
              <a:gd name="connsiteX3" fmla="*/ 0 w 1946161"/>
              <a:gd name="connsiteY3" fmla="*/ 2296441 h 2787141"/>
              <a:gd name="connsiteX4" fmla="*/ 0 w 1946161"/>
              <a:gd name="connsiteY4" fmla="*/ 565588 h 2787141"/>
              <a:gd name="connsiteX5" fmla="*/ 719390 w 1946161"/>
              <a:gd name="connsiteY5" fmla="*/ 0 h 27871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46161" h="2787141">
                <a:moveTo>
                  <a:pt x="719390" y="0"/>
                </a:moveTo>
                <a:lnTo>
                  <a:pt x="1946161" y="1560370"/>
                </a:lnTo>
                <a:lnTo>
                  <a:pt x="385791" y="2787141"/>
                </a:lnTo>
                <a:lnTo>
                  <a:pt x="0" y="2296441"/>
                </a:lnTo>
                <a:lnTo>
                  <a:pt x="0" y="565588"/>
                </a:lnTo>
                <a:lnTo>
                  <a:pt x="719390" y="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/>
          <p:nvPr/>
        </p:nvSpPr>
        <p:spPr>
          <a:xfrm>
            <a:off x="0" y="4740841"/>
            <a:ext cx="305630" cy="629029"/>
          </a:xfrm>
          <a:custGeom>
            <a:avLst/>
            <a:gdLst>
              <a:gd name="connsiteX0" fmla="*/ 0 w 305630"/>
              <a:gd name="connsiteY0" fmla="*/ 0 h 629029"/>
              <a:gd name="connsiteX1" fmla="*/ 305630 w 305630"/>
              <a:gd name="connsiteY1" fmla="*/ 388741 h 629029"/>
              <a:gd name="connsiteX2" fmla="*/ 0 w 305630"/>
              <a:gd name="connsiteY2" fmla="*/ 629029 h 629029"/>
              <a:gd name="connsiteX3" fmla="*/ 0 w 305630"/>
              <a:gd name="connsiteY3" fmla="*/ 0 h 629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5630" h="629029">
                <a:moveTo>
                  <a:pt x="0" y="0"/>
                </a:moveTo>
                <a:lnTo>
                  <a:pt x="305630" y="388741"/>
                </a:lnTo>
                <a:lnTo>
                  <a:pt x="0" y="629029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4525240" y="1"/>
            <a:ext cx="2263439" cy="1099751"/>
          </a:xfrm>
          <a:custGeom>
            <a:avLst/>
            <a:gdLst>
              <a:gd name="connsiteX0" fmla="*/ 0 w 2263439"/>
              <a:gd name="connsiteY0" fmla="*/ 0 h 1099751"/>
              <a:gd name="connsiteX1" fmla="*/ 2263439 w 2263439"/>
              <a:gd name="connsiteY1" fmla="*/ 0 h 1099751"/>
              <a:gd name="connsiteX2" fmla="*/ 864630 w 2263439"/>
              <a:gd name="connsiteY2" fmla="*/ 1099751 h 1099751"/>
              <a:gd name="connsiteX3" fmla="*/ 0 w 2263439"/>
              <a:gd name="connsiteY3" fmla="*/ 0 h 1099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63439" h="1099751">
                <a:moveTo>
                  <a:pt x="0" y="0"/>
                </a:moveTo>
                <a:lnTo>
                  <a:pt x="2263439" y="0"/>
                </a:lnTo>
                <a:lnTo>
                  <a:pt x="864630" y="1099751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淘宝店chenying0907 49"/>
          <p:cNvSpPr/>
          <p:nvPr/>
        </p:nvSpPr>
        <p:spPr>
          <a:xfrm>
            <a:off x="-287773" y="484214"/>
            <a:ext cx="2545103" cy="61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300"/>
              </a:spcBef>
            </a:pPr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255770" y="1592580"/>
            <a:ext cx="7444740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有过交谈的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，就多找机会再去交谈交谈，争取留下彼此的联系方式。</a:t>
            </a:r>
            <a:endParaRPr lang="zh-CN" altLang="en-US" sz="2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告知对方，自己的专业是什么，做得怎么样，能为对方带来什么，完成结识新朋友的所有礼仪。</a:t>
            </a:r>
            <a:endParaRPr lang="zh-CN" altLang="en-US" sz="2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 rot="19309524">
            <a:off x="1236307" y="1310842"/>
            <a:ext cx="1984873" cy="1984873"/>
          </a:xfrm>
          <a:prstGeom prst="rect">
            <a:avLst/>
          </a:prstGeom>
          <a:solidFill>
            <a:srgbClr val="0070C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1892788" y="1"/>
            <a:ext cx="1344118" cy="653075"/>
          </a:xfrm>
          <a:custGeom>
            <a:avLst/>
            <a:gdLst>
              <a:gd name="connsiteX0" fmla="*/ 0 w 1344118"/>
              <a:gd name="connsiteY0" fmla="*/ 0 h 653075"/>
              <a:gd name="connsiteX1" fmla="*/ 1344118 w 1344118"/>
              <a:gd name="connsiteY1" fmla="*/ 0 h 653075"/>
              <a:gd name="connsiteX2" fmla="*/ 513451 w 1344118"/>
              <a:gd name="connsiteY2" fmla="*/ 653075 h 653075"/>
              <a:gd name="connsiteX3" fmla="*/ 0 w 1344118"/>
              <a:gd name="connsiteY3" fmla="*/ 0 h 65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44118" h="653075">
                <a:moveTo>
                  <a:pt x="0" y="0"/>
                </a:moveTo>
                <a:lnTo>
                  <a:pt x="1344118" y="0"/>
                </a:lnTo>
                <a:lnTo>
                  <a:pt x="513451" y="653075"/>
                </a:lnTo>
                <a:lnTo>
                  <a:pt x="0" y="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2511327" y="0"/>
            <a:ext cx="2787141" cy="2395016"/>
          </a:xfrm>
          <a:custGeom>
            <a:avLst/>
            <a:gdLst>
              <a:gd name="connsiteX0" fmla="*/ 1061614 w 2787141"/>
              <a:gd name="connsiteY0" fmla="*/ 0 h 2395016"/>
              <a:gd name="connsiteX1" fmla="*/ 1868661 w 2787141"/>
              <a:gd name="connsiteY1" fmla="*/ 0 h 2395016"/>
              <a:gd name="connsiteX2" fmla="*/ 2787141 w 2787141"/>
              <a:gd name="connsiteY2" fmla="*/ 1168245 h 2395016"/>
              <a:gd name="connsiteX3" fmla="*/ 1226771 w 2787141"/>
              <a:gd name="connsiteY3" fmla="*/ 2395016 h 2395016"/>
              <a:gd name="connsiteX4" fmla="*/ 0 w 2787141"/>
              <a:gd name="connsiteY4" fmla="*/ 834646 h 2395016"/>
              <a:gd name="connsiteX5" fmla="*/ 1061614 w 2787141"/>
              <a:gd name="connsiteY5" fmla="*/ 0 h 2395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87141" h="2395016">
                <a:moveTo>
                  <a:pt x="1061614" y="0"/>
                </a:moveTo>
                <a:lnTo>
                  <a:pt x="1868661" y="0"/>
                </a:lnTo>
                <a:lnTo>
                  <a:pt x="2787141" y="1168245"/>
                </a:lnTo>
                <a:lnTo>
                  <a:pt x="1226771" y="2395016"/>
                </a:lnTo>
                <a:lnTo>
                  <a:pt x="0" y="834646"/>
                </a:lnTo>
                <a:lnTo>
                  <a:pt x="1061614" y="0"/>
                </a:ln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0" y="2"/>
            <a:ext cx="2257680" cy="1988577"/>
          </a:xfrm>
          <a:custGeom>
            <a:avLst/>
            <a:gdLst>
              <a:gd name="connsiteX0" fmla="*/ 15189 w 2257680"/>
              <a:gd name="connsiteY0" fmla="*/ 0 h 1988577"/>
              <a:gd name="connsiteX1" fmla="*/ 1658744 w 2257680"/>
              <a:gd name="connsiteY1" fmla="*/ 0 h 1988577"/>
              <a:gd name="connsiteX2" fmla="*/ 2257680 w 2257680"/>
              <a:gd name="connsiteY2" fmla="*/ 761806 h 1988577"/>
              <a:gd name="connsiteX3" fmla="*/ 697310 w 2257680"/>
              <a:gd name="connsiteY3" fmla="*/ 1988577 h 1988577"/>
              <a:gd name="connsiteX4" fmla="*/ 0 w 2257680"/>
              <a:gd name="connsiteY4" fmla="*/ 1101646 h 1988577"/>
              <a:gd name="connsiteX5" fmla="*/ 0 w 2257680"/>
              <a:gd name="connsiteY5" fmla="*/ 11942 h 1988577"/>
              <a:gd name="connsiteX6" fmla="*/ 15189 w 2257680"/>
              <a:gd name="connsiteY6" fmla="*/ 0 h 1988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57680" h="1988577">
                <a:moveTo>
                  <a:pt x="15189" y="0"/>
                </a:moveTo>
                <a:lnTo>
                  <a:pt x="1658744" y="0"/>
                </a:lnTo>
                <a:lnTo>
                  <a:pt x="2257680" y="761806"/>
                </a:lnTo>
                <a:lnTo>
                  <a:pt x="697310" y="1988577"/>
                </a:lnTo>
                <a:lnTo>
                  <a:pt x="0" y="1101646"/>
                </a:lnTo>
                <a:lnTo>
                  <a:pt x="0" y="11942"/>
                </a:lnTo>
                <a:lnTo>
                  <a:pt x="15189" y="0"/>
                </a:lnTo>
                <a:close/>
              </a:path>
            </a:pathLst>
          </a:cu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1" y="1425678"/>
            <a:ext cx="548749" cy="1129401"/>
          </a:xfrm>
          <a:custGeom>
            <a:avLst/>
            <a:gdLst>
              <a:gd name="connsiteX0" fmla="*/ 0 w 548749"/>
              <a:gd name="connsiteY0" fmla="*/ 0 h 1129401"/>
              <a:gd name="connsiteX1" fmla="*/ 548749 w 548749"/>
              <a:gd name="connsiteY1" fmla="*/ 697972 h 1129401"/>
              <a:gd name="connsiteX2" fmla="*/ 0 w 548749"/>
              <a:gd name="connsiteY2" fmla="*/ 1129401 h 1129401"/>
              <a:gd name="connsiteX3" fmla="*/ 0 w 548749"/>
              <a:gd name="connsiteY3" fmla="*/ 0 h 1129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8749" h="1129401">
                <a:moveTo>
                  <a:pt x="0" y="0"/>
                </a:moveTo>
                <a:lnTo>
                  <a:pt x="548749" y="697972"/>
                </a:lnTo>
                <a:lnTo>
                  <a:pt x="0" y="1129401"/>
                </a:lnTo>
                <a:lnTo>
                  <a:pt x="0" y="0"/>
                </a:ln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1" y="2245211"/>
            <a:ext cx="1946161" cy="2787141"/>
          </a:xfrm>
          <a:custGeom>
            <a:avLst/>
            <a:gdLst>
              <a:gd name="connsiteX0" fmla="*/ 719390 w 1946161"/>
              <a:gd name="connsiteY0" fmla="*/ 0 h 2787141"/>
              <a:gd name="connsiteX1" fmla="*/ 1946161 w 1946161"/>
              <a:gd name="connsiteY1" fmla="*/ 1560370 h 2787141"/>
              <a:gd name="connsiteX2" fmla="*/ 385791 w 1946161"/>
              <a:gd name="connsiteY2" fmla="*/ 2787141 h 2787141"/>
              <a:gd name="connsiteX3" fmla="*/ 0 w 1946161"/>
              <a:gd name="connsiteY3" fmla="*/ 2296441 h 2787141"/>
              <a:gd name="connsiteX4" fmla="*/ 0 w 1946161"/>
              <a:gd name="connsiteY4" fmla="*/ 565588 h 2787141"/>
              <a:gd name="connsiteX5" fmla="*/ 719390 w 1946161"/>
              <a:gd name="connsiteY5" fmla="*/ 0 h 27871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46161" h="2787141">
                <a:moveTo>
                  <a:pt x="719390" y="0"/>
                </a:moveTo>
                <a:lnTo>
                  <a:pt x="1946161" y="1560370"/>
                </a:lnTo>
                <a:lnTo>
                  <a:pt x="385791" y="2787141"/>
                </a:lnTo>
                <a:lnTo>
                  <a:pt x="0" y="2296441"/>
                </a:lnTo>
                <a:lnTo>
                  <a:pt x="0" y="565588"/>
                </a:lnTo>
                <a:lnTo>
                  <a:pt x="719390" y="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/>
          <p:nvPr/>
        </p:nvSpPr>
        <p:spPr>
          <a:xfrm>
            <a:off x="0" y="4740841"/>
            <a:ext cx="305630" cy="629029"/>
          </a:xfrm>
          <a:custGeom>
            <a:avLst/>
            <a:gdLst>
              <a:gd name="connsiteX0" fmla="*/ 0 w 305630"/>
              <a:gd name="connsiteY0" fmla="*/ 0 h 629029"/>
              <a:gd name="connsiteX1" fmla="*/ 305630 w 305630"/>
              <a:gd name="connsiteY1" fmla="*/ 388741 h 629029"/>
              <a:gd name="connsiteX2" fmla="*/ 0 w 305630"/>
              <a:gd name="connsiteY2" fmla="*/ 629029 h 629029"/>
              <a:gd name="connsiteX3" fmla="*/ 0 w 305630"/>
              <a:gd name="connsiteY3" fmla="*/ 0 h 629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5630" h="629029">
                <a:moveTo>
                  <a:pt x="0" y="0"/>
                </a:moveTo>
                <a:lnTo>
                  <a:pt x="305630" y="388741"/>
                </a:lnTo>
                <a:lnTo>
                  <a:pt x="0" y="629029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4525240" y="1"/>
            <a:ext cx="2263439" cy="1099751"/>
          </a:xfrm>
          <a:custGeom>
            <a:avLst/>
            <a:gdLst>
              <a:gd name="connsiteX0" fmla="*/ 0 w 2263439"/>
              <a:gd name="connsiteY0" fmla="*/ 0 h 1099751"/>
              <a:gd name="connsiteX1" fmla="*/ 2263439 w 2263439"/>
              <a:gd name="connsiteY1" fmla="*/ 0 h 1099751"/>
              <a:gd name="connsiteX2" fmla="*/ 864630 w 2263439"/>
              <a:gd name="connsiteY2" fmla="*/ 1099751 h 1099751"/>
              <a:gd name="connsiteX3" fmla="*/ 0 w 2263439"/>
              <a:gd name="connsiteY3" fmla="*/ 0 h 1099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63439" h="1099751">
                <a:moveTo>
                  <a:pt x="0" y="0"/>
                </a:moveTo>
                <a:lnTo>
                  <a:pt x="2263439" y="0"/>
                </a:lnTo>
                <a:lnTo>
                  <a:pt x="864630" y="1099751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淘宝店chenying0907 49"/>
          <p:cNvSpPr/>
          <p:nvPr/>
        </p:nvSpPr>
        <p:spPr>
          <a:xfrm>
            <a:off x="-287773" y="484214"/>
            <a:ext cx="2545103" cy="61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300"/>
              </a:spcBef>
            </a:pPr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839210" y="1592580"/>
            <a:ext cx="8078470" cy="50927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有过交流的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，盘点一下掌握了对方多少的信息，知晓这个人对于保险的态度是怎么样。较为认可的话就可以尝试着切入保险话题。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不太认可保险，最好能交流出拒绝保险的真正原因，对症下药。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 rot="19309524">
            <a:off x="1236307" y="1310842"/>
            <a:ext cx="1984873" cy="1984873"/>
          </a:xfrm>
          <a:prstGeom prst="rect">
            <a:avLst/>
          </a:prstGeom>
          <a:solidFill>
            <a:srgbClr val="0070C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1892788" y="1"/>
            <a:ext cx="1344118" cy="653075"/>
          </a:xfrm>
          <a:custGeom>
            <a:avLst/>
            <a:gdLst>
              <a:gd name="connsiteX0" fmla="*/ 0 w 1344118"/>
              <a:gd name="connsiteY0" fmla="*/ 0 h 653075"/>
              <a:gd name="connsiteX1" fmla="*/ 1344118 w 1344118"/>
              <a:gd name="connsiteY1" fmla="*/ 0 h 653075"/>
              <a:gd name="connsiteX2" fmla="*/ 513451 w 1344118"/>
              <a:gd name="connsiteY2" fmla="*/ 653075 h 653075"/>
              <a:gd name="connsiteX3" fmla="*/ 0 w 1344118"/>
              <a:gd name="connsiteY3" fmla="*/ 0 h 65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44118" h="653075">
                <a:moveTo>
                  <a:pt x="0" y="0"/>
                </a:moveTo>
                <a:lnTo>
                  <a:pt x="1344118" y="0"/>
                </a:lnTo>
                <a:lnTo>
                  <a:pt x="513451" y="653075"/>
                </a:lnTo>
                <a:lnTo>
                  <a:pt x="0" y="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2511327" y="0"/>
            <a:ext cx="2787141" cy="2395016"/>
          </a:xfrm>
          <a:custGeom>
            <a:avLst/>
            <a:gdLst>
              <a:gd name="connsiteX0" fmla="*/ 1061614 w 2787141"/>
              <a:gd name="connsiteY0" fmla="*/ 0 h 2395016"/>
              <a:gd name="connsiteX1" fmla="*/ 1868661 w 2787141"/>
              <a:gd name="connsiteY1" fmla="*/ 0 h 2395016"/>
              <a:gd name="connsiteX2" fmla="*/ 2787141 w 2787141"/>
              <a:gd name="connsiteY2" fmla="*/ 1168245 h 2395016"/>
              <a:gd name="connsiteX3" fmla="*/ 1226771 w 2787141"/>
              <a:gd name="connsiteY3" fmla="*/ 2395016 h 2395016"/>
              <a:gd name="connsiteX4" fmla="*/ 0 w 2787141"/>
              <a:gd name="connsiteY4" fmla="*/ 834646 h 2395016"/>
              <a:gd name="connsiteX5" fmla="*/ 1061614 w 2787141"/>
              <a:gd name="connsiteY5" fmla="*/ 0 h 2395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87141" h="2395016">
                <a:moveTo>
                  <a:pt x="1061614" y="0"/>
                </a:moveTo>
                <a:lnTo>
                  <a:pt x="1868661" y="0"/>
                </a:lnTo>
                <a:lnTo>
                  <a:pt x="2787141" y="1168245"/>
                </a:lnTo>
                <a:lnTo>
                  <a:pt x="1226771" y="2395016"/>
                </a:lnTo>
                <a:lnTo>
                  <a:pt x="0" y="834646"/>
                </a:lnTo>
                <a:lnTo>
                  <a:pt x="1061614" y="0"/>
                </a:ln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0" y="2"/>
            <a:ext cx="2257680" cy="1988577"/>
          </a:xfrm>
          <a:custGeom>
            <a:avLst/>
            <a:gdLst>
              <a:gd name="connsiteX0" fmla="*/ 15189 w 2257680"/>
              <a:gd name="connsiteY0" fmla="*/ 0 h 1988577"/>
              <a:gd name="connsiteX1" fmla="*/ 1658744 w 2257680"/>
              <a:gd name="connsiteY1" fmla="*/ 0 h 1988577"/>
              <a:gd name="connsiteX2" fmla="*/ 2257680 w 2257680"/>
              <a:gd name="connsiteY2" fmla="*/ 761806 h 1988577"/>
              <a:gd name="connsiteX3" fmla="*/ 697310 w 2257680"/>
              <a:gd name="connsiteY3" fmla="*/ 1988577 h 1988577"/>
              <a:gd name="connsiteX4" fmla="*/ 0 w 2257680"/>
              <a:gd name="connsiteY4" fmla="*/ 1101646 h 1988577"/>
              <a:gd name="connsiteX5" fmla="*/ 0 w 2257680"/>
              <a:gd name="connsiteY5" fmla="*/ 11942 h 1988577"/>
              <a:gd name="connsiteX6" fmla="*/ 15189 w 2257680"/>
              <a:gd name="connsiteY6" fmla="*/ 0 h 1988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57680" h="1988577">
                <a:moveTo>
                  <a:pt x="15189" y="0"/>
                </a:moveTo>
                <a:lnTo>
                  <a:pt x="1658744" y="0"/>
                </a:lnTo>
                <a:lnTo>
                  <a:pt x="2257680" y="761806"/>
                </a:lnTo>
                <a:lnTo>
                  <a:pt x="697310" y="1988577"/>
                </a:lnTo>
                <a:lnTo>
                  <a:pt x="0" y="1101646"/>
                </a:lnTo>
                <a:lnTo>
                  <a:pt x="0" y="11942"/>
                </a:lnTo>
                <a:lnTo>
                  <a:pt x="15189" y="0"/>
                </a:lnTo>
                <a:close/>
              </a:path>
            </a:pathLst>
          </a:cu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1" y="1425678"/>
            <a:ext cx="548749" cy="1129401"/>
          </a:xfrm>
          <a:custGeom>
            <a:avLst/>
            <a:gdLst>
              <a:gd name="connsiteX0" fmla="*/ 0 w 548749"/>
              <a:gd name="connsiteY0" fmla="*/ 0 h 1129401"/>
              <a:gd name="connsiteX1" fmla="*/ 548749 w 548749"/>
              <a:gd name="connsiteY1" fmla="*/ 697972 h 1129401"/>
              <a:gd name="connsiteX2" fmla="*/ 0 w 548749"/>
              <a:gd name="connsiteY2" fmla="*/ 1129401 h 1129401"/>
              <a:gd name="connsiteX3" fmla="*/ 0 w 548749"/>
              <a:gd name="connsiteY3" fmla="*/ 0 h 1129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8749" h="1129401">
                <a:moveTo>
                  <a:pt x="0" y="0"/>
                </a:moveTo>
                <a:lnTo>
                  <a:pt x="548749" y="697972"/>
                </a:lnTo>
                <a:lnTo>
                  <a:pt x="0" y="1129401"/>
                </a:lnTo>
                <a:lnTo>
                  <a:pt x="0" y="0"/>
                </a:ln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1" y="2245211"/>
            <a:ext cx="1946161" cy="2787141"/>
          </a:xfrm>
          <a:custGeom>
            <a:avLst/>
            <a:gdLst>
              <a:gd name="connsiteX0" fmla="*/ 719390 w 1946161"/>
              <a:gd name="connsiteY0" fmla="*/ 0 h 2787141"/>
              <a:gd name="connsiteX1" fmla="*/ 1946161 w 1946161"/>
              <a:gd name="connsiteY1" fmla="*/ 1560370 h 2787141"/>
              <a:gd name="connsiteX2" fmla="*/ 385791 w 1946161"/>
              <a:gd name="connsiteY2" fmla="*/ 2787141 h 2787141"/>
              <a:gd name="connsiteX3" fmla="*/ 0 w 1946161"/>
              <a:gd name="connsiteY3" fmla="*/ 2296441 h 2787141"/>
              <a:gd name="connsiteX4" fmla="*/ 0 w 1946161"/>
              <a:gd name="connsiteY4" fmla="*/ 565588 h 2787141"/>
              <a:gd name="connsiteX5" fmla="*/ 719390 w 1946161"/>
              <a:gd name="connsiteY5" fmla="*/ 0 h 27871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46161" h="2787141">
                <a:moveTo>
                  <a:pt x="719390" y="0"/>
                </a:moveTo>
                <a:lnTo>
                  <a:pt x="1946161" y="1560370"/>
                </a:lnTo>
                <a:lnTo>
                  <a:pt x="385791" y="2787141"/>
                </a:lnTo>
                <a:lnTo>
                  <a:pt x="0" y="2296441"/>
                </a:lnTo>
                <a:lnTo>
                  <a:pt x="0" y="565588"/>
                </a:lnTo>
                <a:lnTo>
                  <a:pt x="719390" y="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/>
          <p:nvPr/>
        </p:nvSpPr>
        <p:spPr>
          <a:xfrm>
            <a:off x="0" y="4740841"/>
            <a:ext cx="305630" cy="629029"/>
          </a:xfrm>
          <a:custGeom>
            <a:avLst/>
            <a:gdLst>
              <a:gd name="connsiteX0" fmla="*/ 0 w 305630"/>
              <a:gd name="connsiteY0" fmla="*/ 0 h 629029"/>
              <a:gd name="connsiteX1" fmla="*/ 305630 w 305630"/>
              <a:gd name="connsiteY1" fmla="*/ 388741 h 629029"/>
              <a:gd name="connsiteX2" fmla="*/ 0 w 305630"/>
              <a:gd name="connsiteY2" fmla="*/ 629029 h 629029"/>
              <a:gd name="connsiteX3" fmla="*/ 0 w 305630"/>
              <a:gd name="connsiteY3" fmla="*/ 0 h 629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5630" h="629029">
                <a:moveTo>
                  <a:pt x="0" y="0"/>
                </a:moveTo>
                <a:lnTo>
                  <a:pt x="305630" y="388741"/>
                </a:lnTo>
                <a:lnTo>
                  <a:pt x="0" y="629029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4525240" y="1"/>
            <a:ext cx="2263439" cy="1099751"/>
          </a:xfrm>
          <a:custGeom>
            <a:avLst/>
            <a:gdLst>
              <a:gd name="connsiteX0" fmla="*/ 0 w 2263439"/>
              <a:gd name="connsiteY0" fmla="*/ 0 h 1099751"/>
              <a:gd name="connsiteX1" fmla="*/ 2263439 w 2263439"/>
              <a:gd name="connsiteY1" fmla="*/ 0 h 1099751"/>
              <a:gd name="connsiteX2" fmla="*/ 864630 w 2263439"/>
              <a:gd name="connsiteY2" fmla="*/ 1099751 h 1099751"/>
              <a:gd name="connsiteX3" fmla="*/ 0 w 2263439"/>
              <a:gd name="connsiteY3" fmla="*/ 0 h 1099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63439" h="1099751">
                <a:moveTo>
                  <a:pt x="0" y="0"/>
                </a:moveTo>
                <a:lnTo>
                  <a:pt x="2263439" y="0"/>
                </a:lnTo>
                <a:lnTo>
                  <a:pt x="864630" y="1099751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淘宝店chenying0907 49"/>
          <p:cNvSpPr/>
          <p:nvPr/>
        </p:nvSpPr>
        <p:spPr>
          <a:xfrm>
            <a:off x="-287773" y="484214"/>
            <a:ext cx="2545103" cy="61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300"/>
              </a:spcBef>
            </a:pPr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525010" y="1813560"/>
            <a:ext cx="6745605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有过交心的，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有信任做基础，你说的话对方基本都会认真听。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这时候就可以尝试着给他设计份计划书，告诉对方你想帮他解决什么问题，尝试促成。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 rot="19309524">
            <a:off x="1236307" y="1310842"/>
            <a:ext cx="1984873" cy="1984873"/>
          </a:xfrm>
          <a:prstGeom prst="rect">
            <a:avLst/>
          </a:prstGeom>
          <a:solidFill>
            <a:srgbClr val="0070C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1892788" y="1"/>
            <a:ext cx="1344118" cy="653075"/>
          </a:xfrm>
          <a:custGeom>
            <a:avLst/>
            <a:gdLst>
              <a:gd name="connsiteX0" fmla="*/ 0 w 1344118"/>
              <a:gd name="connsiteY0" fmla="*/ 0 h 653075"/>
              <a:gd name="connsiteX1" fmla="*/ 1344118 w 1344118"/>
              <a:gd name="connsiteY1" fmla="*/ 0 h 653075"/>
              <a:gd name="connsiteX2" fmla="*/ 513451 w 1344118"/>
              <a:gd name="connsiteY2" fmla="*/ 653075 h 653075"/>
              <a:gd name="connsiteX3" fmla="*/ 0 w 1344118"/>
              <a:gd name="connsiteY3" fmla="*/ 0 h 65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44118" h="653075">
                <a:moveTo>
                  <a:pt x="0" y="0"/>
                </a:moveTo>
                <a:lnTo>
                  <a:pt x="1344118" y="0"/>
                </a:lnTo>
                <a:lnTo>
                  <a:pt x="513451" y="653075"/>
                </a:lnTo>
                <a:lnTo>
                  <a:pt x="0" y="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2511327" y="0"/>
            <a:ext cx="2787141" cy="2395016"/>
          </a:xfrm>
          <a:custGeom>
            <a:avLst/>
            <a:gdLst>
              <a:gd name="connsiteX0" fmla="*/ 1061614 w 2787141"/>
              <a:gd name="connsiteY0" fmla="*/ 0 h 2395016"/>
              <a:gd name="connsiteX1" fmla="*/ 1868661 w 2787141"/>
              <a:gd name="connsiteY1" fmla="*/ 0 h 2395016"/>
              <a:gd name="connsiteX2" fmla="*/ 2787141 w 2787141"/>
              <a:gd name="connsiteY2" fmla="*/ 1168245 h 2395016"/>
              <a:gd name="connsiteX3" fmla="*/ 1226771 w 2787141"/>
              <a:gd name="connsiteY3" fmla="*/ 2395016 h 2395016"/>
              <a:gd name="connsiteX4" fmla="*/ 0 w 2787141"/>
              <a:gd name="connsiteY4" fmla="*/ 834646 h 2395016"/>
              <a:gd name="connsiteX5" fmla="*/ 1061614 w 2787141"/>
              <a:gd name="connsiteY5" fmla="*/ 0 h 2395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87141" h="2395016">
                <a:moveTo>
                  <a:pt x="1061614" y="0"/>
                </a:moveTo>
                <a:lnTo>
                  <a:pt x="1868661" y="0"/>
                </a:lnTo>
                <a:lnTo>
                  <a:pt x="2787141" y="1168245"/>
                </a:lnTo>
                <a:lnTo>
                  <a:pt x="1226771" y="2395016"/>
                </a:lnTo>
                <a:lnTo>
                  <a:pt x="0" y="834646"/>
                </a:lnTo>
                <a:lnTo>
                  <a:pt x="1061614" y="0"/>
                </a:ln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0" y="2"/>
            <a:ext cx="2257680" cy="1988577"/>
          </a:xfrm>
          <a:custGeom>
            <a:avLst/>
            <a:gdLst>
              <a:gd name="connsiteX0" fmla="*/ 15189 w 2257680"/>
              <a:gd name="connsiteY0" fmla="*/ 0 h 1988577"/>
              <a:gd name="connsiteX1" fmla="*/ 1658744 w 2257680"/>
              <a:gd name="connsiteY1" fmla="*/ 0 h 1988577"/>
              <a:gd name="connsiteX2" fmla="*/ 2257680 w 2257680"/>
              <a:gd name="connsiteY2" fmla="*/ 761806 h 1988577"/>
              <a:gd name="connsiteX3" fmla="*/ 697310 w 2257680"/>
              <a:gd name="connsiteY3" fmla="*/ 1988577 h 1988577"/>
              <a:gd name="connsiteX4" fmla="*/ 0 w 2257680"/>
              <a:gd name="connsiteY4" fmla="*/ 1101646 h 1988577"/>
              <a:gd name="connsiteX5" fmla="*/ 0 w 2257680"/>
              <a:gd name="connsiteY5" fmla="*/ 11942 h 1988577"/>
              <a:gd name="connsiteX6" fmla="*/ 15189 w 2257680"/>
              <a:gd name="connsiteY6" fmla="*/ 0 h 1988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57680" h="1988577">
                <a:moveTo>
                  <a:pt x="15189" y="0"/>
                </a:moveTo>
                <a:lnTo>
                  <a:pt x="1658744" y="0"/>
                </a:lnTo>
                <a:lnTo>
                  <a:pt x="2257680" y="761806"/>
                </a:lnTo>
                <a:lnTo>
                  <a:pt x="697310" y="1988577"/>
                </a:lnTo>
                <a:lnTo>
                  <a:pt x="0" y="1101646"/>
                </a:lnTo>
                <a:lnTo>
                  <a:pt x="0" y="11942"/>
                </a:lnTo>
                <a:lnTo>
                  <a:pt x="15189" y="0"/>
                </a:lnTo>
                <a:close/>
              </a:path>
            </a:pathLst>
          </a:cu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1" y="1425678"/>
            <a:ext cx="548749" cy="1129401"/>
          </a:xfrm>
          <a:custGeom>
            <a:avLst/>
            <a:gdLst>
              <a:gd name="connsiteX0" fmla="*/ 0 w 548749"/>
              <a:gd name="connsiteY0" fmla="*/ 0 h 1129401"/>
              <a:gd name="connsiteX1" fmla="*/ 548749 w 548749"/>
              <a:gd name="connsiteY1" fmla="*/ 697972 h 1129401"/>
              <a:gd name="connsiteX2" fmla="*/ 0 w 548749"/>
              <a:gd name="connsiteY2" fmla="*/ 1129401 h 1129401"/>
              <a:gd name="connsiteX3" fmla="*/ 0 w 548749"/>
              <a:gd name="connsiteY3" fmla="*/ 0 h 1129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8749" h="1129401">
                <a:moveTo>
                  <a:pt x="0" y="0"/>
                </a:moveTo>
                <a:lnTo>
                  <a:pt x="548749" y="697972"/>
                </a:lnTo>
                <a:lnTo>
                  <a:pt x="0" y="1129401"/>
                </a:lnTo>
                <a:lnTo>
                  <a:pt x="0" y="0"/>
                </a:ln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1" y="2245211"/>
            <a:ext cx="1946161" cy="2787141"/>
          </a:xfrm>
          <a:custGeom>
            <a:avLst/>
            <a:gdLst>
              <a:gd name="connsiteX0" fmla="*/ 719390 w 1946161"/>
              <a:gd name="connsiteY0" fmla="*/ 0 h 2787141"/>
              <a:gd name="connsiteX1" fmla="*/ 1946161 w 1946161"/>
              <a:gd name="connsiteY1" fmla="*/ 1560370 h 2787141"/>
              <a:gd name="connsiteX2" fmla="*/ 385791 w 1946161"/>
              <a:gd name="connsiteY2" fmla="*/ 2787141 h 2787141"/>
              <a:gd name="connsiteX3" fmla="*/ 0 w 1946161"/>
              <a:gd name="connsiteY3" fmla="*/ 2296441 h 2787141"/>
              <a:gd name="connsiteX4" fmla="*/ 0 w 1946161"/>
              <a:gd name="connsiteY4" fmla="*/ 565588 h 2787141"/>
              <a:gd name="connsiteX5" fmla="*/ 719390 w 1946161"/>
              <a:gd name="connsiteY5" fmla="*/ 0 h 27871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46161" h="2787141">
                <a:moveTo>
                  <a:pt x="719390" y="0"/>
                </a:moveTo>
                <a:lnTo>
                  <a:pt x="1946161" y="1560370"/>
                </a:lnTo>
                <a:lnTo>
                  <a:pt x="385791" y="2787141"/>
                </a:lnTo>
                <a:lnTo>
                  <a:pt x="0" y="2296441"/>
                </a:lnTo>
                <a:lnTo>
                  <a:pt x="0" y="565588"/>
                </a:lnTo>
                <a:lnTo>
                  <a:pt x="719390" y="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/>
          <p:nvPr/>
        </p:nvSpPr>
        <p:spPr>
          <a:xfrm>
            <a:off x="0" y="4740841"/>
            <a:ext cx="305630" cy="629029"/>
          </a:xfrm>
          <a:custGeom>
            <a:avLst/>
            <a:gdLst>
              <a:gd name="connsiteX0" fmla="*/ 0 w 305630"/>
              <a:gd name="connsiteY0" fmla="*/ 0 h 629029"/>
              <a:gd name="connsiteX1" fmla="*/ 305630 w 305630"/>
              <a:gd name="connsiteY1" fmla="*/ 388741 h 629029"/>
              <a:gd name="connsiteX2" fmla="*/ 0 w 305630"/>
              <a:gd name="connsiteY2" fmla="*/ 629029 h 629029"/>
              <a:gd name="connsiteX3" fmla="*/ 0 w 305630"/>
              <a:gd name="connsiteY3" fmla="*/ 0 h 629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5630" h="629029">
                <a:moveTo>
                  <a:pt x="0" y="0"/>
                </a:moveTo>
                <a:lnTo>
                  <a:pt x="305630" y="388741"/>
                </a:lnTo>
                <a:lnTo>
                  <a:pt x="0" y="629029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4525240" y="1"/>
            <a:ext cx="2263439" cy="1099751"/>
          </a:xfrm>
          <a:custGeom>
            <a:avLst/>
            <a:gdLst>
              <a:gd name="connsiteX0" fmla="*/ 0 w 2263439"/>
              <a:gd name="connsiteY0" fmla="*/ 0 h 1099751"/>
              <a:gd name="connsiteX1" fmla="*/ 2263439 w 2263439"/>
              <a:gd name="connsiteY1" fmla="*/ 0 h 1099751"/>
              <a:gd name="connsiteX2" fmla="*/ 864630 w 2263439"/>
              <a:gd name="connsiteY2" fmla="*/ 1099751 h 1099751"/>
              <a:gd name="connsiteX3" fmla="*/ 0 w 2263439"/>
              <a:gd name="connsiteY3" fmla="*/ 0 h 1099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63439" h="1099751">
                <a:moveTo>
                  <a:pt x="0" y="0"/>
                </a:moveTo>
                <a:lnTo>
                  <a:pt x="2263439" y="0"/>
                </a:lnTo>
                <a:lnTo>
                  <a:pt x="864630" y="1099751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淘宝店chenying0907 49"/>
          <p:cNvSpPr/>
          <p:nvPr/>
        </p:nvSpPr>
        <p:spPr>
          <a:xfrm>
            <a:off x="-287773" y="484214"/>
            <a:ext cx="2545103" cy="61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300"/>
              </a:spcBef>
            </a:pPr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525010" y="1813560"/>
            <a:ext cx="7132955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有交情的就更好做了，开玩笑式的宣告主权：以后你家保险方面的问题，我全包了！保险方面的事，你要是不找我，可就是不给面子啊。多给对方的事业捧捧场，自然也少不了保单。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2408192" y="2399786"/>
            <a:ext cx="2209800" cy="21069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200">
              <a:defRPr/>
            </a:pPr>
            <a:endParaRPr lang="zh-CN" altLang="en-US" sz="24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2399786"/>
            <a:ext cx="2209800" cy="21069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200">
              <a:defRPr/>
            </a:pPr>
            <a:endParaRPr lang="zh-CN" altLang="en-US" sz="24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925443" y="3710382"/>
            <a:ext cx="165101" cy="165101"/>
          </a:xfrm>
          <a:prstGeom prst="ellipse">
            <a:avLst/>
          </a:prstGeom>
          <a:solidFill>
            <a:srgbClr val="0070C0"/>
          </a:solidFill>
          <a:ln w="38100" cap="flat" cmpd="sng" algn="ctr">
            <a:solidFill>
              <a:srgbClr val="0070C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200">
              <a:defRPr/>
            </a:pPr>
            <a:endParaRPr lang="zh-CN" altLang="en-US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2" name="空心弧 11"/>
          <p:cNvSpPr/>
          <p:nvPr/>
        </p:nvSpPr>
        <p:spPr>
          <a:xfrm>
            <a:off x="1607795" y="3368849"/>
            <a:ext cx="816887" cy="816887"/>
          </a:xfrm>
          <a:prstGeom prst="blockArc">
            <a:avLst>
              <a:gd name="adj1" fmla="val 7164909"/>
              <a:gd name="adj2" fmla="val 4170413"/>
              <a:gd name="adj3" fmla="val 2907"/>
            </a:avLst>
          </a:prstGeom>
          <a:solidFill>
            <a:srgbClr val="0070C0"/>
          </a:solidFill>
          <a:ln w="12700" cap="flat" cmpd="sng" algn="ctr">
            <a:solidFill>
              <a:srgbClr val="0070C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200">
              <a:defRPr/>
            </a:pPr>
            <a:endParaRPr lang="zh-CN" altLang="en-US" kern="0">
              <a:solidFill>
                <a:srgbClr val="5F5F5F"/>
              </a:solidFill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0" y="4702285"/>
            <a:ext cx="2209800" cy="2192754"/>
          </a:xfrm>
          <a:prstGeom prst="rect">
            <a:avLst/>
          </a:prstGeom>
          <a:solidFill>
            <a:srgbClr val="BFBFB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200">
              <a:defRPr/>
            </a:pPr>
            <a:endParaRPr lang="zh-CN" altLang="en-US" sz="24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0" y="-23118"/>
            <a:ext cx="2209800" cy="2227385"/>
          </a:xfrm>
          <a:prstGeom prst="rect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200">
              <a:defRPr/>
            </a:pPr>
            <a:endParaRPr lang="zh-CN" altLang="en-US" sz="24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83929" y="4702285"/>
            <a:ext cx="2209800" cy="2192754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200">
              <a:defRPr/>
            </a:pPr>
            <a:endParaRPr lang="zh-CN" altLang="en-US" sz="24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383929" y="-23118"/>
            <a:ext cx="2209800" cy="2227385"/>
          </a:xfrm>
          <a:prstGeom prst="rect">
            <a:avLst/>
          </a:prstGeom>
          <a:noFill/>
          <a:ln w="12700" cap="flat" cmpd="sng" algn="ctr">
            <a:solidFill>
              <a:srgbClr val="0070C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200">
              <a:defRPr/>
            </a:pPr>
            <a:endParaRPr lang="zh-CN" altLang="en-US" sz="24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767858" y="4743734"/>
            <a:ext cx="2209800" cy="2106980"/>
          </a:xfrm>
          <a:prstGeom prst="rect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200">
              <a:defRPr/>
            </a:pPr>
            <a:endParaRPr lang="zh-CN" altLang="en-US" sz="24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-16932" y="2757884"/>
            <a:ext cx="12196232" cy="3273425"/>
          </a:xfrm>
          <a:custGeom>
            <a:avLst/>
            <a:gdLst>
              <a:gd name="connsiteX0" fmla="*/ 0 w 9144000"/>
              <a:gd name="connsiteY0" fmla="*/ 2044700 h 3200400"/>
              <a:gd name="connsiteX1" fmla="*/ 1816100 w 9144000"/>
              <a:gd name="connsiteY1" fmla="*/ 2044700 h 3200400"/>
              <a:gd name="connsiteX2" fmla="*/ 2082800 w 9144000"/>
              <a:gd name="connsiteY2" fmla="*/ 1612900 h 3200400"/>
              <a:gd name="connsiteX3" fmla="*/ 2628900 w 9144000"/>
              <a:gd name="connsiteY3" fmla="*/ 3200400 h 3200400"/>
              <a:gd name="connsiteX4" fmla="*/ 4013200 w 9144000"/>
              <a:gd name="connsiteY4" fmla="*/ 0 h 3200400"/>
              <a:gd name="connsiteX5" fmla="*/ 4203700 w 9144000"/>
              <a:gd name="connsiteY5" fmla="*/ 2070100 h 3200400"/>
              <a:gd name="connsiteX6" fmla="*/ 9144000 w 9144000"/>
              <a:gd name="connsiteY6" fmla="*/ 2070100 h 3200400"/>
              <a:gd name="connsiteX0-1" fmla="*/ 0 w 9144000"/>
              <a:gd name="connsiteY0-2" fmla="*/ 2044700 h 3200400"/>
              <a:gd name="connsiteX1-3" fmla="*/ 1816100 w 9144000"/>
              <a:gd name="connsiteY1-4" fmla="*/ 2044700 h 3200400"/>
              <a:gd name="connsiteX2-5" fmla="*/ 2120900 w 9144000"/>
              <a:gd name="connsiteY2-6" fmla="*/ 1155700 h 3200400"/>
              <a:gd name="connsiteX3-7" fmla="*/ 2628900 w 9144000"/>
              <a:gd name="connsiteY3-8" fmla="*/ 3200400 h 3200400"/>
              <a:gd name="connsiteX4-9" fmla="*/ 4013200 w 9144000"/>
              <a:gd name="connsiteY4-10" fmla="*/ 0 h 3200400"/>
              <a:gd name="connsiteX5-11" fmla="*/ 4203700 w 9144000"/>
              <a:gd name="connsiteY5-12" fmla="*/ 2070100 h 3200400"/>
              <a:gd name="connsiteX6-13" fmla="*/ 9144000 w 9144000"/>
              <a:gd name="connsiteY6-14" fmla="*/ 2070100 h 3200400"/>
              <a:gd name="connsiteX0-15" fmla="*/ 0 w 9144000"/>
              <a:gd name="connsiteY0-16" fmla="*/ 2044700 h 3200400"/>
              <a:gd name="connsiteX1-17" fmla="*/ 1816100 w 9144000"/>
              <a:gd name="connsiteY1-18" fmla="*/ 2044700 h 3200400"/>
              <a:gd name="connsiteX2-19" fmla="*/ 2120900 w 9144000"/>
              <a:gd name="connsiteY2-20" fmla="*/ 1155700 h 3200400"/>
              <a:gd name="connsiteX3-21" fmla="*/ 2628900 w 9144000"/>
              <a:gd name="connsiteY3-22" fmla="*/ 3200400 h 3200400"/>
              <a:gd name="connsiteX4-23" fmla="*/ 4013200 w 9144000"/>
              <a:gd name="connsiteY4-24" fmla="*/ 0 h 3200400"/>
              <a:gd name="connsiteX5-25" fmla="*/ 4419600 w 9144000"/>
              <a:gd name="connsiteY5-26" fmla="*/ 2044700 h 3200400"/>
              <a:gd name="connsiteX6-27" fmla="*/ 9144000 w 9144000"/>
              <a:gd name="connsiteY6-28" fmla="*/ 2070100 h 3200400"/>
              <a:gd name="connsiteX0-29" fmla="*/ 0 w 9144000"/>
              <a:gd name="connsiteY0-30" fmla="*/ 2044700 h 3683000"/>
              <a:gd name="connsiteX1-31" fmla="*/ 1816100 w 9144000"/>
              <a:gd name="connsiteY1-32" fmla="*/ 2044700 h 3683000"/>
              <a:gd name="connsiteX2-33" fmla="*/ 2120900 w 9144000"/>
              <a:gd name="connsiteY2-34" fmla="*/ 1155700 h 3683000"/>
              <a:gd name="connsiteX3-35" fmla="*/ 2654300 w 9144000"/>
              <a:gd name="connsiteY3-36" fmla="*/ 3683000 h 3683000"/>
              <a:gd name="connsiteX4-37" fmla="*/ 4013200 w 9144000"/>
              <a:gd name="connsiteY4-38" fmla="*/ 0 h 3683000"/>
              <a:gd name="connsiteX5-39" fmla="*/ 4419600 w 9144000"/>
              <a:gd name="connsiteY5-40" fmla="*/ 2044700 h 3683000"/>
              <a:gd name="connsiteX6-41" fmla="*/ 9144000 w 9144000"/>
              <a:gd name="connsiteY6-42" fmla="*/ 2070100 h 3683000"/>
              <a:gd name="connsiteX0-43" fmla="*/ 0 w 9824864"/>
              <a:gd name="connsiteY0-44" fmla="*/ 2044700 h 3683000"/>
              <a:gd name="connsiteX1-45" fmla="*/ 1816100 w 9824864"/>
              <a:gd name="connsiteY1-46" fmla="*/ 2044700 h 3683000"/>
              <a:gd name="connsiteX2-47" fmla="*/ 2120900 w 9824864"/>
              <a:gd name="connsiteY2-48" fmla="*/ 1155700 h 3683000"/>
              <a:gd name="connsiteX3-49" fmla="*/ 2654300 w 9824864"/>
              <a:gd name="connsiteY3-50" fmla="*/ 3683000 h 3683000"/>
              <a:gd name="connsiteX4-51" fmla="*/ 4013200 w 9824864"/>
              <a:gd name="connsiteY4-52" fmla="*/ 0 h 3683000"/>
              <a:gd name="connsiteX5-53" fmla="*/ 4419600 w 9824864"/>
              <a:gd name="connsiteY5-54" fmla="*/ 2044700 h 3683000"/>
              <a:gd name="connsiteX6-55" fmla="*/ 9824864 w 9824864"/>
              <a:gd name="connsiteY6-56" fmla="*/ 2057400 h 3683000"/>
              <a:gd name="connsiteX0-57" fmla="*/ 0 w 10840840"/>
              <a:gd name="connsiteY0-58" fmla="*/ 2044700 h 3683000"/>
              <a:gd name="connsiteX1-59" fmla="*/ 1816100 w 10840840"/>
              <a:gd name="connsiteY1-60" fmla="*/ 2044700 h 3683000"/>
              <a:gd name="connsiteX2-61" fmla="*/ 2120900 w 10840840"/>
              <a:gd name="connsiteY2-62" fmla="*/ 1155700 h 3683000"/>
              <a:gd name="connsiteX3-63" fmla="*/ 2654300 w 10840840"/>
              <a:gd name="connsiteY3-64" fmla="*/ 3683000 h 3683000"/>
              <a:gd name="connsiteX4-65" fmla="*/ 4013200 w 10840840"/>
              <a:gd name="connsiteY4-66" fmla="*/ 0 h 3683000"/>
              <a:gd name="connsiteX5-67" fmla="*/ 4419600 w 10840840"/>
              <a:gd name="connsiteY5-68" fmla="*/ 2044700 h 3683000"/>
              <a:gd name="connsiteX6-69" fmla="*/ 10840840 w 10840840"/>
              <a:gd name="connsiteY6-70" fmla="*/ 2057400 h 3683000"/>
              <a:gd name="connsiteX0-71" fmla="*/ 0 w 14098303"/>
              <a:gd name="connsiteY0-72" fmla="*/ 2044700 h 3683000"/>
              <a:gd name="connsiteX1-73" fmla="*/ 1816100 w 14098303"/>
              <a:gd name="connsiteY1-74" fmla="*/ 2044700 h 3683000"/>
              <a:gd name="connsiteX2-75" fmla="*/ 2120900 w 14098303"/>
              <a:gd name="connsiteY2-76" fmla="*/ 1155700 h 3683000"/>
              <a:gd name="connsiteX3-77" fmla="*/ 2654300 w 14098303"/>
              <a:gd name="connsiteY3-78" fmla="*/ 3683000 h 3683000"/>
              <a:gd name="connsiteX4-79" fmla="*/ 4013200 w 14098303"/>
              <a:gd name="connsiteY4-80" fmla="*/ 0 h 3683000"/>
              <a:gd name="connsiteX5-81" fmla="*/ 4419600 w 14098303"/>
              <a:gd name="connsiteY5-82" fmla="*/ 2044700 h 3683000"/>
              <a:gd name="connsiteX6-83" fmla="*/ 14098303 w 14098303"/>
              <a:gd name="connsiteY6-84" fmla="*/ 2067199 h 3683000"/>
              <a:gd name="connsiteX0-85" fmla="*/ 0 w 12708764"/>
              <a:gd name="connsiteY0-86" fmla="*/ 2044700 h 3683000"/>
              <a:gd name="connsiteX1-87" fmla="*/ 1816100 w 12708764"/>
              <a:gd name="connsiteY1-88" fmla="*/ 2044700 h 3683000"/>
              <a:gd name="connsiteX2-89" fmla="*/ 2120900 w 12708764"/>
              <a:gd name="connsiteY2-90" fmla="*/ 1155700 h 3683000"/>
              <a:gd name="connsiteX3-91" fmla="*/ 2654300 w 12708764"/>
              <a:gd name="connsiteY3-92" fmla="*/ 3683000 h 3683000"/>
              <a:gd name="connsiteX4-93" fmla="*/ 4013200 w 12708764"/>
              <a:gd name="connsiteY4-94" fmla="*/ 0 h 3683000"/>
              <a:gd name="connsiteX5-95" fmla="*/ 4419600 w 12708764"/>
              <a:gd name="connsiteY5-96" fmla="*/ 2044700 h 3683000"/>
              <a:gd name="connsiteX6-97" fmla="*/ 12708764 w 12708764"/>
              <a:gd name="connsiteY6-98" fmla="*/ 2052910 h 3683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2708764" h="3683000">
                <a:moveTo>
                  <a:pt x="0" y="2044700"/>
                </a:moveTo>
                <a:lnTo>
                  <a:pt x="1816100" y="2044700"/>
                </a:lnTo>
                <a:lnTo>
                  <a:pt x="2120900" y="1155700"/>
                </a:lnTo>
                <a:lnTo>
                  <a:pt x="2654300" y="3683000"/>
                </a:lnTo>
                <a:lnTo>
                  <a:pt x="4013200" y="0"/>
                </a:lnTo>
                <a:lnTo>
                  <a:pt x="4419600" y="2044700"/>
                </a:lnTo>
                <a:lnTo>
                  <a:pt x="12708764" y="2052910"/>
                </a:lnTo>
              </a:path>
            </a:pathLst>
          </a:custGeom>
          <a:noFill/>
          <a:ln w="28575" cap="flat" cmpd="sng" algn="ctr">
            <a:solidFill>
              <a:srgbClr val="0070C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200">
              <a:defRPr/>
            </a:pPr>
            <a:endParaRPr lang="zh-CN" altLang="en-US" sz="24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1" name="空心弧 10"/>
          <p:cNvSpPr/>
          <p:nvPr/>
        </p:nvSpPr>
        <p:spPr>
          <a:xfrm>
            <a:off x="1497149" y="3251476"/>
            <a:ext cx="1042763" cy="1042763"/>
          </a:xfrm>
          <a:prstGeom prst="blockArc">
            <a:avLst>
              <a:gd name="adj1" fmla="val 6987560"/>
              <a:gd name="adj2" fmla="val 4268019"/>
              <a:gd name="adj3" fmla="val 2270"/>
            </a:avLst>
          </a:prstGeom>
          <a:solidFill>
            <a:srgbClr val="0070C0"/>
          </a:solidFill>
          <a:ln w="12700" cap="flat" cmpd="sng" algn="ctr">
            <a:solidFill>
              <a:srgbClr val="0070C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200">
              <a:defRPr/>
            </a:pPr>
            <a:endParaRPr lang="zh-CN" altLang="en-US" kern="0">
              <a:solidFill>
                <a:srgbClr val="5F5F5F"/>
              </a:solidFill>
              <a:cs typeface="+mn-ea"/>
              <a:sym typeface="+mn-lt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269081" y="2151701"/>
            <a:ext cx="6757606" cy="203136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ctr">
            <a:spAutoFit/>
          </a:bodyPr>
          <a:lstStyle>
            <a:defPPr>
              <a:defRPr lang="zh-CN"/>
            </a:defPPr>
            <a:lvl1pPr algn="ctr">
              <a:defRPr sz="6000" b="1" spc="200">
                <a:blipFill>
                  <a:blip r:embed="rId3"/>
                  <a:stretch>
                    <a:fillRect/>
                  </a:stretch>
                </a:blip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思源黑体 CN Heavy" panose="020B0A00000000000000" pitchFamily="34" charset="-122"/>
                <a:ea typeface="思源黑体 CN Heavy" panose="020B0A00000000000000" pitchFamily="34" charset="-122"/>
              </a:defRPr>
            </a:lvl1pPr>
          </a:lstStyle>
          <a:p>
            <a:pPr algn="l"/>
            <a:r>
              <a:rPr lang="zh-CN" altLang="en-US" sz="6600" dirty="0">
                <a:solidFill>
                  <a:srgbClr val="0070C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感谢您的聆听！</a:t>
            </a:r>
            <a:endParaRPr lang="en-US" altLang="zh-CN" sz="6600" dirty="0">
              <a:solidFill>
                <a:srgbClr val="0070C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l"/>
            <a:endParaRPr lang="en-US" altLang="zh-CN" sz="6600" b="0" dirty="0">
              <a:solidFill>
                <a:srgbClr val="0070C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10红灰色块商务汇报排版画册PPT"/>
  <p:tag name="KSO_WPP_MARK_KEY" val="4dcbe0af-aaf4-4dc2-9b36-02077b69e050"/>
  <p:tag name="COMMONDATA" val="eyJoZGlkIjoiYjNhZGFjOGU3YmQ1ZGJhOWQ3YTM5ZWVjOTg5NzE4Yzk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微信公众号：说点保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1564</Words>
  <Application>Microsoft Office PowerPoint</Application>
  <PresentationFormat>宽屏</PresentationFormat>
  <Paragraphs>175</Paragraphs>
  <Slides>35</Slides>
  <Notes>35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42" baseType="lpstr">
      <vt:lpstr>思源黑体 CN Normal</vt:lpstr>
      <vt:lpstr>微软雅黑</vt:lpstr>
      <vt:lpstr>Arial</vt:lpstr>
      <vt:lpstr>Calibri</vt:lpstr>
      <vt:lpstr>Calibri Light</vt:lpstr>
      <vt:lpstr>Wingdings</vt:lpstr>
      <vt:lpstr>微信公众号：说点保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10红灰色块商务汇报排版画册PPT</dc:title>
  <dc:creator>andy</dc:creator>
  <cp:lastModifiedBy>李 立伟</cp:lastModifiedBy>
  <cp:revision>717</cp:revision>
  <dcterms:created xsi:type="dcterms:W3CDTF">2019-04-09T06:58:00Z</dcterms:created>
  <dcterms:modified xsi:type="dcterms:W3CDTF">2023-04-29T12:07:49Z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F8391100B2084285A1C4516615F72161</vt:lpwstr>
  </property>
  <property fmtid="{D5CDD505-2E9C-101B-9397-08002B2CF9AE}" pid="3" name="KSOProductBuildVer">
    <vt:lpwstr>2052-11.1.0.14036</vt:lpwstr>
  </property>
</Properties>
</file>