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1.xml" ContentType="application/vnd.openxmlformats-officedocument.themeOverride+xml"/>
  <Override PartName="/ppt/notesSlides/notesSlide11.xml" ContentType="application/vnd.openxmlformats-officedocument.presentationml.notesSlide+xml"/>
  <Override PartName="/ppt/theme/themeOverride2.xml" ContentType="application/vnd.openxmlformats-officedocument.themeOverride+xml"/>
  <Override PartName="/ppt/notesSlides/notesSlide12.xml" ContentType="application/vnd.openxmlformats-officedocument.presentationml.notesSlide+xml"/>
  <Override PartName="/ppt/theme/themeOverride3.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4.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5" r:id="rId2"/>
  </p:sldMasterIdLst>
  <p:notesMasterIdLst>
    <p:notesMasterId r:id="rId83"/>
  </p:notesMasterIdLst>
  <p:sldIdLst>
    <p:sldId id="262" r:id="rId3"/>
    <p:sldId id="318" r:id="rId4"/>
    <p:sldId id="319" r:id="rId5"/>
    <p:sldId id="339" r:id="rId6"/>
    <p:sldId id="342" r:id="rId7"/>
    <p:sldId id="419" r:id="rId8"/>
    <p:sldId id="420" r:id="rId9"/>
    <p:sldId id="421" r:id="rId10"/>
    <p:sldId id="422" r:id="rId11"/>
    <p:sldId id="423"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437" r:id="rId26"/>
    <p:sldId id="438" r:id="rId27"/>
    <p:sldId id="439" r:id="rId28"/>
    <p:sldId id="440" r:id="rId29"/>
    <p:sldId id="441" r:id="rId30"/>
    <p:sldId id="442" r:id="rId31"/>
    <p:sldId id="443" r:id="rId32"/>
    <p:sldId id="444" r:id="rId33"/>
    <p:sldId id="445" r:id="rId34"/>
    <p:sldId id="446" r:id="rId35"/>
    <p:sldId id="447" r:id="rId36"/>
    <p:sldId id="448" r:id="rId37"/>
    <p:sldId id="458" r:id="rId38"/>
    <p:sldId id="459" r:id="rId39"/>
    <p:sldId id="460" r:id="rId40"/>
    <p:sldId id="461" r:id="rId41"/>
    <p:sldId id="462" r:id="rId42"/>
    <p:sldId id="463" r:id="rId43"/>
    <p:sldId id="450" r:id="rId44"/>
    <p:sldId id="451" r:id="rId45"/>
    <p:sldId id="452" r:id="rId46"/>
    <p:sldId id="453" r:id="rId47"/>
    <p:sldId id="454" r:id="rId48"/>
    <p:sldId id="455" r:id="rId49"/>
    <p:sldId id="456" r:id="rId50"/>
    <p:sldId id="409" r:id="rId51"/>
    <p:sldId id="408" r:id="rId52"/>
    <p:sldId id="403" r:id="rId53"/>
    <p:sldId id="404" r:id="rId54"/>
    <p:sldId id="360" r:id="rId55"/>
    <p:sldId id="410" r:id="rId56"/>
    <p:sldId id="414" r:id="rId57"/>
    <p:sldId id="411" r:id="rId58"/>
    <p:sldId id="412" r:id="rId59"/>
    <p:sldId id="415" r:id="rId60"/>
    <p:sldId id="464" r:id="rId61"/>
    <p:sldId id="413" r:id="rId62"/>
    <p:sldId id="418" r:id="rId63"/>
    <p:sldId id="416" r:id="rId64"/>
    <p:sldId id="363" r:id="rId65"/>
    <p:sldId id="290" r:id="rId66"/>
    <p:sldId id="398" r:id="rId67"/>
    <p:sldId id="399" r:id="rId68"/>
    <p:sldId id="400" r:id="rId69"/>
    <p:sldId id="401" r:id="rId70"/>
    <p:sldId id="364" r:id="rId71"/>
    <p:sldId id="465" r:id="rId72"/>
    <p:sldId id="466" r:id="rId73"/>
    <p:sldId id="467" r:id="rId74"/>
    <p:sldId id="275" r:id="rId75"/>
    <p:sldId id="287" r:id="rId76"/>
    <p:sldId id="310" r:id="rId77"/>
    <p:sldId id="417" r:id="rId78"/>
    <p:sldId id="313" r:id="rId79"/>
    <p:sldId id="314" r:id="rId80"/>
    <p:sldId id="388" r:id="rId81"/>
    <p:sldId id="457" r:id="rId82"/>
  </p:sldIdLst>
  <p:sldSz cx="10801350" cy="6480175"/>
  <p:notesSz cx="6858000" cy="9144000"/>
  <p:defaultTextStyle>
    <a:defPPr>
      <a:defRPr lang="zh-CN"/>
    </a:defPPr>
    <a:lvl1pPr algn="l" defTabSz="912813" rtl="0" fontAlgn="base">
      <a:spcBef>
        <a:spcPct val="0"/>
      </a:spcBef>
      <a:spcAft>
        <a:spcPct val="0"/>
      </a:spcAft>
      <a:defRPr kern="1200">
        <a:solidFill>
          <a:schemeClr val="tx1"/>
        </a:solidFill>
        <a:latin typeface="Arial" charset="0"/>
        <a:ea typeface="宋体" charset="-122"/>
        <a:cs typeface="+mn-cs"/>
      </a:defRPr>
    </a:lvl1pPr>
    <a:lvl2pPr marL="455613" indent="1588" algn="l" defTabSz="912813" rtl="0" fontAlgn="base">
      <a:spcBef>
        <a:spcPct val="0"/>
      </a:spcBef>
      <a:spcAft>
        <a:spcPct val="0"/>
      </a:spcAft>
      <a:defRPr kern="1200">
        <a:solidFill>
          <a:schemeClr val="tx1"/>
        </a:solidFill>
        <a:latin typeface="Arial" charset="0"/>
        <a:ea typeface="宋体" charset="-122"/>
        <a:cs typeface="+mn-cs"/>
      </a:defRPr>
    </a:lvl2pPr>
    <a:lvl3pPr marL="912813" indent="1588" algn="l" defTabSz="912813" rtl="0" fontAlgn="base">
      <a:spcBef>
        <a:spcPct val="0"/>
      </a:spcBef>
      <a:spcAft>
        <a:spcPct val="0"/>
      </a:spcAft>
      <a:defRPr kern="1200">
        <a:solidFill>
          <a:schemeClr val="tx1"/>
        </a:solidFill>
        <a:latin typeface="Arial" charset="0"/>
        <a:ea typeface="宋体" charset="-122"/>
        <a:cs typeface="+mn-cs"/>
      </a:defRPr>
    </a:lvl3pPr>
    <a:lvl4pPr marL="1370013" indent="1588" algn="l" defTabSz="912813" rtl="0" fontAlgn="base">
      <a:spcBef>
        <a:spcPct val="0"/>
      </a:spcBef>
      <a:spcAft>
        <a:spcPct val="0"/>
      </a:spcAft>
      <a:defRPr kern="1200">
        <a:solidFill>
          <a:schemeClr val="tx1"/>
        </a:solidFill>
        <a:latin typeface="Arial" charset="0"/>
        <a:ea typeface="宋体" charset="-122"/>
        <a:cs typeface="+mn-cs"/>
      </a:defRPr>
    </a:lvl4pPr>
    <a:lvl5pPr marL="1827213" indent="1588" algn="l" defTabSz="912813"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174" autoAdjust="0"/>
  </p:normalViewPr>
  <p:slideViewPr>
    <p:cSldViewPr>
      <p:cViewPr>
        <p:scale>
          <a:sx n="51" d="100"/>
          <a:sy n="51" d="100"/>
        </p:scale>
        <p:origin x="-1440" y="-372"/>
      </p:cViewPr>
      <p:guideLst>
        <p:guide orient="horz" pos="2041"/>
        <p:guide pos="3402"/>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13910"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13910" fontAlgn="auto">
              <a:spcBef>
                <a:spcPts val="0"/>
              </a:spcBef>
              <a:spcAft>
                <a:spcPts val="0"/>
              </a:spcAft>
              <a:defRPr sz="1200">
                <a:latin typeface="+mn-lt"/>
                <a:ea typeface="+mn-ea"/>
              </a:defRPr>
            </a:lvl1pPr>
          </a:lstStyle>
          <a:p>
            <a:pPr>
              <a:defRPr/>
            </a:pPr>
            <a:fld id="{2E7AE7B4-8818-41B0-AFFA-C8D1AFC38401}" type="datetimeFigureOut">
              <a:rPr lang="zh-CN" altLang="en-US"/>
              <a:pPr>
                <a:defRPr/>
              </a:pPr>
              <a:t>2014/12/7</a:t>
            </a:fld>
            <a:endParaRPr lang="zh-CN" altLang="en-US"/>
          </a:p>
        </p:txBody>
      </p:sp>
      <p:sp>
        <p:nvSpPr>
          <p:cNvPr id="4" name="幻灯片图像占位符 3"/>
          <p:cNvSpPr>
            <a:spLocks noGrp="1" noRot="1" noChangeAspect="1"/>
          </p:cNvSpPr>
          <p:nvPr>
            <p:ph type="sldImg" idx="2"/>
          </p:nvPr>
        </p:nvSpPr>
        <p:spPr>
          <a:xfrm>
            <a:off x="571500" y="685800"/>
            <a:ext cx="5715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13910"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13910" fontAlgn="auto">
              <a:spcBef>
                <a:spcPts val="0"/>
              </a:spcBef>
              <a:spcAft>
                <a:spcPts val="0"/>
              </a:spcAft>
              <a:defRPr sz="1200">
                <a:latin typeface="+mn-lt"/>
                <a:ea typeface="+mn-ea"/>
              </a:defRPr>
            </a:lvl1pPr>
          </a:lstStyle>
          <a:p>
            <a:pPr>
              <a:defRPr/>
            </a:pPr>
            <a:fld id="{904F5D80-A665-46A1-A6A6-853E119C090C}" type="slidenum">
              <a:rPr lang="zh-CN" altLang="en-US"/>
              <a:pPr>
                <a:defRPr/>
              </a:pPr>
              <a:t>‹#›</a:t>
            </a:fld>
            <a:endParaRPr lang="zh-CN" altLang="en-US"/>
          </a:p>
        </p:txBody>
      </p:sp>
    </p:spTree>
    <p:extLst>
      <p:ext uri="{BB962C8B-B14F-4D97-AF65-F5344CB8AC3E}">
        <p14:creationId xmlns:p14="http://schemas.microsoft.com/office/powerpoint/2010/main" val="1123316501"/>
      </p:ext>
    </p:extLst>
  </p:cSld>
  <p:clrMap bg1="lt1" tx1="dk1" bg2="lt2" tx2="dk2" accent1="accent1" accent2="accent2" accent3="accent3" accent4="accent4" accent5="accent5" accent6="accent6" hlink="hlink" folHlink="folHlink"/>
  <p:notesStyle>
    <a:lvl1pPr algn="l" defTabSz="912813" rtl="0" eaLnBrk="0" fontAlgn="base" hangingPunct="0">
      <a:spcBef>
        <a:spcPct val="30000"/>
      </a:spcBef>
      <a:spcAft>
        <a:spcPct val="0"/>
      </a:spcAft>
      <a:defRPr sz="1200" kern="1200">
        <a:solidFill>
          <a:schemeClr val="tx1"/>
        </a:solidFill>
        <a:latin typeface="+mn-lt"/>
        <a:ea typeface="+mn-ea"/>
        <a:cs typeface="+mn-cs"/>
      </a:defRPr>
    </a:lvl1pPr>
    <a:lvl2pPr marL="455613" algn="l" defTabSz="912813" rtl="0" eaLnBrk="0" fontAlgn="base" hangingPunct="0">
      <a:spcBef>
        <a:spcPct val="30000"/>
      </a:spcBef>
      <a:spcAft>
        <a:spcPct val="0"/>
      </a:spcAft>
      <a:defRPr sz="1200" kern="1200">
        <a:solidFill>
          <a:schemeClr val="tx1"/>
        </a:solidFill>
        <a:latin typeface="+mn-lt"/>
        <a:ea typeface="+mn-ea"/>
        <a:cs typeface="+mn-cs"/>
      </a:defRPr>
    </a:lvl2pPr>
    <a:lvl3pPr marL="912813" algn="l" defTabSz="912813" rtl="0" eaLnBrk="0" fontAlgn="base" hangingPunct="0">
      <a:spcBef>
        <a:spcPct val="30000"/>
      </a:spcBef>
      <a:spcAft>
        <a:spcPct val="0"/>
      </a:spcAft>
      <a:defRPr sz="1200" kern="1200">
        <a:solidFill>
          <a:schemeClr val="tx1"/>
        </a:solidFill>
        <a:latin typeface="+mn-lt"/>
        <a:ea typeface="+mn-ea"/>
        <a:cs typeface="+mn-cs"/>
      </a:defRPr>
    </a:lvl3pPr>
    <a:lvl4pPr marL="1370013" algn="l" defTabSz="912813" rtl="0" eaLnBrk="0" fontAlgn="base" hangingPunct="0">
      <a:spcBef>
        <a:spcPct val="30000"/>
      </a:spcBef>
      <a:spcAft>
        <a:spcPct val="0"/>
      </a:spcAft>
      <a:defRPr sz="1200" kern="1200">
        <a:solidFill>
          <a:schemeClr val="tx1"/>
        </a:solidFill>
        <a:latin typeface="+mn-lt"/>
        <a:ea typeface="+mn-ea"/>
        <a:cs typeface="+mn-cs"/>
      </a:defRPr>
    </a:lvl4pPr>
    <a:lvl5pPr marL="1827213" algn="l" defTabSz="912813" rtl="0" eaLnBrk="0" fontAlgn="base" hangingPunct="0">
      <a:spcBef>
        <a:spcPct val="30000"/>
      </a:spcBef>
      <a:spcAft>
        <a:spcPct val="0"/>
      </a:spcAft>
      <a:defRPr sz="1200" kern="1200">
        <a:solidFill>
          <a:schemeClr val="tx1"/>
        </a:solidFill>
        <a:latin typeface="+mn-lt"/>
        <a:ea typeface="+mn-ea"/>
        <a:cs typeface="+mn-cs"/>
      </a:defRPr>
    </a:lvl5pPr>
    <a:lvl6pPr marL="2284784" algn="l" defTabSz="913910" rtl="0" eaLnBrk="1" latinLnBrk="0" hangingPunct="1">
      <a:defRPr sz="1200" kern="1200">
        <a:solidFill>
          <a:schemeClr val="tx1"/>
        </a:solidFill>
        <a:latin typeface="+mn-lt"/>
        <a:ea typeface="+mn-ea"/>
        <a:cs typeface="+mn-cs"/>
      </a:defRPr>
    </a:lvl6pPr>
    <a:lvl7pPr marL="2741742" algn="l" defTabSz="913910" rtl="0" eaLnBrk="1" latinLnBrk="0" hangingPunct="1">
      <a:defRPr sz="1200" kern="1200">
        <a:solidFill>
          <a:schemeClr val="tx1"/>
        </a:solidFill>
        <a:latin typeface="+mn-lt"/>
        <a:ea typeface="+mn-ea"/>
        <a:cs typeface="+mn-cs"/>
      </a:defRPr>
    </a:lvl7pPr>
    <a:lvl8pPr marL="3198699" algn="l" defTabSz="913910" rtl="0" eaLnBrk="1" latinLnBrk="0" hangingPunct="1">
      <a:defRPr sz="1200" kern="1200">
        <a:solidFill>
          <a:schemeClr val="tx1"/>
        </a:solidFill>
        <a:latin typeface="+mn-lt"/>
        <a:ea typeface="+mn-ea"/>
        <a:cs typeface="+mn-cs"/>
      </a:defRPr>
    </a:lvl8pPr>
    <a:lvl9pPr marL="3655656" algn="l" defTabSz="91391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29.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30.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31.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35.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TextEdit="1"/>
          </p:cNvSpPr>
          <p:nvPr>
            <p:ph type="sldImg"/>
          </p:nvPr>
        </p:nvSpPr>
        <p:spPr bwMode="auto">
          <a:noFill/>
          <a:ln>
            <a:solidFill>
              <a:srgbClr val="000000"/>
            </a:solidFill>
            <a:miter lim="800000"/>
            <a:headEnd/>
            <a:tailEnd/>
          </a:ln>
        </p:spPr>
      </p:sp>
      <p:sp>
        <p:nvSpPr>
          <p:cNvPr id="3379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379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2721B314-EF2B-461A-9334-028EFD8D27A0}" type="slidenum">
              <a:rPr lang="zh-CN" altLang="en-US">
                <a:solidFill>
                  <a:srgbClr val="000000"/>
                </a:solidFill>
              </a:rPr>
              <a:pPr defTabSz="912813" fontAlgn="base">
                <a:spcBef>
                  <a:spcPct val="0"/>
                </a:spcBef>
                <a:spcAft>
                  <a:spcPct val="0"/>
                </a:spcAft>
                <a:defRPr/>
              </a:pPr>
              <a:t>1</a:t>
            </a:fld>
            <a:endParaRPr lang="en-US" altLang="zh-CN">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TextEdit="1"/>
          </p:cNvSpPr>
          <p:nvPr>
            <p:ph type="sldImg"/>
          </p:nvPr>
        </p:nvSpPr>
        <p:spPr bwMode="auto">
          <a:noFill/>
          <a:ln>
            <a:solidFill>
              <a:srgbClr val="000000"/>
            </a:solidFill>
            <a:miter lim="800000"/>
            <a:headEnd/>
            <a:tailEnd/>
          </a:ln>
        </p:spPr>
      </p:sp>
      <p:sp>
        <p:nvSpPr>
          <p:cNvPr id="39938"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3993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48AED18E-17DB-4A37-A1C9-79884FBF18EB}" type="slidenum">
              <a:rPr lang="zh-CN" altLang="en-US" sz="1200"/>
              <a:pPr algn="r" defTabSz="914400"/>
              <a:t>6</a:t>
            </a:fld>
            <a:endParaRPr lang="en-US" altLang="zh-CN"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noTextEdi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endParaRPr lang="zh-CN" altLang="en-US" smtClean="0"/>
          </a:p>
        </p:txBody>
      </p:sp>
      <p:sp>
        <p:nvSpPr>
          <p:cNvPr id="4505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B3D8ABC-4DDC-4B4B-A00D-3EFB1E6E5FF4}" type="slidenum">
              <a:rPr lang="zh-CN" altLang="en-US" sz="1200">
                <a:solidFill>
                  <a:srgbClr val="000000"/>
                </a:solidFill>
              </a:rPr>
              <a:pPr algn="r" defTabSz="914400"/>
              <a:t>10</a:t>
            </a:fld>
            <a:endParaRPr lang="en-US" altLang="zh-CN" sz="120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幻灯片图像占位符 1"/>
          <p:cNvSpPr>
            <a:spLocks noGrp="1" noRot="1" noChangeAspect="1" noTextEdit="1"/>
          </p:cNvSpPr>
          <p:nvPr>
            <p:ph type="sldImg"/>
          </p:nvPr>
        </p:nvSpPr>
        <p:spPr bwMode="auto">
          <a:noFill/>
          <a:ln>
            <a:solidFill>
              <a:srgbClr val="000000"/>
            </a:solidFill>
            <a:miter lim="800000"/>
            <a:headEnd/>
            <a:tailEnd/>
          </a:ln>
        </p:spPr>
      </p:sp>
      <p:sp>
        <p:nvSpPr>
          <p:cNvPr id="47106"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4710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B1C87F1D-FD01-4F7A-955A-0DBBBD443909}" type="slidenum">
              <a:rPr lang="zh-CN" altLang="en-US" sz="1200"/>
              <a:pPr algn="r" defTabSz="914400"/>
              <a:t>11</a:t>
            </a:fld>
            <a:endParaRPr lang="en-US" altLang="zh-CN"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8"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501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166AA2BC-CAEA-44D5-AC53-6D35CB46388E}" type="slidenum">
              <a:rPr lang="zh-CN" altLang="en-US" sz="1200"/>
              <a:pPr algn="r" defTabSz="914400"/>
              <a:t>13</a:t>
            </a:fld>
            <a:endParaRPr lang="en-US" altLang="zh-CN"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TextEdit="1"/>
          </p:cNvSpPr>
          <p:nvPr>
            <p:ph type="sldImg"/>
          </p:nvPr>
        </p:nvSpPr>
        <p:spPr bwMode="auto">
          <a:noFill/>
          <a:ln>
            <a:solidFill>
              <a:srgbClr val="000000"/>
            </a:solidFill>
            <a:miter lim="800000"/>
            <a:headEnd/>
            <a:tailEnd/>
          </a:ln>
        </p:spPr>
      </p:sp>
      <p:sp>
        <p:nvSpPr>
          <p:cNvPr id="54274"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5427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8F047206-A88E-4982-97FB-91BDED6C89A5}" type="slidenum">
              <a:rPr lang="zh-CN" altLang="en-US" sz="1200"/>
              <a:pPr algn="r" defTabSz="914400"/>
              <a:t>16</a:t>
            </a:fld>
            <a:endParaRPr lang="en-US" altLang="zh-CN"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2"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56323"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805170C-BE66-4DB3-8192-475287D806AF}" type="slidenum">
              <a:rPr lang="zh-CN" altLang="en-US" sz="1200"/>
              <a:pPr algn="r" defTabSz="914400"/>
              <a:t>17</a:t>
            </a:fld>
            <a:endParaRPr lang="en-US" altLang="zh-CN"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noTextEdi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endParaRPr lang="zh-CN" altLang="en-US" smtClean="0"/>
          </a:p>
        </p:txBody>
      </p:sp>
      <p:sp>
        <p:nvSpPr>
          <p:cNvPr id="6758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F825E939-3B25-4871-8963-4DF77877A702}" type="slidenum">
              <a:rPr lang="zh-CN" altLang="en-US" sz="1200"/>
              <a:pPr algn="r" defTabSz="914400"/>
              <a:t>27</a:t>
            </a:fld>
            <a:endParaRPr lang="en-US" altLang="zh-CN"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noTextEdi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endParaRPr lang="zh-CN" altLang="en-US" smtClean="0"/>
          </a:p>
        </p:txBody>
      </p:sp>
      <p:sp>
        <p:nvSpPr>
          <p:cNvPr id="6963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C1C6C777-9248-4050-B454-179762660E1E}" type="slidenum">
              <a:rPr lang="zh-CN" altLang="en-US" sz="1200">
                <a:solidFill>
                  <a:srgbClr val="000000"/>
                </a:solidFill>
              </a:rPr>
              <a:pPr algn="r" defTabSz="914400"/>
              <a:t>28</a:t>
            </a:fld>
            <a:endParaRPr lang="en-US" altLang="zh-CN" sz="120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bwMode="auto">
          <a:noFill/>
          <a:ln>
            <a:solidFill>
              <a:srgbClr val="000000"/>
            </a:solidFill>
            <a:miter lim="800000"/>
            <a:headEnd/>
            <a:tailEnd/>
          </a:ln>
        </p:spPr>
      </p:sp>
      <p:sp>
        <p:nvSpPr>
          <p:cNvPr id="71683"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r>
              <a:rPr lang="en-US" altLang="zh-CN" smtClean="0"/>
              <a:t>1502406.72</a:t>
            </a:r>
            <a:endParaRPr lang="zh-CN" altLang="en-US" smtClean="0"/>
          </a:p>
        </p:txBody>
      </p:sp>
      <p:sp>
        <p:nvSpPr>
          <p:cNvPr id="71684"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defTabSz="914400"/>
            <a:fld id="{C3064272-F8D7-4379-BD6E-2793B0D46CF7}" type="slidenum">
              <a:rPr lang="zh-CN" altLang="en-US" sz="1200">
                <a:solidFill>
                  <a:srgbClr val="000000"/>
                </a:solidFill>
                <a:latin typeface="Calibri" pitchFamily="34" charset="0"/>
              </a:rPr>
              <a:pPr algn="r" defTabSz="914400"/>
              <a:t>29</a:t>
            </a:fld>
            <a:endParaRPr lang="en-US" altLang="zh-CN"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3730" name="幻灯片图像占位符 1"/>
          <p:cNvSpPr>
            <a:spLocks noGrp="1" noRot="1" noChangeAspect="1" noTextEdit="1"/>
          </p:cNvSpPr>
          <p:nvPr>
            <p:ph type="sldImg"/>
          </p:nvPr>
        </p:nvSpPr>
        <p:spPr bwMode="auto">
          <a:noFill/>
          <a:ln>
            <a:solidFill>
              <a:srgbClr val="000000"/>
            </a:solidFill>
            <a:miter lim="800000"/>
            <a:headEnd/>
            <a:tailEnd/>
          </a:ln>
        </p:spPr>
      </p:sp>
      <p:sp>
        <p:nvSpPr>
          <p:cNvPr id="73731"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r>
              <a:rPr lang="en-US" altLang="zh-CN" smtClean="0"/>
              <a:t>1502406.72</a:t>
            </a:r>
            <a:endParaRPr lang="zh-CN" altLang="en-US" smtClean="0"/>
          </a:p>
        </p:txBody>
      </p:sp>
      <p:sp>
        <p:nvSpPr>
          <p:cNvPr id="73732"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defTabSz="914400"/>
            <a:fld id="{4CA0FA11-8131-4A05-B63E-899382E6C8D3}" type="slidenum">
              <a:rPr lang="zh-CN" altLang="en-US" sz="1200">
                <a:solidFill>
                  <a:srgbClr val="000000"/>
                </a:solidFill>
                <a:latin typeface="Calibri" pitchFamily="34" charset="0"/>
              </a:rPr>
              <a:pPr algn="r" defTabSz="914400"/>
              <a:t>30</a:t>
            </a:fld>
            <a:endParaRPr lang="en-US" altLang="zh-CN"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5778"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9"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r>
              <a:rPr lang="en-US" altLang="zh-CN" smtClean="0"/>
              <a:t>1502406.72</a:t>
            </a:r>
            <a:endParaRPr lang="zh-CN" altLang="en-US" smtClean="0"/>
          </a:p>
        </p:txBody>
      </p:sp>
      <p:sp>
        <p:nvSpPr>
          <p:cNvPr id="75780"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defTabSz="914400"/>
            <a:fld id="{135D7E1D-D3F9-4CE8-915D-88CFCBDB1338}" type="slidenum">
              <a:rPr lang="zh-CN" altLang="en-US" sz="1200">
                <a:solidFill>
                  <a:srgbClr val="000000"/>
                </a:solidFill>
                <a:latin typeface="Calibri" pitchFamily="34" charset="0"/>
              </a:rPr>
              <a:pPr algn="r" defTabSz="914400"/>
              <a:t>31</a:t>
            </a:fld>
            <a:endParaRPr lang="en-US" altLang="zh-CN"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幻灯片图像占位符 1"/>
          <p:cNvSpPr>
            <a:spLocks noGrp="1" noRot="1" noChangeAspect="1" noTextEdit="1"/>
          </p:cNvSpPr>
          <p:nvPr>
            <p:ph type="sldImg"/>
          </p:nvPr>
        </p:nvSpPr>
        <p:spPr bwMode="auto">
          <a:noFill/>
          <a:ln>
            <a:solidFill>
              <a:srgbClr val="000000"/>
            </a:solidFill>
            <a:miter lim="800000"/>
            <a:headEnd/>
            <a:tailEnd/>
          </a:ln>
        </p:spPr>
      </p:sp>
      <p:sp>
        <p:nvSpPr>
          <p:cNvPr id="79874"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endParaRPr lang="zh-CN" altLang="en-US" smtClean="0"/>
          </a:p>
        </p:txBody>
      </p:sp>
      <p:sp>
        <p:nvSpPr>
          <p:cNvPr id="7987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376A8E40-1DE7-4F6C-BABE-DA08A3C05032}" type="slidenum">
              <a:rPr lang="zh-CN" altLang="en-US" sz="1200">
                <a:solidFill>
                  <a:srgbClr val="000000"/>
                </a:solidFill>
              </a:rPr>
              <a:pPr algn="r" defTabSz="914400"/>
              <a:t>34</a:t>
            </a:fld>
            <a:endParaRPr lang="en-US" altLang="zh-CN" sz="120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81922" name="幻灯片图像占位符 1"/>
          <p:cNvSpPr>
            <a:spLocks noGrp="1" noRot="1" noChangeAspect="1" noTextEdit="1"/>
          </p:cNvSpPr>
          <p:nvPr>
            <p:ph type="sldImg"/>
          </p:nvPr>
        </p:nvSpPr>
        <p:spPr bwMode="auto">
          <a:noFill/>
          <a:ln>
            <a:solidFill>
              <a:srgbClr val="000000"/>
            </a:solidFill>
            <a:miter lim="800000"/>
            <a:headEnd/>
            <a:tailEnd/>
          </a:ln>
        </p:spPr>
      </p:sp>
      <p:sp>
        <p:nvSpPr>
          <p:cNvPr id="81923"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r>
              <a:rPr lang="en-US" altLang="zh-CN" smtClean="0"/>
              <a:t>1502406.72</a:t>
            </a:r>
            <a:endParaRPr lang="zh-CN" altLang="en-US" smtClean="0"/>
          </a:p>
        </p:txBody>
      </p:sp>
      <p:sp>
        <p:nvSpPr>
          <p:cNvPr id="81924"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defTabSz="914400"/>
            <a:fld id="{2A5D49BF-526A-4C82-AFF8-13BCAACDD5A2}" type="slidenum">
              <a:rPr lang="zh-CN" altLang="en-US" sz="1200">
                <a:solidFill>
                  <a:srgbClr val="000000"/>
                </a:solidFill>
                <a:latin typeface="Calibri" pitchFamily="34" charset="0"/>
              </a:rPr>
              <a:pPr algn="r" defTabSz="914400"/>
              <a:t>35</a:t>
            </a:fld>
            <a:endParaRPr lang="en-US" altLang="zh-CN"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784A775A-EAD9-43F8-BF42-30493B0DB8A5}" type="slidenum">
              <a:rPr lang="zh-CN" altLang="en-US" sz="1200">
                <a:latin typeface="Calibri" pitchFamily="34" charset="0"/>
              </a:rPr>
              <a:pPr algn="r" defTabSz="914400"/>
              <a:t>38</a:t>
            </a:fld>
            <a:endParaRPr lang="en-US" altLang="zh-CN"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幻灯片图像占位符 1"/>
          <p:cNvSpPr>
            <a:spLocks noGrp="1" noRot="1" noChangeAspect="1" noTextEdit="1"/>
          </p:cNvSpPr>
          <p:nvPr>
            <p:ph type="sldImg"/>
          </p:nvPr>
        </p:nvSpPr>
        <p:spPr bwMode="auto">
          <a:noFill/>
          <a:ln>
            <a:solidFill>
              <a:srgbClr val="000000"/>
            </a:solidFill>
            <a:miter lim="800000"/>
            <a:headEnd/>
            <a:tailEnd/>
          </a:ln>
        </p:spPr>
      </p:sp>
      <p:sp>
        <p:nvSpPr>
          <p:cNvPr id="151554"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a:spcBef>
                <a:spcPct val="0"/>
              </a:spcBef>
            </a:pPr>
            <a:endParaRPr lang="zh-CN" altLang="en-US" smtClean="0"/>
          </a:p>
        </p:txBody>
      </p:sp>
      <p:sp>
        <p:nvSpPr>
          <p:cNvPr id="15155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CE598DD3-C9AC-454F-8007-9D12CEB34D33}" type="slidenum">
              <a:rPr lang="zh-CN" altLang="en-US" sz="1200">
                <a:latin typeface="Calibri" pitchFamily="34" charset="0"/>
              </a:rPr>
              <a:pPr algn="r" defTabSz="914400"/>
              <a:t>40</a:t>
            </a:fld>
            <a:endParaRPr lang="en-US" altLang="zh-CN"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幻灯片图像占位符 1"/>
          <p:cNvSpPr>
            <a:spLocks noGrp="1" noRot="1" noChangeAspect="1" noTextEdit="1"/>
          </p:cNvSpPr>
          <p:nvPr>
            <p:ph type="sldImg"/>
          </p:nvPr>
        </p:nvSpPr>
        <p:spPr bwMode="auto">
          <a:noFill/>
          <a:ln>
            <a:solidFill>
              <a:srgbClr val="000000"/>
            </a:solidFill>
            <a:miter lim="800000"/>
            <a:headEnd/>
            <a:tailEnd/>
          </a:ln>
        </p:spPr>
      </p:sp>
      <p:sp>
        <p:nvSpPr>
          <p:cNvPr id="153602"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a:spcBef>
                <a:spcPct val="0"/>
              </a:spcBef>
            </a:pPr>
            <a:endParaRPr lang="zh-CN" altLang="en-US" smtClean="0"/>
          </a:p>
        </p:txBody>
      </p:sp>
      <p:sp>
        <p:nvSpPr>
          <p:cNvPr id="153603"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41529EE-DE70-4789-A788-B34379E2BE57}" type="slidenum">
              <a:rPr lang="zh-CN" altLang="en-US" sz="1200">
                <a:latin typeface="Calibri" pitchFamily="34" charset="0"/>
              </a:rPr>
              <a:pPr algn="r" defTabSz="914400"/>
              <a:t>41</a:t>
            </a:fld>
            <a:endParaRPr lang="en-US" altLang="zh-CN"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幻灯片图像占位符 1"/>
          <p:cNvSpPr>
            <a:spLocks noGrp="1" noRot="1" noChangeAspect="1" noTextEdit="1"/>
          </p:cNvSpPr>
          <p:nvPr>
            <p:ph type="sldImg"/>
          </p:nvPr>
        </p:nvSpPr>
        <p:spPr bwMode="auto">
          <a:noFill/>
          <a:ln>
            <a:solidFill>
              <a:srgbClr val="000000"/>
            </a:solidFill>
            <a:miter lim="800000"/>
            <a:headEnd/>
            <a:tailEnd/>
          </a:ln>
        </p:spPr>
      </p:sp>
      <p:sp>
        <p:nvSpPr>
          <p:cNvPr id="199682" name="备注占位符 2"/>
          <p:cNvSpPr>
            <a:spLocks noGrp="1"/>
          </p:cNvSpPr>
          <p:nvPr>
            <p:ph type="body" idx="1"/>
          </p:nvPr>
        </p:nvSpPr>
        <p:spPr bwMode="auto">
          <a:noFill/>
        </p:spPr>
        <p:txBody>
          <a:bodyPr wrap="square" numCol="1" anchor="t" anchorCtr="0" compatLnSpc="1">
            <a:prstTxWarp prst="textNoShape">
              <a:avLst/>
            </a:prstTxWarp>
          </a:bodyPr>
          <a:lstStyle/>
          <a:p>
            <a:pPr defTabSz="914400" eaLnBrk="1" hangingPunct="1">
              <a:spcBef>
                <a:spcPct val="0"/>
              </a:spcBef>
            </a:pPr>
            <a:endParaRPr lang="zh-CN" altLang="en-US" smtClean="0"/>
          </a:p>
        </p:txBody>
      </p:sp>
      <p:sp>
        <p:nvSpPr>
          <p:cNvPr id="199683"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C908276E-F0F6-4712-B629-CFB3E46E867B}" type="slidenum">
              <a:rPr lang="zh-CN" altLang="en-US" sz="1200">
                <a:solidFill>
                  <a:srgbClr val="000000"/>
                </a:solidFill>
              </a:rPr>
              <a:pPr algn="r" defTabSz="914400"/>
              <a:t>48</a:t>
            </a:fld>
            <a:endParaRPr lang="en-US" altLang="zh-CN" sz="120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幻灯片图像占位符 1"/>
          <p:cNvSpPr>
            <a:spLocks noGrp="1" noRot="1" noChangeAspect="1"/>
          </p:cNvSpPr>
          <p:nvPr>
            <p:ph type="sldImg"/>
          </p:nvPr>
        </p:nvSpPr>
        <p:spPr bwMode="auto">
          <a:noFill/>
          <a:ln>
            <a:solidFill>
              <a:srgbClr val="000000"/>
            </a:solidFill>
            <a:miter lim="800000"/>
            <a:headEnd/>
            <a:tailEnd/>
          </a:ln>
        </p:spPr>
      </p:sp>
      <p:sp>
        <p:nvSpPr>
          <p:cNvPr id="17203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222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AE855500-3E53-4F34-9619-45D46CF2C762}" type="slidenum">
              <a:rPr lang="zh-CN" altLang="en-US"/>
              <a:pPr defTabSz="912813" fontAlgn="base">
                <a:spcBef>
                  <a:spcPct val="0"/>
                </a:spcBef>
                <a:spcAft>
                  <a:spcPct val="0"/>
                </a:spcAft>
                <a:defRPr/>
              </a:pPr>
              <a:t>57</a:t>
            </a:fld>
            <a:endParaRPr lang="en-US" altLang="zh-C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幻灯片图像占位符 1"/>
          <p:cNvSpPr>
            <a:spLocks noGrp="1" noRot="1" noChangeAspect="1"/>
          </p:cNvSpPr>
          <p:nvPr>
            <p:ph type="sldImg"/>
          </p:nvPr>
        </p:nvSpPr>
        <p:spPr bwMode="auto">
          <a:noFill/>
          <a:ln>
            <a:solidFill>
              <a:srgbClr val="000000"/>
            </a:solidFill>
            <a:miter lim="800000"/>
            <a:headEnd/>
            <a:tailEnd/>
          </a:ln>
        </p:spPr>
      </p:sp>
      <p:sp>
        <p:nvSpPr>
          <p:cNvPr id="180226"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939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2A918989-FBEC-43B1-A490-34DB7515082B}" type="slidenum">
              <a:rPr lang="zh-CN" altLang="en-US"/>
              <a:pPr defTabSz="912813" fontAlgn="base">
                <a:spcBef>
                  <a:spcPct val="0"/>
                </a:spcBef>
                <a:spcAft>
                  <a:spcPct val="0"/>
                </a:spcAft>
                <a:defRPr/>
              </a:pPr>
              <a:t>64</a:t>
            </a:fld>
            <a:endParaRPr lang="en-US"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幻灯片图像占位符 1"/>
          <p:cNvSpPr>
            <a:spLocks noGrp="1" noRot="1" noChangeAspect="1" noTextEdit="1"/>
          </p:cNvSpPr>
          <p:nvPr>
            <p:ph type="sldImg"/>
          </p:nvPr>
        </p:nvSpPr>
        <p:spPr bwMode="auto">
          <a:noFill/>
          <a:ln>
            <a:solidFill>
              <a:srgbClr val="000000"/>
            </a:solidFill>
            <a:miter lim="800000"/>
            <a:headEnd/>
            <a:tailEnd/>
          </a:ln>
        </p:spPr>
      </p:sp>
      <p:sp>
        <p:nvSpPr>
          <p:cNvPr id="18227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6144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69D742AD-6C14-45F4-87AE-9531CC7921C5}" type="slidenum">
              <a:rPr lang="zh-CN" altLang="en-US"/>
              <a:pPr defTabSz="912813" fontAlgn="base">
                <a:spcBef>
                  <a:spcPct val="0"/>
                </a:spcBef>
                <a:spcAft>
                  <a:spcPct val="0"/>
                </a:spcAft>
                <a:defRPr/>
              </a:pPr>
              <a:t>65</a:t>
            </a:fld>
            <a:endParaRPr lang="en-US" altLang="zh-C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幻灯片图像占位符 1"/>
          <p:cNvSpPr>
            <a:spLocks noGrp="1" noRot="1" noChangeAspect="1" noTextEdit="1"/>
          </p:cNvSpPr>
          <p:nvPr>
            <p:ph type="sldImg"/>
          </p:nvPr>
        </p:nvSpPr>
        <p:spPr bwMode="auto">
          <a:noFill/>
          <a:ln>
            <a:solidFill>
              <a:srgbClr val="000000"/>
            </a:solidFill>
            <a:miter lim="800000"/>
            <a:headEnd/>
            <a:tailEnd/>
          </a:ln>
        </p:spPr>
      </p:sp>
      <p:sp>
        <p:nvSpPr>
          <p:cNvPr id="18637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6553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ACD6FBAC-80F4-4CA7-B51D-E5A2D22691A1}" type="slidenum">
              <a:rPr lang="zh-CN" altLang="en-US"/>
              <a:pPr defTabSz="912813" fontAlgn="base">
                <a:spcBef>
                  <a:spcPct val="0"/>
                </a:spcBef>
                <a:spcAft>
                  <a:spcPct val="0"/>
                </a:spcAft>
                <a:defRPr/>
              </a:pPr>
              <a:t>67</a:t>
            </a:fld>
            <a:endParaRPr lang="en-US" altLang="zh-C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幻灯片图像占位符 1"/>
          <p:cNvSpPr>
            <a:spLocks noGrp="1" noRot="1" noChangeAspect="1" noTextEdit="1"/>
          </p:cNvSpPr>
          <p:nvPr>
            <p:ph type="sldImg"/>
          </p:nvPr>
        </p:nvSpPr>
        <p:spPr bwMode="auto">
          <a:noFill/>
          <a:ln>
            <a:solidFill>
              <a:srgbClr val="000000"/>
            </a:solidFill>
            <a:miter lim="800000"/>
            <a:headEnd/>
            <a:tailEnd/>
          </a:ln>
        </p:spPr>
      </p:sp>
      <p:sp>
        <p:nvSpPr>
          <p:cNvPr id="18841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6758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538C78C9-E5D4-4AA2-999D-2EE7777A121B}" type="slidenum">
              <a:rPr lang="zh-CN" altLang="en-US"/>
              <a:pPr defTabSz="912813" fontAlgn="base">
                <a:spcBef>
                  <a:spcPct val="0"/>
                </a:spcBef>
                <a:spcAft>
                  <a:spcPct val="0"/>
                </a:spcAft>
                <a:defRPr/>
              </a:pPr>
              <a:t>68</a:t>
            </a:fld>
            <a:endParaRPr lang="en-US" altLang="zh-C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幻灯片图像占位符 1"/>
          <p:cNvSpPr>
            <a:spLocks noGrp="1" noRot="1" noChangeAspect="1"/>
          </p:cNvSpPr>
          <p:nvPr>
            <p:ph type="sldImg"/>
          </p:nvPr>
        </p:nvSpPr>
        <p:spPr bwMode="auto">
          <a:noFill/>
          <a:ln>
            <a:solidFill>
              <a:srgbClr val="000000"/>
            </a:solidFill>
            <a:miter lim="800000"/>
            <a:headEnd/>
            <a:tailEnd/>
          </a:ln>
        </p:spPr>
      </p:sp>
      <p:sp>
        <p:nvSpPr>
          <p:cNvPr id="20787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270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5A9B54F0-0902-452F-9619-2FEADA3FC780}" type="slidenum">
              <a:rPr lang="zh-CN" altLang="en-US"/>
              <a:pPr defTabSz="912813" fontAlgn="base">
                <a:spcBef>
                  <a:spcPct val="0"/>
                </a:spcBef>
                <a:spcAft>
                  <a:spcPct val="0"/>
                </a:spcAft>
                <a:defRPr/>
              </a:pPr>
              <a:t>75</a:t>
            </a:fld>
            <a:endParaRPr lang="en-US" altLang="zh-C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幻灯片图像占位符 1"/>
          <p:cNvSpPr>
            <a:spLocks noGrp="1" noRot="1" noChangeAspect="1"/>
          </p:cNvSpPr>
          <p:nvPr>
            <p:ph type="sldImg"/>
          </p:nvPr>
        </p:nvSpPr>
        <p:spPr bwMode="auto">
          <a:noFill/>
          <a:ln>
            <a:solidFill>
              <a:srgbClr val="000000"/>
            </a:solidFill>
            <a:miter lim="800000"/>
            <a:headEnd/>
            <a:tailEnd/>
          </a:ln>
        </p:spPr>
      </p:sp>
      <p:sp>
        <p:nvSpPr>
          <p:cNvPr id="20992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475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1EC23DF0-B648-4186-BF89-FB36066A3FBF}" type="slidenum">
              <a:rPr lang="zh-CN" altLang="en-US"/>
              <a:pPr defTabSz="912813" fontAlgn="base">
                <a:spcBef>
                  <a:spcPct val="0"/>
                </a:spcBef>
                <a:spcAft>
                  <a:spcPct val="0"/>
                </a:spcAft>
                <a:defRPr/>
              </a:pPr>
              <a:t>76</a:t>
            </a:fld>
            <a:endParaRPr lang="en-US"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幻灯片图像占位符 1"/>
          <p:cNvSpPr>
            <a:spLocks noGrp="1" noRot="1" noChangeAspect="1"/>
          </p:cNvSpPr>
          <p:nvPr>
            <p:ph type="sldImg"/>
          </p:nvPr>
        </p:nvSpPr>
        <p:spPr bwMode="auto">
          <a:noFill/>
          <a:ln>
            <a:solidFill>
              <a:srgbClr val="000000"/>
            </a:solidFill>
            <a:miter lim="800000"/>
            <a:headEnd/>
            <a:tailEnd/>
          </a:ln>
        </p:spPr>
      </p:sp>
      <p:sp>
        <p:nvSpPr>
          <p:cNvPr id="21401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7885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912813" fontAlgn="base">
              <a:spcBef>
                <a:spcPct val="0"/>
              </a:spcBef>
              <a:spcAft>
                <a:spcPct val="0"/>
              </a:spcAft>
              <a:defRPr/>
            </a:pPr>
            <a:fld id="{C999399F-26A0-424A-BE00-490F02DADB0C}" type="slidenum">
              <a:rPr lang="zh-CN" altLang="en-US"/>
              <a:pPr defTabSz="912813" fontAlgn="base">
                <a:spcBef>
                  <a:spcPct val="0"/>
                </a:spcBef>
                <a:spcAft>
                  <a:spcPct val="0"/>
                </a:spcAft>
                <a:defRPr/>
              </a:pPr>
              <a:t>79</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10101" y="2013055"/>
            <a:ext cx="9181148" cy="1389038"/>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20206" y="3672099"/>
            <a:ext cx="7560945" cy="1656045"/>
          </a:xfrm>
        </p:spPr>
        <p:txBody>
          <a:bodyPr/>
          <a:lstStyle>
            <a:lvl1pPr marL="0" indent="0" algn="ctr">
              <a:buNone/>
              <a:defRPr>
                <a:solidFill>
                  <a:schemeClr val="tx1">
                    <a:tint val="75000"/>
                  </a:schemeClr>
                </a:solidFill>
              </a:defRPr>
            </a:lvl1pPr>
            <a:lvl2pPr marL="456958" indent="0" algn="ctr">
              <a:buNone/>
              <a:defRPr>
                <a:solidFill>
                  <a:schemeClr val="tx1">
                    <a:tint val="75000"/>
                  </a:schemeClr>
                </a:solidFill>
              </a:defRPr>
            </a:lvl2pPr>
            <a:lvl3pPr marL="913910" indent="0" algn="ctr">
              <a:buNone/>
              <a:defRPr>
                <a:solidFill>
                  <a:schemeClr val="tx1">
                    <a:tint val="75000"/>
                  </a:schemeClr>
                </a:solidFill>
              </a:defRPr>
            </a:lvl3pPr>
            <a:lvl4pPr marL="1370871" indent="0" algn="ctr">
              <a:buNone/>
              <a:defRPr>
                <a:solidFill>
                  <a:schemeClr val="tx1">
                    <a:tint val="75000"/>
                  </a:schemeClr>
                </a:solidFill>
              </a:defRPr>
            </a:lvl4pPr>
            <a:lvl5pPr marL="1827829" indent="0" algn="ctr">
              <a:buNone/>
              <a:defRPr>
                <a:solidFill>
                  <a:schemeClr val="tx1">
                    <a:tint val="75000"/>
                  </a:schemeClr>
                </a:solidFill>
              </a:defRPr>
            </a:lvl5pPr>
            <a:lvl6pPr marL="2284784" indent="0" algn="ctr">
              <a:buNone/>
              <a:defRPr>
                <a:solidFill>
                  <a:schemeClr val="tx1">
                    <a:tint val="75000"/>
                  </a:schemeClr>
                </a:solidFill>
              </a:defRPr>
            </a:lvl6pPr>
            <a:lvl7pPr marL="2741742" indent="0" algn="ctr">
              <a:buNone/>
              <a:defRPr>
                <a:solidFill>
                  <a:schemeClr val="tx1">
                    <a:tint val="75000"/>
                  </a:schemeClr>
                </a:solidFill>
              </a:defRPr>
            </a:lvl7pPr>
            <a:lvl8pPr marL="3198699" indent="0" algn="ctr">
              <a:buNone/>
              <a:defRPr>
                <a:solidFill>
                  <a:schemeClr val="tx1">
                    <a:tint val="75000"/>
                  </a:schemeClr>
                </a:solidFill>
              </a:defRPr>
            </a:lvl8pPr>
            <a:lvl9pPr marL="3655656"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F8DBA15F-CE15-48FD-8F32-9AFBB9BBC28F}"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45A70A4-A15B-4350-B63F-E78D6F8B6358}"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8DC5709-FD6A-4481-8D6B-FA6CF81CC2AA}"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B4A72BC-5806-4B97-BC27-E301EFE57EF1}"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53232" y="4164114"/>
            <a:ext cx="9181148" cy="1287034"/>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53232" y="2746575"/>
            <a:ext cx="9181148" cy="1417537"/>
          </a:xfrm>
        </p:spPr>
        <p:txBody>
          <a:bodyPr anchor="b"/>
          <a:lstStyle>
            <a:lvl1pPr marL="0" indent="0">
              <a:buNone/>
              <a:defRPr sz="2100">
                <a:solidFill>
                  <a:schemeClr val="tx1">
                    <a:tint val="75000"/>
                  </a:schemeClr>
                </a:solidFill>
              </a:defRPr>
            </a:lvl1pPr>
            <a:lvl2pPr marL="456958" indent="0">
              <a:buNone/>
              <a:defRPr sz="1800">
                <a:solidFill>
                  <a:schemeClr val="tx1">
                    <a:tint val="75000"/>
                  </a:schemeClr>
                </a:solidFill>
              </a:defRPr>
            </a:lvl2pPr>
            <a:lvl3pPr marL="913910" indent="0">
              <a:buNone/>
              <a:defRPr sz="1600">
                <a:solidFill>
                  <a:schemeClr val="tx1">
                    <a:tint val="75000"/>
                  </a:schemeClr>
                </a:solidFill>
              </a:defRPr>
            </a:lvl3pPr>
            <a:lvl4pPr marL="1370871" indent="0">
              <a:buNone/>
              <a:defRPr sz="1500">
                <a:solidFill>
                  <a:schemeClr val="tx1">
                    <a:tint val="75000"/>
                  </a:schemeClr>
                </a:solidFill>
              </a:defRPr>
            </a:lvl4pPr>
            <a:lvl5pPr marL="1827829" indent="0">
              <a:buNone/>
              <a:defRPr sz="1500">
                <a:solidFill>
                  <a:schemeClr val="tx1">
                    <a:tint val="75000"/>
                  </a:schemeClr>
                </a:solidFill>
              </a:defRPr>
            </a:lvl5pPr>
            <a:lvl6pPr marL="2284784" indent="0">
              <a:buNone/>
              <a:defRPr sz="1500">
                <a:solidFill>
                  <a:schemeClr val="tx1">
                    <a:tint val="75000"/>
                  </a:schemeClr>
                </a:solidFill>
              </a:defRPr>
            </a:lvl6pPr>
            <a:lvl7pPr marL="2741742" indent="0">
              <a:buNone/>
              <a:defRPr sz="1500">
                <a:solidFill>
                  <a:schemeClr val="tx1">
                    <a:tint val="75000"/>
                  </a:schemeClr>
                </a:solidFill>
              </a:defRPr>
            </a:lvl7pPr>
            <a:lvl8pPr marL="3198699" indent="0">
              <a:buNone/>
              <a:defRPr sz="1500">
                <a:solidFill>
                  <a:schemeClr val="tx1">
                    <a:tint val="75000"/>
                  </a:schemeClr>
                </a:solidFill>
              </a:defRPr>
            </a:lvl8pPr>
            <a:lvl9pPr marL="3655656" indent="0">
              <a:buNone/>
              <a:defRPr sz="15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04666DFE-973C-485C-8E34-260A0F3A0FBB}"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F0B37A1-2F2C-404A-883E-B14F164CB73A}"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40068" y="1512041"/>
            <a:ext cx="4770596" cy="4276616"/>
          </a:xfrm>
        </p:spPr>
        <p:txBody>
          <a:bodyPr/>
          <a:lstStyle>
            <a:lvl1pPr>
              <a:defRPr sz="2800"/>
            </a:lvl1pPr>
            <a:lvl2pPr>
              <a:defRPr sz="24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490686" y="1512041"/>
            <a:ext cx="4770596" cy="4276616"/>
          </a:xfrm>
        </p:spPr>
        <p:txBody>
          <a:bodyPr/>
          <a:lstStyle>
            <a:lvl1pPr>
              <a:defRPr sz="2800"/>
            </a:lvl1pPr>
            <a:lvl2pPr>
              <a:defRPr sz="24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5A4D7C7E-B62A-4214-B399-C173DCF818EA}" type="datetimeFigureOut">
              <a:rPr lang="zh-CN" altLang="en-US"/>
              <a:pPr>
                <a:defRPr/>
              </a:pPr>
              <a:t>2014/12/7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9BF1D91-DA52-4DEA-87B7-F795707C24CC}"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40068" y="1450540"/>
            <a:ext cx="4772472" cy="604516"/>
          </a:xfrm>
        </p:spPr>
        <p:txBody>
          <a:bodyPr anchor="b"/>
          <a:lstStyle>
            <a:lvl1pPr marL="0" indent="0">
              <a:buNone/>
              <a:defRPr sz="2400" b="1"/>
            </a:lvl1pPr>
            <a:lvl2pPr marL="456958" indent="0">
              <a:buNone/>
              <a:defRPr sz="2100" b="1"/>
            </a:lvl2pPr>
            <a:lvl3pPr marL="913910" indent="0">
              <a:buNone/>
              <a:defRPr sz="1800" b="1"/>
            </a:lvl3pPr>
            <a:lvl4pPr marL="1370871" indent="0">
              <a:buNone/>
              <a:defRPr sz="1600" b="1"/>
            </a:lvl4pPr>
            <a:lvl5pPr marL="1827829" indent="0">
              <a:buNone/>
              <a:defRPr sz="1600" b="1"/>
            </a:lvl5pPr>
            <a:lvl6pPr marL="2284784" indent="0">
              <a:buNone/>
              <a:defRPr sz="1600" b="1"/>
            </a:lvl6pPr>
            <a:lvl7pPr marL="2741742" indent="0">
              <a:buNone/>
              <a:defRPr sz="1600" b="1"/>
            </a:lvl7pPr>
            <a:lvl8pPr marL="3198699" indent="0">
              <a:buNone/>
              <a:defRPr sz="1600" b="1"/>
            </a:lvl8pPr>
            <a:lvl9pPr marL="3655656"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40068" y="2055059"/>
            <a:ext cx="4772472" cy="3733601"/>
          </a:xfrm>
        </p:spPr>
        <p:txBody>
          <a:bodyPr/>
          <a:lstStyle>
            <a:lvl1pPr>
              <a:defRPr sz="24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486942" y="1450540"/>
            <a:ext cx="4774347" cy="604516"/>
          </a:xfrm>
        </p:spPr>
        <p:txBody>
          <a:bodyPr anchor="b"/>
          <a:lstStyle>
            <a:lvl1pPr marL="0" indent="0">
              <a:buNone/>
              <a:defRPr sz="2400" b="1"/>
            </a:lvl1pPr>
            <a:lvl2pPr marL="456958" indent="0">
              <a:buNone/>
              <a:defRPr sz="2100" b="1"/>
            </a:lvl2pPr>
            <a:lvl3pPr marL="913910" indent="0">
              <a:buNone/>
              <a:defRPr sz="1800" b="1"/>
            </a:lvl3pPr>
            <a:lvl4pPr marL="1370871" indent="0">
              <a:buNone/>
              <a:defRPr sz="1600" b="1"/>
            </a:lvl4pPr>
            <a:lvl5pPr marL="1827829" indent="0">
              <a:buNone/>
              <a:defRPr sz="1600" b="1"/>
            </a:lvl5pPr>
            <a:lvl6pPr marL="2284784" indent="0">
              <a:buNone/>
              <a:defRPr sz="1600" b="1"/>
            </a:lvl6pPr>
            <a:lvl7pPr marL="2741742" indent="0">
              <a:buNone/>
              <a:defRPr sz="1600" b="1"/>
            </a:lvl7pPr>
            <a:lvl8pPr marL="3198699" indent="0">
              <a:buNone/>
              <a:defRPr sz="1600" b="1"/>
            </a:lvl8pPr>
            <a:lvl9pPr marL="3655656"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486942" y="2055059"/>
            <a:ext cx="4774347" cy="3733601"/>
          </a:xfrm>
        </p:spPr>
        <p:txBody>
          <a:bodyPr/>
          <a:lstStyle>
            <a:lvl1pPr>
              <a:defRPr sz="24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40F32190-9355-4C44-9DD5-CAC3B3A62A19}" type="datetimeFigureOut">
              <a:rPr lang="zh-CN" altLang="en-US"/>
              <a:pPr>
                <a:defRPr/>
              </a:pPr>
              <a:t>2014/12/7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6F2A2C3-CF35-43D1-8DB5-70AD7DCCAACF}"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D401F376-83EB-45CF-84FB-D54624EEF856}" type="datetimeFigureOut">
              <a:rPr lang="zh-CN" altLang="en-US"/>
              <a:pPr>
                <a:defRPr/>
              </a:pPr>
              <a:t>2014/12/7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044CD69E-8F8B-404C-92F2-9C1B92C72098}"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78CBC72-0A99-4DE8-AF24-DCBC421557ED}" type="datetimeFigureOut">
              <a:rPr lang="zh-CN" altLang="en-US"/>
              <a:pPr>
                <a:defRPr/>
              </a:pPr>
              <a:t>2014/12/7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097D534-4488-46D0-9A0D-9C816B9B768A}"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40069" y="258006"/>
            <a:ext cx="3553570" cy="1098030"/>
          </a:xfrm>
        </p:spPr>
        <p:txBody>
          <a:bodyPr anchor="b"/>
          <a:lstStyle>
            <a:lvl1pPr algn="l">
              <a:defRPr sz="21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223030" y="258007"/>
            <a:ext cx="6038255" cy="5530650"/>
          </a:xfrm>
        </p:spPr>
        <p:txBody>
          <a:bodyPr/>
          <a:lstStyle>
            <a:lvl1pPr>
              <a:defRPr sz="3100"/>
            </a:lvl1pPr>
            <a:lvl2pPr>
              <a:defRPr sz="28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40069" y="1356037"/>
            <a:ext cx="3553570" cy="4432620"/>
          </a:xfrm>
        </p:spPr>
        <p:txBody>
          <a:bodyPr/>
          <a:lstStyle>
            <a:lvl1pPr marL="0" indent="0">
              <a:buNone/>
              <a:defRPr sz="1500"/>
            </a:lvl1pPr>
            <a:lvl2pPr marL="456958" indent="0">
              <a:buNone/>
              <a:defRPr sz="1200"/>
            </a:lvl2pPr>
            <a:lvl3pPr marL="913910" indent="0">
              <a:buNone/>
              <a:defRPr sz="1000"/>
            </a:lvl3pPr>
            <a:lvl4pPr marL="1370871" indent="0">
              <a:buNone/>
              <a:defRPr sz="800"/>
            </a:lvl4pPr>
            <a:lvl5pPr marL="1827829" indent="0">
              <a:buNone/>
              <a:defRPr sz="800"/>
            </a:lvl5pPr>
            <a:lvl6pPr marL="2284784" indent="0">
              <a:buNone/>
              <a:defRPr sz="800"/>
            </a:lvl6pPr>
            <a:lvl7pPr marL="2741742" indent="0">
              <a:buNone/>
              <a:defRPr sz="800"/>
            </a:lvl7pPr>
            <a:lvl8pPr marL="3198699" indent="0">
              <a:buNone/>
              <a:defRPr sz="800"/>
            </a:lvl8pPr>
            <a:lvl9pPr marL="3655656" indent="0">
              <a:buNone/>
              <a:defRPr sz="8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406AD05-222B-4822-ADEE-9D8C79FF0B2E}" type="datetimeFigureOut">
              <a:rPr lang="zh-CN" altLang="en-US"/>
              <a:pPr>
                <a:defRPr/>
              </a:pPr>
              <a:t>2014/12/7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4C3C5B9D-A5C4-48CE-860D-379FD8AB2FE9}"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117140" y="4536122"/>
            <a:ext cx="6480810" cy="535516"/>
          </a:xfrm>
        </p:spPr>
        <p:txBody>
          <a:bodyPr anchor="b"/>
          <a:lstStyle>
            <a:lvl1pPr algn="l">
              <a:defRPr sz="21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117140" y="579019"/>
            <a:ext cx="6480810" cy="3888105"/>
          </a:xfrm>
        </p:spPr>
        <p:txBody>
          <a:bodyPr rtlCol="0">
            <a:normAutofit/>
          </a:bodyPr>
          <a:lstStyle>
            <a:lvl1pPr marL="0" indent="0">
              <a:buNone/>
              <a:defRPr sz="3100"/>
            </a:lvl1pPr>
            <a:lvl2pPr marL="456958" indent="0">
              <a:buNone/>
              <a:defRPr sz="2800"/>
            </a:lvl2pPr>
            <a:lvl3pPr marL="913910" indent="0">
              <a:buNone/>
              <a:defRPr sz="2400"/>
            </a:lvl3pPr>
            <a:lvl4pPr marL="1370871" indent="0">
              <a:buNone/>
              <a:defRPr sz="2100"/>
            </a:lvl4pPr>
            <a:lvl5pPr marL="1827829" indent="0">
              <a:buNone/>
              <a:defRPr sz="2100"/>
            </a:lvl5pPr>
            <a:lvl6pPr marL="2284784" indent="0">
              <a:buNone/>
              <a:defRPr sz="2100"/>
            </a:lvl6pPr>
            <a:lvl7pPr marL="2741742" indent="0">
              <a:buNone/>
              <a:defRPr sz="2100"/>
            </a:lvl7pPr>
            <a:lvl8pPr marL="3198699" indent="0">
              <a:buNone/>
              <a:defRPr sz="2100"/>
            </a:lvl8pPr>
            <a:lvl9pPr marL="3655656" indent="0">
              <a:buNone/>
              <a:defRPr sz="2100"/>
            </a:lvl9pPr>
          </a:lstStyle>
          <a:p>
            <a:pPr lvl="0"/>
            <a:endParaRPr lang="zh-CN" altLang="en-US" noProof="0"/>
          </a:p>
        </p:txBody>
      </p:sp>
      <p:sp>
        <p:nvSpPr>
          <p:cNvPr id="4" name="文本占位符 3"/>
          <p:cNvSpPr>
            <a:spLocks noGrp="1"/>
          </p:cNvSpPr>
          <p:nvPr>
            <p:ph type="body" sz="half" idx="2"/>
          </p:nvPr>
        </p:nvSpPr>
        <p:spPr>
          <a:xfrm>
            <a:off x="2117140" y="5071637"/>
            <a:ext cx="6480810" cy="760519"/>
          </a:xfrm>
        </p:spPr>
        <p:txBody>
          <a:bodyPr/>
          <a:lstStyle>
            <a:lvl1pPr marL="0" indent="0">
              <a:buNone/>
              <a:defRPr sz="1500"/>
            </a:lvl1pPr>
            <a:lvl2pPr marL="456958" indent="0">
              <a:buNone/>
              <a:defRPr sz="1200"/>
            </a:lvl2pPr>
            <a:lvl3pPr marL="913910" indent="0">
              <a:buNone/>
              <a:defRPr sz="1000"/>
            </a:lvl3pPr>
            <a:lvl4pPr marL="1370871" indent="0">
              <a:buNone/>
              <a:defRPr sz="800"/>
            </a:lvl4pPr>
            <a:lvl5pPr marL="1827829" indent="0">
              <a:buNone/>
              <a:defRPr sz="800"/>
            </a:lvl5pPr>
            <a:lvl6pPr marL="2284784" indent="0">
              <a:buNone/>
              <a:defRPr sz="800"/>
            </a:lvl6pPr>
            <a:lvl7pPr marL="2741742" indent="0">
              <a:buNone/>
              <a:defRPr sz="800"/>
            </a:lvl7pPr>
            <a:lvl8pPr marL="3198699" indent="0">
              <a:buNone/>
              <a:defRPr sz="800"/>
            </a:lvl8pPr>
            <a:lvl9pPr marL="3655656" indent="0">
              <a:buNone/>
              <a:defRPr sz="8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2E66A21-9534-427C-872A-946065AB314B}" type="datetimeFigureOut">
              <a:rPr lang="zh-CN" altLang="en-US"/>
              <a:pPr>
                <a:defRPr/>
              </a:pPr>
              <a:t>2014/12/7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B0FCF8B-81F2-4282-A2DC-1251CE0E482D}"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30AA7D1-86E4-40DB-8CAF-27F06D72FE4A}"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2E791BD-4AEE-4716-B6F8-3B82F7A7AD7B}"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830979" y="259510"/>
            <a:ext cx="2430304" cy="552914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40067" y="259510"/>
            <a:ext cx="7110889" cy="552914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270F2F55-CFEF-46A5-9898-B12909BC5B03}"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567FDCE-EB01-4C31-8DE8-4E77F24C4658}" type="slidenum">
              <a:rPr lang="zh-CN" altLang="en-US"/>
              <a:pPr>
                <a:defRPr/>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a:srcRect t="8411" b="4723"/>
          <a:stretch>
            <a:fillRect/>
          </a:stretch>
        </p:blipFill>
        <p:spPr bwMode="auto">
          <a:xfrm>
            <a:off x="0" y="790575"/>
            <a:ext cx="10801350" cy="5265738"/>
          </a:xfrm>
          <a:prstGeom prst="rect">
            <a:avLst/>
          </a:prstGeom>
          <a:noFill/>
          <a:ln w="9525">
            <a:noFill/>
            <a:miter lim="800000"/>
            <a:headEnd/>
            <a:tailEnd/>
          </a:ln>
        </p:spPr>
      </p:pic>
    </p:spTree>
  </p:cSld>
  <p:clrMapOvr>
    <a:masterClrMapping/>
  </p:clrMapOvr>
  <p:transition spd="slow" advClick="0" advTm="100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矩形 18"/>
          <p:cNvSpPr/>
          <p:nvPr userDrawn="1"/>
        </p:nvSpPr>
        <p:spPr>
          <a:xfrm>
            <a:off x="2254250" y="247650"/>
            <a:ext cx="8547100"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sp>
        <p:nvSpPr>
          <p:cNvPr id="3" name="矩形 74"/>
          <p:cNvSpPr/>
          <p:nvPr userDrawn="1"/>
        </p:nvSpPr>
        <p:spPr>
          <a:xfrm>
            <a:off x="-3175" y="247650"/>
            <a:ext cx="1150938"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pic>
        <p:nvPicPr>
          <p:cNvPr id="4" name="图片 1"/>
          <p:cNvPicPr>
            <a:picLocks noChangeAspect="1"/>
          </p:cNvPicPr>
          <p:nvPr userDrawn="1"/>
        </p:nvPicPr>
        <p:blipFill>
          <a:blip r:embed="rId2"/>
          <a:srcRect/>
          <a:stretch>
            <a:fillRect/>
          </a:stretch>
        </p:blipFill>
        <p:spPr bwMode="auto">
          <a:xfrm>
            <a:off x="1231900" y="263525"/>
            <a:ext cx="919163" cy="300038"/>
          </a:xfrm>
          <a:prstGeom prst="rect">
            <a:avLst/>
          </a:prstGeom>
          <a:noFill/>
          <a:ln w="9525">
            <a:noFill/>
            <a:miter lim="800000"/>
            <a:headEnd/>
            <a:tailEnd/>
          </a:ln>
        </p:spPr>
      </p:pic>
      <p:sp>
        <p:nvSpPr>
          <p:cNvPr id="5" name="日期占位符 3"/>
          <p:cNvSpPr>
            <a:spLocks noGrp="1"/>
          </p:cNvSpPr>
          <p:nvPr>
            <p:ph type="dt" sz="half" idx="10"/>
          </p:nvPr>
        </p:nvSpPr>
        <p:spPr/>
        <p:txBody>
          <a:bodyPr/>
          <a:lstStyle>
            <a:lvl1pPr>
              <a:defRPr/>
            </a:lvl1pPr>
          </a:lstStyle>
          <a:p>
            <a:pPr>
              <a:defRPr/>
            </a:pPr>
            <a:r>
              <a:rPr lang="en-US" altLang="zh-CN"/>
              <a:t>2014-11-6</a:t>
            </a:r>
            <a:endParaRPr lang="zh-CN" altLang="en-US"/>
          </a:p>
        </p:txBody>
      </p:sp>
      <p:sp>
        <p:nvSpPr>
          <p:cNvPr id="6" name="页脚占位符 4"/>
          <p:cNvSpPr>
            <a:spLocks noGrp="1"/>
          </p:cNvSpPr>
          <p:nvPr>
            <p:ph type="ftr" sz="quarter" idx="11"/>
          </p:nvPr>
        </p:nvSpPr>
        <p:spPr/>
        <p:txBody>
          <a:bodyPr/>
          <a:lstStyle>
            <a:lvl1pPr>
              <a:defRPr/>
            </a:lvl1pPr>
          </a:lstStyle>
          <a:p>
            <a:pPr>
              <a:defRPr/>
            </a:pPr>
            <a:r>
              <a:rPr lang="en-US" altLang="zh-CN"/>
              <a:t>Qmx</a:t>
            </a:r>
            <a:endParaRPr lang="zh-CN" altLang="en-US"/>
          </a:p>
        </p:txBody>
      </p:sp>
      <p:sp>
        <p:nvSpPr>
          <p:cNvPr id="7" name="灯片编号占位符 5"/>
          <p:cNvSpPr>
            <a:spLocks noGrp="1"/>
          </p:cNvSpPr>
          <p:nvPr>
            <p:ph type="sldNum" sz="quarter" idx="12"/>
          </p:nvPr>
        </p:nvSpPr>
        <p:spPr/>
        <p:txBody>
          <a:bodyPr/>
          <a:lstStyle>
            <a:lvl1pPr>
              <a:defRPr>
                <a:latin typeface="Arial" charset="0"/>
                <a:ea typeface="宋体" charset="-122"/>
              </a:defRPr>
            </a:lvl1pPr>
          </a:lstStyle>
          <a:p>
            <a:pPr>
              <a:defRPr/>
            </a:pPr>
            <a:fld id="{C5CCC850-A12D-4D09-9F6B-C70981A48612}" type="slidenum">
              <a:rPr lang="zh-CN" altLang="en-US"/>
              <a:pPr>
                <a:defRPr/>
              </a:pPr>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2" name="矩形 18"/>
          <p:cNvSpPr/>
          <p:nvPr userDrawn="1"/>
        </p:nvSpPr>
        <p:spPr>
          <a:xfrm>
            <a:off x="2254250" y="247650"/>
            <a:ext cx="8547100"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sp>
        <p:nvSpPr>
          <p:cNvPr id="3" name="矩形 74"/>
          <p:cNvSpPr/>
          <p:nvPr userDrawn="1"/>
        </p:nvSpPr>
        <p:spPr>
          <a:xfrm>
            <a:off x="-3175" y="247650"/>
            <a:ext cx="1150938"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pic>
        <p:nvPicPr>
          <p:cNvPr id="4" name="图片 1"/>
          <p:cNvPicPr>
            <a:picLocks noChangeAspect="1"/>
          </p:cNvPicPr>
          <p:nvPr userDrawn="1"/>
        </p:nvPicPr>
        <p:blipFill>
          <a:blip r:embed="rId2"/>
          <a:srcRect/>
          <a:stretch>
            <a:fillRect/>
          </a:stretch>
        </p:blipFill>
        <p:spPr bwMode="auto">
          <a:xfrm>
            <a:off x="1231900" y="263525"/>
            <a:ext cx="919163" cy="300038"/>
          </a:xfrm>
          <a:prstGeom prst="rect">
            <a:avLst/>
          </a:prstGeom>
          <a:noFill/>
          <a:ln w="9525">
            <a:noFill/>
            <a:miter lim="800000"/>
            <a:headEnd/>
            <a:tailEnd/>
          </a:ln>
        </p:spPr>
      </p:pic>
      <p:sp>
        <p:nvSpPr>
          <p:cNvPr id="5" name="日期占位符 3"/>
          <p:cNvSpPr>
            <a:spLocks noGrp="1"/>
          </p:cNvSpPr>
          <p:nvPr>
            <p:ph type="dt" sz="half" idx="10"/>
          </p:nvPr>
        </p:nvSpPr>
        <p:spPr/>
        <p:txBody>
          <a:bodyPr/>
          <a:lstStyle>
            <a:lvl1pPr>
              <a:defRPr/>
            </a:lvl1pPr>
          </a:lstStyle>
          <a:p>
            <a:pPr>
              <a:defRPr/>
            </a:pPr>
            <a:r>
              <a:rPr lang="en-US" altLang="zh-CN"/>
              <a:t>2014-11-6</a:t>
            </a:r>
            <a:endParaRPr lang="zh-CN" altLang="en-US"/>
          </a:p>
        </p:txBody>
      </p:sp>
      <p:sp>
        <p:nvSpPr>
          <p:cNvPr id="6" name="页脚占位符 4"/>
          <p:cNvSpPr>
            <a:spLocks noGrp="1"/>
          </p:cNvSpPr>
          <p:nvPr>
            <p:ph type="ftr" sz="quarter" idx="11"/>
          </p:nvPr>
        </p:nvSpPr>
        <p:spPr/>
        <p:txBody>
          <a:bodyPr/>
          <a:lstStyle>
            <a:lvl1pPr>
              <a:defRPr/>
            </a:lvl1pPr>
          </a:lstStyle>
          <a:p>
            <a:pPr>
              <a:defRPr/>
            </a:pPr>
            <a:r>
              <a:rPr lang="en-US" altLang="zh-CN"/>
              <a:t>Qmx</a:t>
            </a:r>
            <a:endParaRPr lang="zh-CN" altLang="en-US"/>
          </a:p>
        </p:txBody>
      </p:sp>
      <p:sp>
        <p:nvSpPr>
          <p:cNvPr id="7" name="灯片编号占位符 5"/>
          <p:cNvSpPr>
            <a:spLocks noGrp="1"/>
          </p:cNvSpPr>
          <p:nvPr>
            <p:ph type="sldNum" sz="quarter" idx="12"/>
          </p:nvPr>
        </p:nvSpPr>
        <p:spPr/>
        <p:txBody>
          <a:bodyPr/>
          <a:lstStyle>
            <a:lvl1pPr>
              <a:defRPr>
                <a:latin typeface="Arial" charset="0"/>
                <a:ea typeface="宋体" charset="-122"/>
              </a:defRPr>
            </a:lvl1pPr>
          </a:lstStyle>
          <a:p>
            <a:pPr>
              <a:defRPr/>
            </a:pPr>
            <a:fld id="{EA9079FC-0F68-416C-AE56-42DC47542E83}" type="slidenum">
              <a:rPr lang="zh-CN" altLang="en-US"/>
              <a:pPr>
                <a:defRPr/>
              </a:pPr>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2" name="矩形 18"/>
          <p:cNvSpPr/>
          <p:nvPr userDrawn="1"/>
        </p:nvSpPr>
        <p:spPr>
          <a:xfrm>
            <a:off x="2254250" y="247650"/>
            <a:ext cx="8547100"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sp>
        <p:nvSpPr>
          <p:cNvPr id="3" name="矩形 74"/>
          <p:cNvSpPr/>
          <p:nvPr userDrawn="1"/>
        </p:nvSpPr>
        <p:spPr>
          <a:xfrm>
            <a:off x="-3175" y="247650"/>
            <a:ext cx="1150938" cy="331788"/>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lIns="111295" tIns="55647" rIns="111295" bIns="55647"/>
          <a:lstStyle/>
          <a:p>
            <a:pPr defTabSz="913910" fontAlgn="auto">
              <a:spcBef>
                <a:spcPts val="0"/>
              </a:spcBef>
              <a:spcAft>
                <a:spcPts val="0"/>
              </a:spcAft>
              <a:defRPr/>
            </a:pPr>
            <a:endParaRPr lang="zh-CN" altLang="en-US" dirty="0">
              <a:solidFill>
                <a:prstClr val="black"/>
              </a:solidFill>
              <a:latin typeface="Calibri"/>
              <a:ea typeface="宋体"/>
            </a:endParaRPr>
          </a:p>
        </p:txBody>
      </p:sp>
      <p:pic>
        <p:nvPicPr>
          <p:cNvPr id="4" name="图片 1"/>
          <p:cNvPicPr>
            <a:picLocks noChangeAspect="1"/>
          </p:cNvPicPr>
          <p:nvPr userDrawn="1"/>
        </p:nvPicPr>
        <p:blipFill>
          <a:blip r:embed="rId2"/>
          <a:srcRect/>
          <a:stretch>
            <a:fillRect/>
          </a:stretch>
        </p:blipFill>
        <p:spPr bwMode="auto">
          <a:xfrm>
            <a:off x="1231900" y="263525"/>
            <a:ext cx="919163" cy="300038"/>
          </a:xfrm>
          <a:prstGeom prst="rect">
            <a:avLst/>
          </a:prstGeom>
          <a:noFill/>
          <a:ln w="9525">
            <a:noFill/>
            <a:miter lim="800000"/>
            <a:headEnd/>
            <a:tailEnd/>
          </a:ln>
        </p:spPr>
      </p:pic>
      <p:sp>
        <p:nvSpPr>
          <p:cNvPr id="5" name="日期占位符 3"/>
          <p:cNvSpPr>
            <a:spLocks noGrp="1"/>
          </p:cNvSpPr>
          <p:nvPr>
            <p:ph type="dt" sz="half" idx="10"/>
          </p:nvPr>
        </p:nvSpPr>
        <p:spPr/>
        <p:txBody>
          <a:bodyPr/>
          <a:lstStyle>
            <a:lvl1pPr>
              <a:defRPr/>
            </a:lvl1pPr>
          </a:lstStyle>
          <a:p>
            <a:pPr>
              <a:defRPr/>
            </a:pPr>
            <a:r>
              <a:rPr lang="en-US" altLang="zh-CN"/>
              <a:t>2014-11-6</a:t>
            </a:r>
            <a:endParaRPr lang="zh-CN" altLang="en-US"/>
          </a:p>
        </p:txBody>
      </p:sp>
      <p:sp>
        <p:nvSpPr>
          <p:cNvPr id="6" name="页脚占位符 4"/>
          <p:cNvSpPr>
            <a:spLocks noGrp="1"/>
          </p:cNvSpPr>
          <p:nvPr>
            <p:ph type="ftr" sz="quarter" idx="11"/>
          </p:nvPr>
        </p:nvSpPr>
        <p:spPr/>
        <p:txBody>
          <a:bodyPr/>
          <a:lstStyle>
            <a:lvl1pPr>
              <a:defRPr/>
            </a:lvl1pPr>
          </a:lstStyle>
          <a:p>
            <a:pPr>
              <a:defRPr/>
            </a:pPr>
            <a:r>
              <a:rPr lang="en-US" altLang="zh-CN"/>
              <a:t>Qmx</a:t>
            </a:r>
            <a:endParaRPr lang="zh-CN" altLang="en-US"/>
          </a:p>
        </p:txBody>
      </p:sp>
      <p:sp>
        <p:nvSpPr>
          <p:cNvPr id="7" name="灯片编号占位符 5"/>
          <p:cNvSpPr>
            <a:spLocks noGrp="1"/>
          </p:cNvSpPr>
          <p:nvPr>
            <p:ph type="sldNum" sz="quarter" idx="12"/>
          </p:nvPr>
        </p:nvSpPr>
        <p:spPr/>
        <p:txBody>
          <a:bodyPr/>
          <a:lstStyle>
            <a:lvl1pPr>
              <a:defRPr>
                <a:latin typeface="Arial" charset="0"/>
                <a:ea typeface="宋体" charset="-122"/>
              </a:defRPr>
            </a:lvl1pPr>
          </a:lstStyle>
          <a:p>
            <a:pPr>
              <a:defRPr/>
            </a:pPr>
            <a:fld id="{4870AAAB-82E5-4B96-A495-B9D09EADDB18}" type="slidenum">
              <a:rPr lang="zh-CN" altLang="en-US"/>
              <a:pPr>
                <a:defRPr/>
              </a:pPr>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10101" y="2013055"/>
            <a:ext cx="9181148" cy="1389038"/>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20206" y="3672099"/>
            <a:ext cx="7560945" cy="1656045"/>
          </a:xfrm>
        </p:spPr>
        <p:txBody>
          <a:bodyPr/>
          <a:lstStyle>
            <a:lvl1pPr marL="0" indent="0" algn="ctr">
              <a:buNone/>
              <a:defRPr>
                <a:solidFill>
                  <a:schemeClr val="tx1">
                    <a:tint val="75000"/>
                  </a:schemeClr>
                </a:solidFill>
              </a:defRPr>
            </a:lvl1pPr>
            <a:lvl2pPr marL="552806" indent="0" algn="ctr">
              <a:buNone/>
              <a:defRPr>
                <a:solidFill>
                  <a:schemeClr val="tx1">
                    <a:tint val="75000"/>
                  </a:schemeClr>
                </a:solidFill>
              </a:defRPr>
            </a:lvl2pPr>
            <a:lvl3pPr marL="1105614" indent="0" algn="ctr">
              <a:buNone/>
              <a:defRPr>
                <a:solidFill>
                  <a:schemeClr val="tx1">
                    <a:tint val="75000"/>
                  </a:schemeClr>
                </a:solidFill>
              </a:defRPr>
            </a:lvl3pPr>
            <a:lvl4pPr marL="1658420" indent="0" algn="ctr">
              <a:buNone/>
              <a:defRPr>
                <a:solidFill>
                  <a:schemeClr val="tx1">
                    <a:tint val="75000"/>
                  </a:schemeClr>
                </a:solidFill>
              </a:defRPr>
            </a:lvl4pPr>
            <a:lvl5pPr marL="2211228" indent="0" algn="ctr">
              <a:buNone/>
              <a:defRPr>
                <a:solidFill>
                  <a:schemeClr val="tx1">
                    <a:tint val="75000"/>
                  </a:schemeClr>
                </a:solidFill>
              </a:defRPr>
            </a:lvl5pPr>
            <a:lvl6pPr marL="2764035" indent="0" algn="ctr">
              <a:buNone/>
              <a:defRPr>
                <a:solidFill>
                  <a:schemeClr val="tx1">
                    <a:tint val="75000"/>
                  </a:schemeClr>
                </a:solidFill>
              </a:defRPr>
            </a:lvl6pPr>
            <a:lvl7pPr marL="3316841" indent="0" algn="ctr">
              <a:buNone/>
              <a:defRPr>
                <a:solidFill>
                  <a:schemeClr val="tx1">
                    <a:tint val="75000"/>
                  </a:schemeClr>
                </a:solidFill>
              </a:defRPr>
            </a:lvl7pPr>
            <a:lvl8pPr marL="3869649" indent="0" algn="ctr">
              <a:buNone/>
              <a:defRPr>
                <a:solidFill>
                  <a:schemeClr val="tx1">
                    <a:tint val="75000"/>
                  </a:schemeClr>
                </a:solidFill>
              </a:defRPr>
            </a:lvl8pPr>
            <a:lvl9pPr marL="4422456"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2D1A7BF4-4E37-4CF9-97A7-C49E15199A6C}"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0A71F1C1-235F-4FF4-AB13-2A2F89F1D614}" type="slidenum">
              <a:rPr lang="zh-CN" altLang="en-US"/>
              <a:pPr>
                <a:defRPr/>
              </a:pPr>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C3BADCB6-C7E6-4D80-889B-1CE6720ED915}"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A29C2B46-0BAC-4E9C-938F-AF1CCEE21A64}" type="slidenum">
              <a:rPr lang="zh-CN" altLang="en-US"/>
              <a:pPr>
                <a:defRPr/>
              </a:pPr>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53232" y="4164114"/>
            <a:ext cx="9181148" cy="1287034"/>
          </a:xfrm>
        </p:spPr>
        <p:txBody>
          <a:bodyPr anchor="t"/>
          <a:lstStyle>
            <a:lvl1pPr algn="l">
              <a:defRPr sz="48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53232" y="2746575"/>
            <a:ext cx="9181148" cy="1417537"/>
          </a:xfrm>
        </p:spPr>
        <p:txBody>
          <a:bodyPr anchor="b"/>
          <a:lstStyle>
            <a:lvl1pPr marL="0" indent="0">
              <a:buNone/>
              <a:defRPr sz="2400">
                <a:solidFill>
                  <a:schemeClr val="tx1">
                    <a:tint val="75000"/>
                  </a:schemeClr>
                </a:solidFill>
              </a:defRPr>
            </a:lvl1pPr>
            <a:lvl2pPr marL="552806" indent="0">
              <a:buNone/>
              <a:defRPr sz="2200">
                <a:solidFill>
                  <a:schemeClr val="tx1">
                    <a:tint val="75000"/>
                  </a:schemeClr>
                </a:solidFill>
              </a:defRPr>
            </a:lvl2pPr>
            <a:lvl3pPr marL="1105614" indent="0">
              <a:buNone/>
              <a:defRPr sz="1900">
                <a:solidFill>
                  <a:schemeClr val="tx1">
                    <a:tint val="75000"/>
                  </a:schemeClr>
                </a:solidFill>
              </a:defRPr>
            </a:lvl3pPr>
            <a:lvl4pPr marL="1658420" indent="0">
              <a:buNone/>
              <a:defRPr sz="1700">
                <a:solidFill>
                  <a:schemeClr val="tx1">
                    <a:tint val="75000"/>
                  </a:schemeClr>
                </a:solidFill>
              </a:defRPr>
            </a:lvl4pPr>
            <a:lvl5pPr marL="2211228" indent="0">
              <a:buNone/>
              <a:defRPr sz="1700">
                <a:solidFill>
                  <a:schemeClr val="tx1">
                    <a:tint val="75000"/>
                  </a:schemeClr>
                </a:solidFill>
              </a:defRPr>
            </a:lvl5pPr>
            <a:lvl6pPr marL="2764035" indent="0">
              <a:buNone/>
              <a:defRPr sz="1700">
                <a:solidFill>
                  <a:schemeClr val="tx1">
                    <a:tint val="75000"/>
                  </a:schemeClr>
                </a:solidFill>
              </a:defRPr>
            </a:lvl6pPr>
            <a:lvl7pPr marL="3316841" indent="0">
              <a:buNone/>
              <a:defRPr sz="1700">
                <a:solidFill>
                  <a:schemeClr val="tx1">
                    <a:tint val="75000"/>
                  </a:schemeClr>
                </a:solidFill>
              </a:defRPr>
            </a:lvl7pPr>
            <a:lvl8pPr marL="3869649" indent="0">
              <a:buNone/>
              <a:defRPr sz="1700">
                <a:solidFill>
                  <a:schemeClr val="tx1">
                    <a:tint val="75000"/>
                  </a:schemeClr>
                </a:solidFill>
              </a:defRPr>
            </a:lvl8pPr>
            <a:lvl9pPr marL="4422456" indent="0">
              <a:buNone/>
              <a:defRPr sz="17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CAC8A8BB-535C-41DC-93FB-DA5A3603FCA3}"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6CF2D87E-2B9B-4844-BE37-D9775E2667C9}" type="slidenum">
              <a:rPr lang="zh-CN" altLang="en-US"/>
              <a:pPr>
                <a:defRPr/>
              </a:pPr>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40068" y="1512042"/>
            <a:ext cx="4770596" cy="4276616"/>
          </a:xfrm>
        </p:spPr>
        <p:txBody>
          <a:bodyPr/>
          <a:lstStyle>
            <a:lvl1pPr>
              <a:defRPr sz="3400"/>
            </a:lvl1pPr>
            <a:lvl2pPr>
              <a:defRPr sz="2900"/>
            </a:lvl2pPr>
            <a:lvl3pPr>
              <a:defRPr sz="2400"/>
            </a:lvl3pPr>
            <a:lvl4pPr>
              <a:defRPr sz="2200"/>
            </a:lvl4pPr>
            <a:lvl5pPr>
              <a:defRPr sz="2200"/>
            </a:lvl5pPr>
            <a:lvl6pPr>
              <a:defRPr sz="2200"/>
            </a:lvl6pPr>
            <a:lvl7pPr>
              <a:defRPr sz="2200"/>
            </a:lvl7pPr>
            <a:lvl8pPr>
              <a:defRPr sz="2200"/>
            </a:lvl8pPr>
            <a:lvl9pPr>
              <a:defRPr sz="2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490686" y="1512042"/>
            <a:ext cx="4770596" cy="4276616"/>
          </a:xfrm>
        </p:spPr>
        <p:txBody>
          <a:bodyPr/>
          <a:lstStyle>
            <a:lvl1pPr>
              <a:defRPr sz="3400"/>
            </a:lvl1pPr>
            <a:lvl2pPr>
              <a:defRPr sz="2900"/>
            </a:lvl2pPr>
            <a:lvl3pPr>
              <a:defRPr sz="2400"/>
            </a:lvl3pPr>
            <a:lvl4pPr>
              <a:defRPr sz="2200"/>
            </a:lvl4pPr>
            <a:lvl5pPr>
              <a:defRPr sz="2200"/>
            </a:lvl5pPr>
            <a:lvl6pPr>
              <a:defRPr sz="2200"/>
            </a:lvl6pPr>
            <a:lvl7pPr>
              <a:defRPr sz="2200"/>
            </a:lvl7pPr>
            <a:lvl8pPr>
              <a:defRPr sz="2200"/>
            </a:lvl8pPr>
            <a:lvl9pPr>
              <a:defRPr sz="2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8F5558B3-FB2A-4430-85CF-82390AB2F493}" type="datetimeFigureOut">
              <a:rPr lang="zh-CN" altLang="en-US"/>
              <a:pPr>
                <a:defRPr/>
              </a:pPr>
              <a:t>2014/12/7</a:t>
            </a:fld>
            <a:endParaRPr lang="zh-CN" altLang="en-US"/>
          </a:p>
        </p:txBody>
      </p:sp>
      <p:sp>
        <p:nvSpPr>
          <p:cNvPr id="6" name="页脚占位符 5"/>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98974533-6D31-48C8-B76A-E3D5887A9477}" type="slidenum">
              <a:rPr lang="zh-CN" altLang="en-US"/>
              <a:pPr>
                <a:defRPr/>
              </a:pPr>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40068" y="1450540"/>
            <a:ext cx="4772472" cy="604516"/>
          </a:xfrm>
        </p:spPr>
        <p:txBody>
          <a:bodyPr anchor="b"/>
          <a:lstStyle>
            <a:lvl1pPr marL="0" indent="0">
              <a:buNone/>
              <a:defRPr sz="2900" b="1"/>
            </a:lvl1pPr>
            <a:lvl2pPr marL="552806" indent="0">
              <a:buNone/>
              <a:defRPr sz="2400" b="1"/>
            </a:lvl2pPr>
            <a:lvl3pPr marL="1105614" indent="0">
              <a:buNone/>
              <a:defRPr sz="2200" b="1"/>
            </a:lvl3pPr>
            <a:lvl4pPr marL="1658420" indent="0">
              <a:buNone/>
              <a:defRPr sz="1900" b="1"/>
            </a:lvl4pPr>
            <a:lvl5pPr marL="2211228" indent="0">
              <a:buNone/>
              <a:defRPr sz="1900" b="1"/>
            </a:lvl5pPr>
            <a:lvl6pPr marL="2764035" indent="0">
              <a:buNone/>
              <a:defRPr sz="1900" b="1"/>
            </a:lvl6pPr>
            <a:lvl7pPr marL="3316841" indent="0">
              <a:buNone/>
              <a:defRPr sz="1900" b="1"/>
            </a:lvl7pPr>
            <a:lvl8pPr marL="3869649" indent="0">
              <a:buNone/>
              <a:defRPr sz="1900" b="1"/>
            </a:lvl8pPr>
            <a:lvl9pPr marL="4422456" indent="0">
              <a:buNone/>
              <a:defRPr sz="1900" b="1"/>
            </a:lvl9pPr>
          </a:lstStyle>
          <a:p>
            <a:pPr lvl="0"/>
            <a:r>
              <a:rPr lang="zh-CN" altLang="en-US" smtClean="0"/>
              <a:t>单击此处编辑母版文本样式</a:t>
            </a:r>
          </a:p>
        </p:txBody>
      </p:sp>
      <p:sp>
        <p:nvSpPr>
          <p:cNvPr id="4" name="内容占位符 3"/>
          <p:cNvSpPr>
            <a:spLocks noGrp="1"/>
          </p:cNvSpPr>
          <p:nvPr>
            <p:ph sz="half" idx="2"/>
          </p:nvPr>
        </p:nvSpPr>
        <p:spPr>
          <a:xfrm>
            <a:off x="540068" y="2055055"/>
            <a:ext cx="4772472" cy="3733601"/>
          </a:xfrm>
        </p:spPr>
        <p:txBody>
          <a:bodyPr/>
          <a:lstStyle>
            <a:lvl1pPr>
              <a:defRPr sz="2900"/>
            </a:lvl1pPr>
            <a:lvl2pPr>
              <a:defRPr sz="2400"/>
            </a:lvl2pPr>
            <a:lvl3pPr>
              <a:defRPr sz="22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486941" y="1450540"/>
            <a:ext cx="4774347" cy="604516"/>
          </a:xfrm>
        </p:spPr>
        <p:txBody>
          <a:bodyPr anchor="b"/>
          <a:lstStyle>
            <a:lvl1pPr marL="0" indent="0">
              <a:buNone/>
              <a:defRPr sz="2900" b="1"/>
            </a:lvl1pPr>
            <a:lvl2pPr marL="552806" indent="0">
              <a:buNone/>
              <a:defRPr sz="2400" b="1"/>
            </a:lvl2pPr>
            <a:lvl3pPr marL="1105614" indent="0">
              <a:buNone/>
              <a:defRPr sz="2200" b="1"/>
            </a:lvl3pPr>
            <a:lvl4pPr marL="1658420" indent="0">
              <a:buNone/>
              <a:defRPr sz="1900" b="1"/>
            </a:lvl4pPr>
            <a:lvl5pPr marL="2211228" indent="0">
              <a:buNone/>
              <a:defRPr sz="1900" b="1"/>
            </a:lvl5pPr>
            <a:lvl6pPr marL="2764035" indent="0">
              <a:buNone/>
              <a:defRPr sz="1900" b="1"/>
            </a:lvl6pPr>
            <a:lvl7pPr marL="3316841" indent="0">
              <a:buNone/>
              <a:defRPr sz="1900" b="1"/>
            </a:lvl7pPr>
            <a:lvl8pPr marL="3869649" indent="0">
              <a:buNone/>
              <a:defRPr sz="1900" b="1"/>
            </a:lvl8pPr>
            <a:lvl9pPr marL="4422456" indent="0">
              <a:buNone/>
              <a:defRPr sz="1900" b="1"/>
            </a:lvl9pPr>
          </a:lstStyle>
          <a:p>
            <a:pPr lvl="0"/>
            <a:r>
              <a:rPr lang="zh-CN" altLang="en-US" smtClean="0"/>
              <a:t>单击此处编辑母版文本样式</a:t>
            </a:r>
          </a:p>
        </p:txBody>
      </p:sp>
      <p:sp>
        <p:nvSpPr>
          <p:cNvPr id="6" name="内容占位符 5"/>
          <p:cNvSpPr>
            <a:spLocks noGrp="1"/>
          </p:cNvSpPr>
          <p:nvPr>
            <p:ph sz="quarter" idx="4"/>
          </p:nvPr>
        </p:nvSpPr>
        <p:spPr>
          <a:xfrm>
            <a:off x="5486941" y="2055055"/>
            <a:ext cx="4774347" cy="3733601"/>
          </a:xfrm>
        </p:spPr>
        <p:txBody>
          <a:bodyPr/>
          <a:lstStyle>
            <a:lvl1pPr>
              <a:defRPr sz="2900"/>
            </a:lvl1pPr>
            <a:lvl2pPr>
              <a:defRPr sz="2400"/>
            </a:lvl2pPr>
            <a:lvl3pPr>
              <a:defRPr sz="22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0035DD54-8E98-4A6D-A12E-D364647FEE6E}" type="datetimeFigureOut">
              <a:rPr lang="zh-CN" altLang="en-US"/>
              <a:pPr>
                <a:defRPr/>
              </a:pPr>
              <a:t>2014/12/7</a:t>
            </a:fld>
            <a:endParaRPr lang="zh-CN" altLang="en-US"/>
          </a:p>
        </p:txBody>
      </p:sp>
      <p:sp>
        <p:nvSpPr>
          <p:cNvPr id="8" name="页脚占位符 7"/>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9" name="灯片编号占位符 8"/>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A4A3BF12-2D1A-4F99-A711-5BC7681DEA78}" type="slidenum">
              <a:rPr lang="zh-CN" altLang="en-US"/>
              <a:pPr>
                <a:defRPr/>
              </a:pPr>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BCCC7BAF-91DC-425F-A7F6-ABF1D47D7C0A}" type="datetimeFigureOut">
              <a:rPr lang="zh-CN" altLang="en-US"/>
              <a:pPr>
                <a:defRPr/>
              </a:pPr>
              <a:t>2014/12/7</a:t>
            </a:fld>
            <a:endParaRPr lang="zh-CN" altLang="en-US"/>
          </a:p>
        </p:txBody>
      </p:sp>
      <p:sp>
        <p:nvSpPr>
          <p:cNvPr id="4" name="页脚占位符 3"/>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5" name="灯片编号占位符 4"/>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8BC1D889-B6D4-4BC6-88D0-B7D2A85E2A5F}" type="slidenum">
              <a:rPr lang="zh-CN" altLang="en-US"/>
              <a:pPr>
                <a:defRPr/>
              </a:pPr>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085CD782-21F2-49B8-A624-9DFA4CD757BE}" type="datetimeFigureOut">
              <a:rPr lang="zh-CN" altLang="en-US"/>
              <a:pPr>
                <a:defRPr/>
              </a:pPr>
              <a:t>2014/12/7</a:t>
            </a:fld>
            <a:endParaRPr lang="zh-CN" altLang="en-US"/>
          </a:p>
        </p:txBody>
      </p:sp>
      <p:sp>
        <p:nvSpPr>
          <p:cNvPr id="3" name="页脚占位符 2"/>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4" name="灯片编号占位符 3"/>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4553E77C-7606-4AEC-8CEE-32B5B2061B9A}" type="slidenum">
              <a:rPr lang="zh-CN" altLang="en-US"/>
              <a:pPr>
                <a:defRPr/>
              </a:pPr>
              <a:t>‹#›</a:t>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40069" y="258006"/>
            <a:ext cx="3553570" cy="1098030"/>
          </a:xfrm>
        </p:spPr>
        <p:txBody>
          <a:bodyPr anchor="b"/>
          <a:lstStyle>
            <a:lvl1pPr algn="l">
              <a:defRPr sz="24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223030" y="258008"/>
            <a:ext cx="6038255" cy="5530650"/>
          </a:xfrm>
        </p:spPr>
        <p:txBody>
          <a:bodyPr/>
          <a:lstStyle>
            <a:lvl1pPr>
              <a:defRPr sz="3900"/>
            </a:lvl1pPr>
            <a:lvl2pPr>
              <a:defRPr sz="3400"/>
            </a:lvl2pPr>
            <a:lvl3pPr>
              <a:defRPr sz="29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40069" y="1356038"/>
            <a:ext cx="3553570" cy="4432620"/>
          </a:xfrm>
        </p:spPr>
        <p:txBody>
          <a:bodyPr/>
          <a:lstStyle>
            <a:lvl1pPr marL="0" indent="0">
              <a:buNone/>
              <a:defRPr sz="1700"/>
            </a:lvl1pPr>
            <a:lvl2pPr marL="552806" indent="0">
              <a:buNone/>
              <a:defRPr sz="1500"/>
            </a:lvl2pPr>
            <a:lvl3pPr marL="1105614" indent="0">
              <a:buNone/>
              <a:defRPr sz="1200"/>
            </a:lvl3pPr>
            <a:lvl4pPr marL="1658420" indent="0">
              <a:buNone/>
              <a:defRPr sz="1100"/>
            </a:lvl4pPr>
            <a:lvl5pPr marL="2211228" indent="0">
              <a:buNone/>
              <a:defRPr sz="1100"/>
            </a:lvl5pPr>
            <a:lvl6pPr marL="2764035" indent="0">
              <a:buNone/>
              <a:defRPr sz="1100"/>
            </a:lvl6pPr>
            <a:lvl7pPr marL="3316841" indent="0">
              <a:buNone/>
              <a:defRPr sz="1100"/>
            </a:lvl7pPr>
            <a:lvl8pPr marL="3869649" indent="0">
              <a:buNone/>
              <a:defRPr sz="1100"/>
            </a:lvl8pPr>
            <a:lvl9pPr marL="4422456"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2EE35EFF-D25C-432B-87C9-6E0F6506DFF3}" type="datetimeFigureOut">
              <a:rPr lang="zh-CN" altLang="en-US"/>
              <a:pPr>
                <a:defRPr/>
              </a:pPr>
              <a:t>2014/12/7</a:t>
            </a:fld>
            <a:endParaRPr lang="zh-CN" altLang="en-US"/>
          </a:p>
        </p:txBody>
      </p:sp>
      <p:sp>
        <p:nvSpPr>
          <p:cNvPr id="6" name="页脚占位符 5"/>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6C5076AE-D883-4009-A427-576B0A1DC3B8}" type="slidenum">
              <a:rPr lang="zh-CN" altLang="en-US"/>
              <a:pPr>
                <a:defRPr/>
              </a:pPr>
              <a:t>‹#›</a:t>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117140" y="4536122"/>
            <a:ext cx="6480810" cy="535516"/>
          </a:xfrm>
        </p:spPr>
        <p:txBody>
          <a:bodyPr anchor="b"/>
          <a:lstStyle>
            <a:lvl1pPr algn="l">
              <a:defRPr sz="24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117140" y="579015"/>
            <a:ext cx="6480810" cy="3888105"/>
          </a:xfrm>
        </p:spPr>
        <p:txBody>
          <a:bodyPr rtlCol="0">
            <a:normAutofit/>
          </a:bodyPr>
          <a:lstStyle>
            <a:lvl1pPr marL="0" indent="0">
              <a:buNone/>
              <a:defRPr sz="3900"/>
            </a:lvl1pPr>
            <a:lvl2pPr marL="552806" indent="0">
              <a:buNone/>
              <a:defRPr sz="3400"/>
            </a:lvl2pPr>
            <a:lvl3pPr marL="1105614" indent="0">
              <a:buNone/>
              <a:defRPr sz="2900"/>
            </a:lvl3pPr>
            <a:lvl4pPr marL="1658420" indent="0">
              <a:buNone/>
              <a:defRPr sz="2400"/>
            </a:lvl4pPr>
            <a:lvl5pPr marL="2211228" indent="0">
              <a:buNone/>
              <a:defRPr sz="2400"/>
            </a:lvl5pPr>
            <a:lvl6pPr marL="2764035" indent="0">
              <a:buNone/>
              <a:defRPr sz="2400"/>
            </a:lvl6pPr>
            <a:lvl7pPr marL="3316841" indent="0">
              <a:buNone/>
              <a:defRPr sz="2400"/>
            </a:lvl7pPr>
            <a:lvl8pPr marL="3869649" indent="0">
              <a:buNone/>
              <a:defRPr sz="2400"/>
            </a:lvl8pPr>
            <a:lvl9pPr marL="4422456" indent="0">
              <a:buNone/>
              <a:defRPr sz="2400"/>
            </a:lvl9pPr>
          </a:lstStyle>
          <a:p>
            <a:pPr lvl="0"/>
            <a:endParaRPr lang="zh-CN" altLang="en-US" noProof="0"/>
          </a:p>
        </p:txBody>
      </p:sp>
      <p:sp>
        <p:nvSpPr>
          <p:cNvPr id="4" name="文本占位符 3"/>
          <p:cNvSpPr>
            <a:spLocks noGrp="1"/>
          </p:cNvSpPr>
          <p:nvPr>
            <p:ph type="body" sz="half" idx="2"/>
          </p:nvPr>
        </p:nvSpPr>
        <p:spPr>
          <a:xfrm>
            <a:off x="2117140" y="5071641"/>
            <a:ext cx="6480810" cy="760521"/>
          </a:xfrm>
        </p:spPr>
        <p:txBody>
          <a:bodyPr/>
          <a:lstStyle>
            <a:lvl1pPr marL="0" indent="0">
              <a:buNone/>
              <a:defRPr sz="1700"/>
            </a:lvl1pPr>
            <a:lvl2pPr marL="552806" indent="0">
              <a:buNone/>
              <a:defRPr sz="1500"/>
            </a:lvl2pPr>
            <a:lvl3pPr marL="1105614" indent="0">
              <a:buNone/>
              <a:defRPr sz="1200"/>
            </a:lvl3pPr>
            <a:lvl4pPr marL="1658420" indent="0">
              <a:buNone/>
              <a:defRPr sz="1100"/>
            </a:lvl4pPr>
            <a:lvl5pPr marL="2211228" indent="0">
              <a:buNone/>
              <a:defRPr sz="1100"/>
            </a:lvl5pPr>
            <a:lvl6pPr marL="2764035" indent="0">
              <a:buNone/>
              <a:defRPr sz="1100"/>
            </a:lvl6pPr>
            <a:lvl7pPr marL="3316841" indent="0">
              <a:buNone/>
              <a:defRPr sz="1100"/>
            </a:lvl7pPr>
            <a:lvl8pPr marL="3869649" indent="0">
              <a:buNone/>
              <a:defRPr sz="1100"/>
            </a:lvl8pPr>
            <a:lvl9pPr marL="4422456"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4189F2D8-C580-48DB-95F7-0088E314E046}" type="datetimeFigureOut">
              <a:rPr lang="zh-CN" altLang="en-US"/>
              <a:pPr>
                <a:defRPr/>
              </a:pPr>
              <a:t>2014/12/7</a:t>
            </a:fld>
            <a:endParaRPr lang="zh-CN" altLang="en-US"/>
          </a:p>
        </p:txBody>
      </p:sp>
      <p:sp>
        <p:nvSpPr>
          <p:cNvPr id="6" name="页脚占位符 5"/>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22423645-E22B-4AAE-82BA-8D0AE27E6DE9}" type="slidenum">
              <a:rPr lang="zh-CN" altLang="en-US"/>
              <a:pPr>
                <a:defRPr/>
              </a:pPr>
              <a:t>‹#›</a:t>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31F59852-D426-4358-A779-651AA2E1A334}"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01790C48-650A-4569-900D-B23D37D66C6D}" type="slidenum">
              <a:rPr lang="zh-CN" altLang="en-US"/>
              <a:pPr>
                <a:defRPr/>
              </a:pPr>
              <a:t>‹#›</a:t>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830979" y="259508"/>
            <a:ext cx="2430304" cy="55291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40067" y="259508"/>
            <a:ext cx="7110889" cy="55291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15191361-A950-4A71-A220-1B94AB545367}" type="datetimeFigureOut">
              <a:rPr lang="zh-CN" altLang="en-US"/>
              <a:pPr>
                <a:defRPr/>
              </a:pPr>
              <a:t>2014/12/7</a:t>
            </a:fld>
            <a:endParaRPr lang="zh-CN" altLang="en-US"/>
          </a:p>
        </p:txBody>
      </p:sp>
      <p:sp>
        <p:nvSpPr>
          <p:cNvPr id="5" name="页脚占位符 4"/>
          <p:cNvSpPr>
            <a:spLocks noGrp="1"/>
          </p:cNvSpPr>
          <p:nvPr>
            <p:ph type="ftr" sz="quarter" idx="11"/>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rtlCol="0"/>
          <a:lstStyle>
            <a:lvl1pPr defTabSz="913910" fontAlgn="auto">
              <a:spcBef>
                <a:spcPts val="0"/>
              </a:spcBef>
              <a:spcAft>
                <a:spcPts val="0"/>
              </a:spcAft>
              <a:defRPr>
                <a:solidFill>
                  <a:prstClr val="black">
                    <a:tint val="75000"/>
                  </a:prstClr>
                </a:solidFill>
                <a:latin typeface="+mn-lt"/>
                <a:ea typeface="+mn-ea"/>
              </a:defRPr>
            </a:lvl1pPr>
          </a:lstStyle>
          <a:p>
            <a:pPr>
              <a:defRPr/>
            </a:pPr>
            <a:fld id="{61901E05-76C6-45F3-B401-385F7D6C4B1F}"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539750" y="258763"/>
            <a:ext cx="9721850" cy="1081087"/>
          </a:xfrm>
          <a:prstGeom prst="rect">
            <a:avLst/>
          </a:prstGeom>
          <a:noFill/>
          <a:ln w="9525">
            <a:noFill/>
            <a:miter lim="800000"/>
            <a:headEnd/>
            <a:tailEnd/>
          </a:ln>
        </p:spPr>
        <p:txBody>
          <a:bodyPr vert="horz" wrap="square" lIns="91391" tIns="45696" rIns="91391" bIns="45696"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539750" y="1511300"/>
            <a:ext cx="9721850" cy="4276725"/>
          </a:xfrm>
          <a:prstGeom prst="rect">
            <a:avLst/>
          </a:prstGeom>
          <a:noFill/>
          <a:ln w="9525">
            <a:noFill/>
            <a:miter lim="800000"/>
            <a:headEnd/>
            <a:tailEnd/>
          </a:ln>
        </p:spPr>
        <p:txBody>
          <a:bodyPr vert="horz" wrap="square" lIns="91391" tIns="45696" rIns="91391" bIns="45696"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539750" y="6005513"/>
            <a:ext cx="2520950" cy="346075"/>
          </a:xfrm>
          <a:prstGeom prst="rect">
            <a:avLst/>
          </a:prstGeom>
        </p:spPr>
        <p:txBody>
          <a:bodyPr vert="horz" lIns="91391" tIns="45696" rIns="91391" bIns="45696" rtlCol="0" anchor="ctr"/>
          <a:lstStyle>
            <a:lvl1pPr algn="l" defTabSz="913910" fontAlgn="auto">
              <a:spcBef>
                <a:spcPts val="0"/>
              </a:spcBef>
              <a:spcAft>
                <a:spcPts val="0"/>
              </a:spcAft>
              <a:defRPr sz="1200">
                <a:solidFill>
                  <a:schemeClr val="tx1">
                    <a:tint val="75000"/>
                  </a:schemeClr>
                </a:solidFill>
                <a:latin typeface="+mn-lt"/>
                <a:ea typeface="+mn-ea"/>
              </a:defRPr>
            </a:lvl1pPr>
          </a:lstStyle>
          <a:p>
            <a:pPr>
              <a:defRPr/>
            </a:pPr>
            <a:fld id="{322A1CA3-D7CF-4AB8-9ABC-1BDA66AD736E}" type="datetimeFigureOut">
              <a:rPr lang="zh-CN" altLang="en-US"/>
              <a:pPr>
                <a:defRPr/>
              </a:pPr>
              <a:t>2014/12/7</a:t>
            </a:fld>
            <a:endParaRPr lang="zh-CN" altLang="en-US"/>
          </a:p>
        </p:txBody>
      </p:sp>
      <p:sp>
        <p:nvSpPr>
          <p:cNvPr id="5" name="页脚占位符 4"/>
          <p:cNvSpPr>
            <a:spLocks noGrp="1"/>
          </p:cNvSpPr>
          <p:nvPr>
            <p:ph type="ftr" sz="quarter" idx="3"/>
          </p:nvPr>
        </p:nvSpPr>
        <p:spPr>
          <a:xfrm>
            <a:off x="3690938" y="6005513"/>
            <a:ext cx="3419475" cy="346075"/>
          </a:xfrm>
          <a:prstGeom prst="rect">
            <a:avLst/>
          </a:prstGeom>
        </p:spPr>
        <p:txBody>
          <a:bodyPr vert="horz" lIns="91391" tIns="45696" rIns="91391" bIns="45696" rtlCol="0" anchor="ctr"/>
          <a:lstStyle>
            <a:lvl1pPr algn="ctr" defTabSz="913910"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7740650" y="6005513"/>
            <a:ext cx="2520950" cy="346075"/>
          </a:xfrm>
          <a:prstGeom prst="rect">
            <a:avLst/>
          </a:prstGeom>
        </p:spPr>
        <p:txBody>
          <a:bodyPr vert="horz" lIns="91391" tIns="45696" rIns="91391" bIns="45696" rtlCol="0" anchor="ctr"/>
          <a:lstStyle>
            <a:lvl1pPr algn="r" defTabSz="913910" fontAlgn="auto">
              <a:spcBef>
                <a:spcPts val="0"/>
              </a:spcBef>
              <a:spcAft>
                <a:spcPts val="0"/>
              </a:spcAft>
              <a:defRPr sz="1200">
                <a:solidFill>
                  <a:schemeClr val="tx1">
                    <a:tint val="75000"/>
                  </a:schemeClr>
                </a:solidFill>
                <a:latin typeface="+mn-lt"/>
                <a:ea typeface="+mn-ea"/>
              </a:defRPr>
            </a:lvl1pPr>
          </a:lstStyle>
          <a:p>
            <a:pPr>
              <a:defRPr/>
            </a:pPr>
            <a:fld id="{35F5B0E2-09EC-4AB7-BCE3-F50964E8B74C}"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Lst>
  <p:txStyles>
    <p:titleStyle>
      <a:lvl1pPr algn="ctr" defTabSz="912813" rtl="0" eaLnBrk="0" fontAlgn="base" hangingPunct="0">
        <a:spcBef>
          <a:spcPct val="0"/>
        </a:spcBef>
        <a:spcAft>
          <a:spcPct val="0"/>
        </a:spcAft>
        <a:defRPr sz="4400" kern="1200">
          <a:solidFill>
            <a:schemeClr val="tx1"/>
          </a:solidFill>
          <a:latin typeface="+mj-lt"/>
          <a:ea typeface="+mj-ea"/>
          <a:cs typeface="+mj-cs"/>
        </a:defRPr>
      </a:lvl1pPr>
      <a:lvl2pPr algn="ctr" defTabSz="912813" rtl="0" eaLnBrk="0" fontAlgn="base" hangingPunct="0">
        <a:spcBef>
          <a:spcPct val="0"/>
        </a:spcBef>
        <a:spcAft>
          <a:spcPct val="0"/>
        </a:spcAft>
        <a:defRPr sz="4400">
          <a:solidFill>
            <a:schemeClr val="tx1"/>
          </a:solidFill>
          <a:latin typeface="Calibri" pitchFamily="34" charset="0"/>
          <a:ea typeface="宋体" charset="-122"/>
        </a:defRPr>
      </a:lvl2pPr>
      <a:lvl3pPr algn="ctr" defTabSz="912813" rtl="0" eaLnBrk="0" fontAlgn="base" hangingPunct="0">
        <a:spcBef>
          <a:spcPct val="0"/>
        </a:spcBef>
        <a:spcAft>
          <a:spcPct val="0"/>
        </a:spcAft>
        <a:defRPr sz="4400">
          <a:solidFill>
            <a:schemeClr val="tx1"/>
          </a:solidFill>
          <a:latin typeface="Calibri" pitchFamily="34" charset="0"/>
          <a:ea typeface="宋体" charset="-122"/>
        </a:defRPr>
      </a:lvl3pPr>
      <a:lvl4pPr algn="ctr" defTabSz="912813" rtl="0" eaLnBrk="0" fontAlgn="base" hangingPunct="0">
        <a:spcBef>
          <a:spcPct val="0"/>
        </a:spcBef>
        <a:spcAft>
          <a:spcPct val="0"/>
        </a:spcAft>
        <a:defRPr sz="4400">
          <a:solidFill>
            <a:schemeClr val="tx1"/>
          </a:solidFill>
          <a:latin typeface="Calibri" pitchFamily="34" charset="0"/>
          <a:ea typeface="宋体" charset="-122"/>
        </a:defRPr>
      </a:lvl4pPr>
      <a:lvl5pPr algn="ctr" defTabSz="912813" rtl="0" eaLnBrk="0" fontAlgn="base" hangingPunct="0">
        <a:spcBef>
          <a:spcPct val="0"/>
        </a:spcBef>
        <a:spcAft>
          <a:spcPct val="0"/>
        </a:spcAft>
        <a:defRPr sz="4400">
          <a:solidFill>
            <a:schemeClr val="tx1"/>
          </a:solidFill>
          <a:latin typeface="Calibri" pitchFamily="34" charset="0"/>
          <a:ea typeface="宋体" charset="-122"/>
        </a:defRPr>
      </a:lvl5pPr>
      <a:lvl6pPr marL="457200" algn="ctr" defTabSz="912813" rtl="0" fontAlgn="base">
        <a:spcBef>
          <a:spcPct val="0"/>
        </a:spcBef>
        <a:spcAft>
          <a:spcPct val="0"/>
        </a:spcAft>
        <a:defRPr sz="4400">
          <a:solidFill>
            <a:schemeClr val="tx1"/>
          </a:solidFill>
          <a:latin typeface="Calibri" pitchFamily="34" charset="0"/>
          <a:ea typeface="宋体" charset="-122"/>
        </a:defRPr>
      </a:lvl6pPr>
      <a:lvl7pPr marL="914400" algn="ctr" defTabSz="912813" rtl="0" fontAlgn="base">
        <a:spcBef>
          <a:spcPct val="0"/>
        </a:spcBef>
        <a:spcAft>
          <a:spcPct val="0"/>
        </a:spcAft>
        <a:defRPr sz="4400">
          <a:solidFill>
            <a:schemeClr val="tx1"/>
          </a:solidFill>
          <a:latin typeface="Calibri" pitchFamily="34" charset="0"/>
          <a:ea typeface="宋体" charset="-122"/>
        </a:defRPr>
      </a:lvl7pPr>
      <a:lvl8pPr marL="1371600" algn="ctr" defTabSz="912813" rtl="0" fontAlgn="base">
        <a:spcBef>
          <a:spcPct val="0"/>
        </a:spcBef>
        <a:spcAft>
          <a:spcPct val="0"/>
        </a:spcAft>
        <a:defRPr sz="4400">
          <a:solidFill>
            <a:schemeClr val="tx1"/>
          </a:solidFill>
          <a:latin typeface="Calibri" pitchFamily="34" charset="0"/>
          <a:ea typeface="宋体" charset="-122"/>
        </a:defRPr>
      </a:lvl8pPr>
      <a:lvl9pPr marL="1828800" algn="ctr" defTabSz="912813" rtl="0" fontAlgn="base">
        <a:spcBef>
          <a:spcPct val="0"/>
        </a:spcBef>
        <a:spcAft>
          <a:spcPct val="0"/>
        </a:spcAft>
        <a:defRPr sz="4400">
          <a:solidFill>
            <a:schemeClr val="tx1"/>
          </a:solidFill>
          <a:latin typeface="Calibri" pitchFamily="34" charset="0"/>
          <a:ea typeface="宋体" charset="-122"/>
        </a:defRPr>
      </a:lvl9pPr>
    </p:titleStyle>
    <p:bodyStyle>
      <a:lvl1pPr marL="341313" indent="-341313" algn="l" defTabSz="912813" rtl="0" eaLnBrk="0" fontAlgn="base" hangingPunct="0">
        <a:spcBef>
          <a:spcPct val="20000"/>
        </a:spcBef>
        <a:spcAft>
          <a:spcPct val="0"/>
        </a:spcAft>
        <a:buFont typeface="Arial" charset="0"/>
        <a:buChar char="•"/>
        <a:defRPr sz="3100" kern="1200">
          <a:solidFill>
            <a:schemeClr val="tx1"/>
          </a:solidFill>
          <a:latin typeface="+mn-lt"/>
          <a:ea typeface="+mn-ea"/>
          <a:cs typeface="+mn-cs"/>
        </a:defRPr>
      </a:lvl1pPr>
      <a:lvl2pPr marL="741363" indent="-284163" algn="l" defTabSz="912813"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055813" indent="-227013" algn="l" defTabSz="912813"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513264" indent="-228479" algn="l" defTabSz="913910"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2970221" indent="-228479" algn="l" defTabSz="913910"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427179" indent="-228479" algn="l" defTabSz="913910"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884135" indent="-228479" algn="l" defTabSz="913910"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13910" rtl="0" eaLnBrk="1" latinLnBrk="0" hangingPunct="1">
        <a:defRPr sz="1800" kern="1200">
          <a:solidFill>
            <a:schemeClr val="tx1"/>
          </a:solidFill>
          <a:latin typeface="+mn-lt"/>
          <a:ea typeface="+mn-ea"/>
          <a:cs typeface="+mn-cs"/>
        </a:defRPr>
      </a:lvl1pPr>
      <a:lvl2pPr marL="456958" algn="l" defTabSz="913910" rtl="0" eaLnBrk="1" latinLnBrk="0" hangingPunct="1">
        <a:defRPr sz="1800" kern="1200">
          <a:solidFill>
            <a:schemeClr val="tx1"/>
          </a:solidFill>
          <a:latin typeface="+mn-lt"/>
          <a:ea typeface="+mn-ea"/>
          <a:cs typeface="+mn-cs"/>
        </a:defRPr>
      </a:lvl2pPr>
      <a:lvl3pPr marL="913910" algn="l" defTabSz="913910" rtl="0" eaLnBrk="1" latinLnBrk="0" hangingPunct="1">
        <a:defRPr sz="1800" kern="1200">
          <a:solidFill>
            <a:schemeClr val="tx1"/>
          </a:solidFill>
          <a:latin typeface="+mn-lt"/>
          <a:ea typeface="+mn-ea"/>
          <a:cs typeface="+mn-cs"/>
        </a:defRPr>
      </a:lvl3pPr>
      <a:lvl4pPr marL="1370871" algn="l" defTabSz="913910" rtl="0" eaLnBrk="1" latinLnBrk="0" hangingPunct="1">
        <a:defRPr sz="1800" kern="1200">
          <a:solidFill>
            <a:schemeClr val="tx1"/>
          </a:solidFill>
          <a:latin typeface="+mn-lt"/>
          <a:ea typeface="+mn-ea"/>
          <a:cs typeface="+mn-cs"/>
        </a:defRPr>
      </a:lvl4pPr>
      <a:lvl5pPr marL="1827829" algn="l" defTabSz="913910" rtl="0" eaLnBrk="1" latinLnBrk="0" hangingPunct="1">
        <a:defRPr sz="1800" kern="1200">
          <a:solidFill>
            <a:schemeClr val="tx1"/>
          </a:solidFill>
          <a:latin typeface="+mn-lt"/>
          <a:ea typeface="+mn-ea"/>
          <a:cs typeface="+mn-cs"/>
        </a:defRPr>
      </a:lvl5pPr>
      <a:lvl6pPr marL="2284784" algn="l" defTabSz="913910" rtl="0" eaLnBrk="1" latinLnBrk="0" hangingPunct="1">
        <a:defRPr sz="1800" kern="1200">
          <a:solidFill>
            <a:schemeClr val="tx1"/>
          </a:solidFill>
          <a:latin typeface="+mn-lt"/>
          <a:ea typeface="+mn-ea"/>
          <a:cs typeface="+mn-cs"/>
        </a:defRPr>
      </a:lvl6pPr>
      <a:lvl7pPr marL="2741742" algn="l" defTabSz="913910" rtl="0" eaLnBrk="1" latinLnBrk="0" hangingPunct="1">
        <a:defRPr sz="1800" kern="1200">
          <a:solidFill>
            <a:schemeClr val="tx1"/>
          </a:solidFill>
          <a:latin typeface="+mn-lt"/>
          <a:ea typeface="+mn-ea"/>
          <a:cs typeface="+mn-cs"/>
        </a:defRPr>
      </a:lvl7pPr>
      <a:lvl8pPr marL="3198699" algn="l" defTabSz="913910" rtl="0" eaLnBrk="1" latinLnBrk="0" hangingPunct="1">
        <a:defRPr sz="1800" kern="1200">
          <a:solidFill>
            <a:schemeClr val="tx1"/>
          </a:solidFill>
          <a:latin typeface="+mn-lt"/>
          <a:ea typeface="+mn-ea"/>
          <a:cs typeface="+mn-cs"/>
        </a:defRPr>
      </a:lvl8pPr>
      <a:lvl9pPr marL="3655656" algn="l" defTabSz="91391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410" name="标题占位符 1"/>
          <p:cNvSpPr>
            <a:spLocks noGrp="1"/>
          </p:cNvSpPr>
          <p:nvPr>
            <p:ph type="title"/>
          </p:nvPr>
        </p:nvSpPr>
        <p:spPr bwMode="auto">
          <a:xfrm>
            <a:off x="539750" y="258763"/>
            <a:ext cx="9721850" cy="1081087"/>
          </a:xfrm>
          <a:prstGeom prst="rect">
            <a:avLst/>
          </a:prstGeom>
          <a:noFill/>
          <a:ln w="9525">
            <a:noFill/>
            <a:miter lim="800000"/>
            <a:headEnd/>
            <a:tailEnd/>
          </a:ln>
        </p:spPr>
        <p:txBody>
          <a:bodyPr vert="horz" wrap="square" lIns="110563" tIns="55280" rIns="110563" bIns="55280" numCol="1" anchor="ctr" anchorCtr="0" compatLnSpc="1">
            <a:prstTxWarp prst="textNoShape">
              <a:avLst/>
            </a:prstTxWarp>
          </a:bodyPr>
          <a:lstStyle/>
          <a:p>
            <a:pPr lvl="0"/>
            <a:r>
              <a:rPr lang="zh-CN" altLang="en-US" smtClean="0"/>
              <a:t>单击此处编辑母版标题样式</a:t>
            </a:r>
          </a:p>
        </p:txBody>
      </p:sp>
      <p:sp>
        <p:nvSpPr>
          <p:cNvPr id="17411" name="文本占位符 2"/>
          <p:cNvSpPr>
            <a:spLocks noGrp="1"/>
          </p:cNvSpPr>
          <p:nvPr>
            <p:ph type="body" idx="1"/>
          </p:nvPr>
        </p:nvSpPr>
        <p:spPr bwMode="auto">
          <a:xfrm>
            <a:off x="539750" y="1511300"/>
            <a:ext cx="9721850" cy="4276725"/>
          </a:xfrm>
          <a:prstGeom prst="rect">
            <a:avLst/>
          </a:prstGeom>
          <a:noFill/>
          <a:ln w="9525">
            <a:noFill/>
            <a:miter lim="800000"/>
            <a:headEnd/>
            <a:tailEnd/>
          </a:ln>
        </p:spPr>
        <p:txBody>
          <a:bodyPr vert="horz" wrap="square" lIns="110563" tIns="55280" rIns="110563" bIns="5528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539750" y="6005513"/>
            <a:ext cx="2520950" cy="346075"/>
          </a:xfrm>
          <a:prstGeom prst="rect">
            <a:avLst/>
          </a:prstGeom>
        </p:spPr>
        <p:txBody>
          <a:bodyPr vert="horz" wrap="square" lIns="110563" tIns="55280" rIns="110563" bIns="55280" numCol="1" anchor="ctr" anchorCtr="0" compatLnSpc="1">
            <a:prstTxWarp prst="textNoShape">
              <a:avLst/>
            </a:prstTxWarp>
          </a:bodyPr>
          <a:lstStyle>
            <a:lvl1pPr>
              <a:defRPr sz="1500">
                <a:solidFill>
                  <a:srgbClr val="898989"/>
                </a:solidFill>
                <a:latin typeface="Calibri" pitchFamily="34" charset="0"/>
              </a:defRPr>
            </a:lvl1pPr>
          </a:lstStyle>
          <a:p>
            <a:pPr>
              <a:defRPr/>
            </a:pPr>
            <a:fld id="{ED70065E-3F64-4363-A0E9-10796AA585A7}" type="datetimeFigureOut">
              <a:rPr lang="zh-CN" altLang="en-US"/>
              <a:pPr>
                <a:defRPr/>
              </a:pPr>
              <a:t>2014/12/7</a:t>
            </a:fld>
            <a:endParaRPr lang="en-US" altLang="zh-CN"/>
          </a:p>
        </p:txBody>
      </p:sp>
      <p:sp>
        <p:nvSpPr>
          <p:cNvPr id="5" name="页脚占位符 4"/>
          <p:cNvSpPr>
            <a:spLocks noGrp="1"/>
          </p:cNvSpPr>
          <p:nvPr>
            <p:ph type="ftr" sz="quarter" idx="3"/>
          </p:nvPr>
        </p:nvSpPr>
        <p:spPr>
          <a:xfrm>
            <a:off x="3690938" y="6005513"/>
            <a:ext cx="3419475" cy="346075"/>
          </a:xfrm>
          <a:prstGeom prst="rect">
            <a:avLst/>
          </a:prstGeom>
        </p:spPr>
        <p:txBody>
          <a:bodyPr vert="horz" wrap="square" lIns="110563" tIns="55280" rIns="110563" bIns="55280" numCol="1" anchor="ctr" anchorCtr="0" compatLnSpc="1">
            <a:prstTxWarp prst="textNoShape">
              <a:avLst/>
            </a:prstTxWarp>
          </a:bodyPr>
          <a:lstStyle>
            <a:lvl1pPr algn="ctr">
              <a:defRPr sz="1500">
                <a:solidFill>
                  <a:srgbClr val="898989"/>
                </a:solidFill>
                <a:latin typeface="Calibri" pitchFamily="34" charset="0"/>
              </a:defRPr>
            </a:lvl1pPr>
          </a:lstStyle>
          <a:p>
            <a:pPr>
              <a:defRPr/>
            </a:pPr>
            <a:endParaRPr lang="zh-CN" altLang="en-US"/>
          </a:p>
        </p:txBody>
      </p:sp>
      <p:sp>
        <p:nvSpPr>
          <p:cNvPr id="6" name="灯片编号占位符 5"/>
          <p:cNvSpPr>
            <a:spLocks noGrp="1"/>
          </p:cNvSpPr>
          <p:nvPr>
            <p:ph type="sldNum" sz="quarter" idx="4"/>
          </p:nvPr>
        </p:nvSpPr>
        <p:spPr>
          <a:xfrm>
            <a:off x="7740650" y="6005513"/>
            <a:ext cx="2520950" cy="346075"/>
          </a:xfrm>
          <a:prstGeom prst="rect">
            <a:avLst/>
          </a:prstGeom>
        </p:spPr>
        <p:txBody>
          <a:bodyPr vert="horz" wrap="square" lIns="110563" tIns="55280" rIns="110563" bIns="55280" numCol="1" anchor="ctr" anchorCtr="0" compatLnSpc="1">
            <a:prstTxWarp prst="textNoShape">
              <a:avLst/>
            </a:prstTxWarp>
          </a:bodyPr>
          <a:lstStyle>
            <a:lvl1pPr algn="r">
              <a:defRPr sz="1500">
                <a:solidFill>
                  <a:srgbClr val="898989"/>
                </a:solidFill>
                <a:latin typeface="Calibri" pitchFamily="34" charset="0"/>
              </a:defRPr>
            </a:lvl1pPr>
          </a:lstStyle>
          <a:p>
            <a:pPr>
              <a:defRPr/>
            </a:pPr>
            <a:fld id="{C64C871D-23CB-4BAD-9F02-CF0E73225D6E}"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ctr" defTabSz="1104900" rtl="0" eaLnBrk="0" fontAlgn="base" hangingPunct="0">
        <a:spcBef>
          <a:spcPct val="0"/>
        </a:spcBef>
        <a:spcAft>
          <a:spcPct val="0"/>
        </a:spcAft>
        <a:defRPr sz="5300" kern="1200">
          <a:solidFill>
            <a:schemeClr val="tx1"/>
          </a:solidFill>
          <a:latin typeface="+mj-lt"/>
          <a:ea typeface="+mj-ea"/>
          <a:cs typeface="+mj-cs"/>
        </a:defRPr>
      </a:lvl1pPr>
      <a:lvl2pPr algn="ctr" defTabSz="1104900" rtl="0" eaLnBrk="0" fontAlgn="base" hangingPunct="0">
        <a:spcBef>
          <a:spcPct val="0"/>
        </a:spcBef>
        <a:spcAft>
          <a:spcPct val="0"/>
        </a:spcAft>
        <a:defRPr sz="5300">
          <a:solidFill>
            <a:schemeClr val="tx1"/>
          </a:solidFill>
          <a:latin typeface="Calibri" pitchFamily="34" charset="0"/>
          <a:ea typeface="宋体" charset="-122"/>
        </a:defRPr>
      </a:lvl2pPr>
      <a:lvl3pPr algn="ctr" defTabSz="1104900" rtl="0" eaLnBrk="0" fontAlgn="base" hangingPunct="0">
        <a:spcBef>
          <a:spcPct val="0"/>
        </a:spcBef>
        <a:spcAft>
          <a:spcPct val="0"/>
        </a:spcAft>
        <a:defRPr sz="5300">
          <a:solidFill>
            <a:schemeClr val="tx1"/>
          </a:solidFill>
          <a:latin typeface="Calibri" pitchFamily="34" charset="0"/>
          <a:ea typeface="宋体" charset="-122"/>
        </a:defRPr>
      </a:lvl3pPr>
      <a:lvl4pPr algn="ctr" defTabSz="1104900" rtl="0" eaLnBrk="0" fontAlgn="base" hangingPunct="0">
        <a:spcBef>
          <a:spcPct val="0"/>
        </a:spcBef>
        <a:spcAft>
          <a:spcPct val="0"/>
        </a:spcAft>
        <a:defRPr sz="5300">
          <a:solidFill>
            <a:schemeClr val="tx1"/>
          </a:solidFill>
          <a:latin typeface="Calibri" pitchFamily="34" charset="0"/>
          <a:ea typeface="宋体" charset="-122"/>
        </a:defRPr>
      </a:lvl4pPr>
      <a:lvl5pPr algn="ctr" defTabSz="1104900" rtl="0" eaLnBrk="0" fontAlgn="base" hangingPunct="0">
        <a:spcBef>
          <a:spcPct val="0"/>
        </a:spcBef>
        <a:spcAft>
          <a:spcPct val="0"/>
        </a:spcAft>
        <a:defRPr sz="5300">
          <a:solidFill>
            <a:schemeClr val="tx1"/>
          </a:solidFill>
          <a:latin typeface="Calibri" pitchFamily="34" charset="0"/>
          <a:ea typeface="宋体" charset="-122"/>
        </a:defRPr>
      </a:lvl5pPr>
      <a:lvl6pPr marL="457200" algn="ctr" defTabSz="1104900" rtl="0" fontAlgn="base">
        <a:spcBef>
          <a:spcPct val="0"/>
        </a:spcBef>
        <a:spcAft>
          <a:spcPct val="0"/>
        </a:spcAft>
        <a:defRPr sz="5300">
          <a:solidFill>
            <a:schemeClr val="tx1"/>
          </a:solidFill>
          <a:latin typeface="Calibri" pitchFamily="34" charset="0"/>
          <a:ea typeface="宋体" charset="-122"/>
        </a:defRPr>
      </a:lvl6pPr>
      <a:lvl7pPr marL="914400" algn="ctr" defTabSz="1104900" rtl="0" fontAlgn="base">
        <a:spcBef>
          <a:spcPct val="0"/>
        </a:spcBef>
        <a:spcAft>
          <a:spcPct val="0"/>
        </a:spcAft>
        <a:defRPr sz="5300">
          <a:solidFill>
            <a:schemeClr val="tx1"/>
          </a:solidFill>
          <a:latin typeface="Calibri" pitchFamily="34" charset="0"/>
          <a:ea typeface="宋体" charset="-122"/>
        </a:defRPr>
      </a:lvl7pPr>
      <a:lvl8pPr marL="1371600" algn="ctr" defTabSz="1104900" rtl="0" fontAlgn="base">
        <a:spcBef>
          <a:spcPct val="0"/>
        </a:spcBef>
        <a:spcAft>
          <a:spcPct val="0"/>
        </a:spcAft>
        <a:defRPr sz="5300">
          <a:solidFill>
            <a:schemeClr val="tx1"/>
          </a:solidFill>
          <a:latin typeface="Calibri" pitchFamily="34" charset="0"/>
          <a:ea typeface="宋体" charset="-122"/>
        </a:defRPr>
      </a:lvl8pPr>
      <a:lvl9pPr marL="1828800" algn="ctr" defTabSz="1104900" rtl="0" fontAlgn="base">
        <a:spcBef>
          <a:spcPct val="0"/>
        </a:spcBef>
        <a:spcAft>
          <a:spcPct val="0"/>
        </a:spcAft>
        <a:defRPr sz="5300">
          <a:solidFill>
            <a:schemeClr val="tx1"/>
          </a:solidFill>
          <a:latin typeface="Calibri" pitchFamily="34" charset="0"/>
          <a:ea typeface="宋体" charset="-122"/>
        </a:defRPr>
      </a:lvl9pPr>
    </p:titleStyle>
    <p:bodyStyle>
      <a:lvl1pPr marL="414338" indent="-414338" algn="l" defTabSz="1104900" rtl="0" eaLnBrk="0" fontAlgn="base" hangingPunct="0">
        <a:spcBef>
          <a:spcPct val="20000"/>
        </a:spcBef>
        <a:spcAft>
          <a:spcPct val="0"/>
        </a:spcAft>
        <a:buFont typeface="Arial" charset="0"/>
        <a:buChar char="•"/>
        <a:defRPr sz="3900" kern="1200">
          <a:solidFill>
            <a:schemeClr val="tx1"/>
          </a:solidFill>
          <a:latin typeface="+mn-lt"/>
          <a:ea typeface="+mn-ea"/>
          <a:cs typeface="+mn-cs"/>
        </a:defRPr>
      </a:lvl1pPr>
      <a:lvl2pPr marL="896938" indent="-344488" algn="l" defTabSz="1104900" rtl="0" eaLnBrk="0" fontAlgn="base" hangingPunct="0">
        <a:spcBef>
          <a:spcPct val="20000"/>
        </a:spcBef>
        <a:spcAft>
          <a:spcPct val="0"/>
        </a:spcAft>
        <a:buFont typeface="Arial" charset="0"/>
        <a:buChar char="–"/>
        <a:defRPr sz="3400" kern="1200">
          <a:solidFill>
            <a:schemeClr val="tx1"/>
          </a:solidFill>
          <a:latin typeface="+mn-lt"/>
          <a:ea typeface="+mn-ea"/>
          <a:cs typeface="+mn-cs"/>
        </a:defRPr>
      </a:lvl2pPr>
      <a:lvl3pPr marL="1381125" indent="-276225" algn="l" defTabSz="1104900" rtl="0" eaLnBrk="0" fontAlgn="base" hangingPunct="0">
        <a:spcBef>
          <a:spcPct val="20000"/>
        </a:spcBef>
        <a:spcAft>
          <a:spcPct val="0"/>
        </a:spcAft>
        <a:buFont typeface="Arial" charset="0"/>
        <a:buChar char="•"/>
        <a:defRPr sz="2900" kern="1200">
          <a:solidFill>
            <a:schemeClr val="tx1"/>
          </a:solidFill>
          <a:latin typeface="+mn-lt"/>
          <a:ea typeface="+mn-ea"/>
          <a:cs typeface="+mn-cs"/>
        </a:defRPr>
      </a:lvl3pPr>
      <a:lvl4pPr marL="1933575" indent="-276225" algn="l" defTabSz="11049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4pPr>
      <a:lvl5pPr marL="2487613" indent="-276225" algn="l" defTabSz="11049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5pPr>
      <a:lvl6pPr marL="3040440" indent="-276405" algn="l" defTabSz="1105614"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93245" indent="-276405" algn="l" defTabSz="1105614"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146054" indent="-276405" algn="l" defTabSz="1105614"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98859" indent="-276405" algn="l" defTabSz="1105614"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zh-CN"/>
      </a:defPPr>
      <a:lvl1pPr marL="0" algn="l" defTabSz="1105614" rtl="0" eaLnBrk="1" latinLnBrk="0" hangingPunct="1">
        <a:defRPr sz="2200" kern="1200">
          <a:solidFill>
            <a:schemeClr val="tx1"/>
          </a:solidFill>
          <a:latin typeface="+mn-lt"/>
          <a:ea typeface="+mn-ea"/>
          <a:cs typeface="+mn-cs"/>
        </a:defRPr>
      </a:lvl1pPr>
      <a:lvl2pPr marL="552806" algn="l" defTabSz="1105614" rtl="0" eaLnBrk="1" latinLnBrk="0" hangingPunct="1">
        <a:defRPr sz="2200" kern="1200">
          <a:solidFill>
            <a:schemeClr val="tx1"/>
          </a:solidFill>
          <a:latin typeface="+mn-lt"/>
          <a:ea typeface="+mn-ea"/>
          <a:cs typeface="+mn-cs"/>
        </a:defRPr>
      </a:lvl2pPr>
      <a:lvl3pPr marL="1105614" algn="l" defTabSz="1105614" rtl="0" eaLnBrk="1" latinLnBrk="0" hangingPunct="1">
        <a:defRPr sz="2200" kern="1200">
          <a:solidFill>
            <a:schemeClr val="tx1"/>
          </a:solidFill>
          <a:latin typeface="+mn-lt"/>
          <a:ea typeface="+mn-ea"/>
          <a:cs typeface="+mn-cs"/>
        </a:defRPr>
      </a:lvl3pPr>
      <a:lvl4pPr marL="1658420" algn="l" defTabSz="1105614" rtl="0" eaLnBrk="1" latinLnBrk="0" hangingPunct="1">
        <a:defRPr sz="2200" kern="1200">
          <a:solidFill>
            <a:schemeClr val="tx1"/>
          </a:solidFill>
          <a:latin typeface="+mn-lt"/>
          <a:ea typeface="+mn-ea"/>
          <a:cs typeface="+mn-cs"/>
        </a:defRPr>
      </a:lvl4pPr>
      <a:lvl5pPr marL="2211228" algn="l" defTabSz="1105614" rtl="0" eaLnBrk="1" latinLnBrk="0" hangingPunct="1">
        <a:defRPr sz="2200" kern="1200">
          <a:solidFill>
            <a:schemeClr val="tx1"/>
          </a:solidFill>
          <a:latin typeface="+mn-lt"/>
          <a:ea typeface="+mn-ea"/>
          <a:cs typeface="+mn-cs"/>
        </a:defRPr>
      </a:lvl5pPr>
      <a:lvl6pPr marL="2764035" algn="l" defTabSz="1105614" rtl="0" eaLnBrk="1" latinLnBrk="0" hangingPunct="1">
        <a:defRPr sz="2200" kern="1200">
          <a:solidFill>
            <a:schemeClr val="tx1"/>
          </a:solidFill>
          <a:latin typeface="+mn-lt"/>
          <a:ea typeface="+mn-ea"/>
          <a:cs typeface="+mn-cs"/>
        </a:defRPr>
      </a:lvl6pPr>
      <a:lvl7pPr marL="3316841" algn="l" defTabSz="1105614" rtl="0" eaLnBrk="1" latinLnBrk="0" hangingPunct="1">
        <a:defRPr sz="2200" kern="1200">
          <a:solidFill>
            <a:schemeClr val="tx1"/>
          </a:solidFill>
          <a:latin typeface="+mn-lt"/>
          <a:ea typeface="+mn-ea"/>
          <a:cs typeface="+mn-cs"/>
        </a:defRPr>
      </a:lvl7pPr>
      <a:lvl8pPr marL="3869649" algn="l" defTabSz="1105614" rtl="0" eaLnBrk="1" latinLnBrk="0" hangingPunct="1">
        <a:defRPr sz="2200" kern="1200">
          <a:solidFill>
            <a:schemeClr val="tx1"/>
          </a:solidFill>
          <a:latin typeface="+mn-lt"/>
          <a:ea typeface="+mn-ea"/>
          <a:cs typeface="+mn-cs"/>
        </a:defRPr>
      </a:lvl8pPr>
      <a:lvl9pPr marL="4422456" algn="l" defTabSz="1105614"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2.em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5.xml"/><Relationship Id="rId1" Type="http://schemas.openxmlformats.org/officeDocument/2006/relationships/vmlDrawing" Target="../drawings/vmlDrawing2.vml"/><Relationship Id="rId4" Type="http://schemas.openxmlformats.org/officeDocument/2006/relationships/image" Target="../media/image32.emf"/></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5.emf"/></Relationships>
</file>

<file path=ppt/slides/_rels/slide7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37"/>
          <p:cNvGrpSpPr/>
          <p:nvPr/>
        </p:nvGrpSpPr>
        <p:grpSpPr>
          <a:xfrm>
            <a:off x="0" y="882636"/>
            <a:ext cx="10379457" cy="4860164"/>
            <a:chOff x="611560" y="2260668"/>
            <a:chExt cx="7488832" cy="3141728"/>
          </a:xfrm>
          <a:effectLst>
            <a:reflection blurRad="6350" stA="52000" endA="300" endPos="35000" dir="5400000" sy="-100000" algn="bl" rotWithShape="0"/>
          </a:effectLst>
        </p:grpSpPr>
        <p:sp>
          <p:nvSpPr>
            <p:cNvPr id="39" name="矩形 4"/>
            <p:cNvSpPr/>
            <p:nvPr/>
          </p:nvSpPr>
          <p:spPr>
            <a:xfrm>
              <a:off x="3204177" y="4570491"/>
              <a:ext cx="1506099" cy="816244"/>
            </a:xfrm>
            <a:custGeom>
              <a:avLst/>
              <a:gdLst>
                <a:gd name="connsiteX0" fmla="*/ 0 w 1876465"/>
                <a:gd name="connsiteY0" fmla="*/ 0 h 1554072"/>
                <a:gd name="connsiteX1" fmla="*/ 1876465 w 1876465"/>
                <a:gd name="connsiteY1" fmla="*/ 0 h 1554072"/>
                <a:gd name="connsiteX2" fmla="*/ 1876465 w 1876465"/>
                <a:gd name="connsiteY2" fmla="*/ 1554072 h 1554072"/>
                <a:gd name="connsiteX3" fmla="*/ 0 w 1876465"/>
                <a:gd name="connsiteY3" fmla="*/ 1554072 h 1554072"/>
                <a:gd name="connsiteX4" fmla="*/ 0 w 1876465"/>
                <a:gd name="connsiteY4" fmla="*/ 0 h 1554072"/>
                <a:gd name="connsiteX0" fmla="*/ 120315 w 1996780"/>
                <a:gd name="connsiteY0" fmla="*/ 0 h 1554072"/>
                <a:gd name="connsiteX1" fmla="*/ 1996780 w 1996780"/>
                <a:gd name="connsiteY1" fmla="*/ 0 h 1554072"/>
                <a:gd name="connsiteX2" fmla="*/ 1996780 w 1996780"/>
                <a:gd name="connsiteY2" fmla="*/ 1554072 h 1554072"/>
                <a:gd name="connsiteX3" fmla="*/ 0 w 1996780"/>
                <a:gd name="connsiteY3" fmla="*/ 1554072 h 1554072"/>
                <a:gd name="connsiteX4" fmla="*/ 120315 w 1996780"/>
                <a:gd name="connsiteY4" fmla="*/ 0 h 1554072"/>
                <a:gd name="connsiteX0" fmla="*/ 0 w 1876465"/>
                <a:gd name="connsiteY0" fmla="*/ 0 h 1554072"/>
                <a:gd name="connsiteX1" fmla="*/ 1876465 w 1876465"/>
                <a:gd name="connsiteY1" fmla="*/ 0 h 1554072"/>
                <a:gd name="connsiteX2" fmla="*/ 1876465 w 1876465"/>
                <a:gd name="connsiteY2" fmla="*/ 1554072 h 1554072"/>
                <a:gd name="connsiteX3" fmla="*/ 195127 w 1876465"/>
                <a:gd name="connsiteY3" fmla="*/ 1554072 h 1554072"/>
                <a:gd name="connsiteX4" fmla="*/ 0 w 1876465"/>
                <a:gd name="connsiteY4" fmla="*/ 0 h 1554072"/>
                <a:gd name="connsiteX0" fmla="*/ 0 w 2467921"/>
                <a:gd name="connsiteY0" fmla="*/ 68720 h 1554072"/>
                <a:gd name="connsiteX1" fmla="*/ 2467921 w 2467921"/>
                <a:gd name="connsiteY1" fmla="*/ 0 h 1554072"/>
                <a:gd name="connsiteX2" fmla="*/ 2467921 w 2467921"/>
                <a:gd name="connsiteY2" fmla="*/ 1554072 h 1554072"/>
                <a:gd name="connsiteX3" fmla="*/ 786583 w 2467921"/>
                <a:gd name="connsiteY3" fmla="*/ 1554072 h 1554072"/>
                <a:gd name="connsiteX4" fmla="*/ 0 w 2467921"/>
                <a:gd name="connsiteY4" fmla="*/ 68720 h 1554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921" h="1554072">
                  <a:moveTo>
                    <a:pt x="0" y="68720"/>
                  </a:moveTo>
                  <a:lnTo>
                    <a:pt x="2467921" y="0"/>
                  </a:lnTo>
                  <a:lnTo>
                    <a:pt x="2467921" y="1554072"/>
                  </a:lnTo>
                  <a:lnTo>
                    <a:pt x="786583" y="1554072"/>
                  </a:lnTo>
                  <a:lnTo>
                    <a:pt x="0" y="68720"/>
                  </a:lnTo>
                  <a:close/>
                </a:path>
              </a:pathLst>
            </a:custGeom>
            <a:gradFill flip="none" rotWithShape="1">
              <a:gsLst>
                <a:gs pos="0">
                  <a:sysClr val="window" lastClr="FFFFFF">
                    <a:alpha val="0"/>
                  </a:sysClr>
                </a:gs>
                <a:gs pos="100000">
                  <a:sysClr val="window" lastClr="FFFFFF">
                    <a:alpha val="0"/>
                  </a:sysClr>
                </a:gs>
                <a:gs pos="22000">
                  <a:srgbClr val="9BBB59">
                    <a:lumMod val="50000"/>
                  </a:srgbClr>
                </a:gs>
              </a:gsLst>
              <a:path path="circle">
                <a:fillToRect l="100000" t="100000"/>
              </a:path>
              <a:tileRect r="-100000" b="-100000"/>
            </a:gra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0" name="矩形 4"/>
            <p:cNvSpPr/>
            <p:nvPr/>
          </p:nvSpPr>
          <p:spPr>
            <a:xfrm>
              <a:off x="1266860" y="3237040"/>
              <a:ext cx="1144900" cy="512792"/>
            </a:xfrm>
            <a:custGeom>
              <a:avLst/>
              <a:gdLst>
                <a:gd name="connsiteX0" fmla="*/ 0 w 1876465"/>
                <a:gd name="connsiteY0" fmla="*/ 0 h 1554072"/>
                <a:gd name="connsiteX1" fmla="*/ 1876465 w 1876465"/>
                <a:gd name="connsiteY1" fmla="*/ 0 h 1554072"/>
                <a:gd name="connsiteX2" fmla="*/ 1876465 w 1876465"/>
                <a:gd name="connsiteY2" fmla="*/ 1554072 h 1554072"/>
                <a:gd name="connsiteX3" fmla="*/ 0 w 1876465"/>
                <a:gd name="connsiteY3" fmla="*/ 1554072 h 1554072"/>
                <a:gd name="connsiteX4" fmla="*/ 0 w 1876465"/>
                <a:gd name="connsiteY4" fmla="*/ 0 h 1554072"/>
                <a:gd name="connsiteX0" fmla="*/ 120315 w 1996780"/>
                <a:gd name="connsiteY0" fmla="*/ 0 h 1554072"/>
                <a:gd name="connsiteX1" fmla="*/ 1996780 w 1996780"/>
                <a:gd name="connsiteY1" fmla="*/ 0 h 1554072"/>
                <a:gd name="connsiteX2" fmla="*/ 1996780 w 1996780"/>
                <a:gd name="connsiteY2" fmla="*/ 1554072 h 1554072"/>
                <a:gd name="connsiteX3" fmla="*/ 0 w 1996780"/>
                <a:gd name="connsiteY3" fmla="*/ 1554072 h 1554072"/>
                <a:gd name="connsiteX4" fmla="*/ 120315 w 1996780"/>
                <a:gd name="connsiteY4" fmla="*/ 0 h 1554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6780" h="1554072">
                  <a:moveTo>
                    <a:pt x="120315" y="0"/>
                  </a:moveTo>
                  <a:lnTo>
                    <a:pt x="1996780" y="0"/>
                  </a:lnTo>
                  <a:lnTo>
                    <a:pt x="1996780" y="1554072"/>
                  </a:lnTo>
                  <a:lnTo>
                    <a:pt x="0" y="1554072"/>
                  </a:lnTo>
                  <a:lnTo>
                    <a:pt x="120315" y="0"/>
                  </a:lnTo>
                  <a:close/>
                </a:path>
              </a:pathLst>
            </a:custGeom>
            <a:gradFill flip="none" rotWithShape="1">
              <a:gsLst>
                <a:gs pos="0">
                  <a:sysClr val="window" lastClr="FFFFFF">
                    <a:alpha val="0"/>
                  </a:sysClr>
                </a:gs>
                <a:gs pos="100000">
                  <a:sysClr val="window" lastClr="FFFFFF">
                    <a:alpha val="0"/>
                  </a:sysClr>
                </a:gs>
                <a:gs pos="22000">
                  <a:srgbClr val="9BBB59">
                    <a:lumMod val="50000"/>
                  </a:srgbClr>
                </a:gs>
              </a:gsLst>
              <a:lin ang="0" scaled="1"/>
              <a:tileRect/>
            </a:gra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1" name="矩形 4"/>
            <p:cNvSpPr/>
            <p:nvPr/>
          </p:nvSpPr>
          <p:spPr>
            <a:xfrm>
              <a:off x="3103340" y="2282912"/>
              <a:ext cx="1996780" cy="1554072"/>
            </a:xfrm>
            <a:custGeom>
              <a:avLst/>
              <a:gdLst>
                <a:gd name="connsiteX0" fmla="*/ 0 w 1876465"/>
                <a:gd name="connsiteY0" fmla="*/ 0 h 1554072"/>
                <a:gd name="connsiteX1" fmla="*/ 1876465 w 1876465"/>
                <a:gd name="connsiteY1" fmla="*/ 0 h 1554072"/>
                <a:gd name="connsiteX2" fmla="*/ 1876465 w 1876465"/>
                <a:gd name="connsiteY2" fmla="*/ 1554072 h 1554072"/>
                <a:gd name="connsiteX3" fmla="*/ 0 w 1876465"/>
                <a:gd name="connsiteY3" fmla="*/ 1554072 h 1554072"/>
                <a:gd name="connsiteX4" fmla="*/ 0 w 1876465"/>
                <a:gd name="connsiteY4" fmla="*/ 0 h 1554072"/>
                <a:gd name="connsiteX0" fmla="*/ 120315 w 1996780"/>
                <a:gd name="connsiteY0" fmla="*/ 0 h 1554072"/>
                <a:gd name="connsiteX1" fmla="*/ 1996780 w 1996780"/>
                <a:gd name="connsiteY1" fmla="*/ 0 h 1554072"/>
                <a:gd name="connsiteX2" fmla="*/ 1996780 w 1996780"/>
                <a:gd name="connsiteY2" fmla="*/ 1554072 h 1554072"/>
                <a:gd name="connsiteX3" fmla="*/ 0 w 1996780"/>
                <a:gd name="connsiteY3" fmla="*/ 1554072 h 1554072"/>
                <a:gd name="connsiteX4" fmla="*/ 120315 w 1996780"/>
                <a:gd name="connsiteY4" fmla="*/ 0 h 1554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6780" h="1554072">
                  <a:moveTo>
                    <a:pt x="120315" y="0"/>
                  </a:moveTo>
                  <a:lnTo>
                    <a:pt x="1996780" y="0"/>
                  </a:lnTo>
                  <a:lnTo>
                    <a:pt x="1996780" y="1554072"/>
                  </a:lnTo>
                  <a:lnTo>
                    <a:pt x="0" y="1554072"/>
                  </a:lnTo>
                  <a:lnTo>
                    <a:pt x="120315" y="0"/>
                  </a:lnTo>
                  <a:close/>
                </a:path>
              </a:pathLst>
            </a:custGeom>
            <a:gradFill flip="none" rotWithShape="1">
              <a:gsLst>
                <a:gs pos="0">
                  <a:sysClr val="window" lastClr="FFFFFF">
                    <a:alpha val="0"/>
                  </a:sysClr>
                </a:gs>
                <a:gs pos="100000">
                  <a:sysClr val="window" lastClr="FFFFFF">
                    <a:alpha val="0"/>
                  </a:sysClr>
                </a:gs>
                <a:gs pos="22000">
                  <a:srgbClr val="9BBB59">
                    <a:lumMod val="50000"/>
                  </a:srgbClr>
                </a:gs>
              </a:gsLst>
              <a:lin ang="0" scaled="1"/>
              <a:tileRect/>
            </a:gra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2" name="矩形 2"/>
            <p:cNvSpPr/>
            <p:nvPr/>
          </p:nvSpPr>
          <p:spPr>
            <a:xfrm>
              <a:off x="2980877" y="4570491"/>
              <a:ext cx="4114286" cy="831905"/>
            </a:xfrm>
            <a:custGeom>
              <a:avLst/>
              <a:gdLst>
                <a:gd name="connsiteX0" fmla="*/ 0 w 2808312"/>
                <a:gd name="connsiteY0" fmla="*/ 0 h 820182"/>
                <a:gd name="connsiteX1" fmla="*/ 2808312 w 2808312"/>
                <a:gd name="connsiteY1" fmla="*/ 0 h 820182"/>
                <a:gd name="connsiteX2" fmla="*/ 2808312 w 2808312"/>
                <a:gd name="connsiteY2" fmla="*/ 820182 h 820182"/>
                <a:gd name="connsiteX3" fmla="*/ 0 w 2808312"/>
                <a:gd name="connsiteY3" fmla="*/ 820182 h 820182"/>
                <a:gd name="connsiteX4" fmla="*/ 0 w 2808312"/>
                <a:gd name="connsiteY4" fmla="*/ 0 h 820182"/>
                <a:gd name="connsiteX0" fmla="*/ 0 w 2808312"/>
                <a:gd name="connsiteY0" fmla="*/ 0 h 820182"/>
                <a:gd name="connsiteX1" fmla="*/ 2808312 w 2808312"/>
                <a:gd name="connsiteY1" fmla="*/ 0 h 820182"/>
                <a:gd name="connsiteX2" fmla="*/ 2808312 w 2808312"/>
                <a:gd name="connsiteY2" fmla="*/ 820182 h 820182"/>
                <a:gd name="connsiteX3" fmla="*/ 715108 w 2808312"/>
                <a:gd name="connsiteY3" fmla="*/ 820182 h 820182"/>
                <a:gd name="connsiteX4" fmla="*/ 0 w 2808312"/>
                <a:gd name="connsiteY4" fmla="*/ 0 h 820182"/>
                <a:gd name="connsiteX0" fmla="*/ 0 w 2808312"/>
                <a:gd name="connsiteY0" fmla="*/ 23446 h 843628"/>
                <a:gd name="connsiteX1" fmla="*/ 2357579 w 2808312"/>
                <a:gd name="connsiteY1" fmla="*/ 0 h 843628"/>
                <a:gd name="connsiteX2" fmla="*/ 2808312 w 2808312"/>
                <a:gd name="connsiteY2" fmla="*/ 843628 h 843628"/>
                <a:gd name="connsiteX3" fmla="*/ 715108 w 2808312"/>
                <a:gd name="connsiteY3" fmla="*/ 843628 h 843628"/>
                <a:gd name="connsiteX4" fmla="*/ 0 w 2808312"/>
                <a:gd name="connsiteY4" fmla="*/ 23446 h 843628"/>
                <a:gd name="connsiteX0" fmla="*/ 0 w 2808312"/>
                <a:gd name="connsiteY0" fmla="*/ 23446 h 843628"/>
                <a:gd name="connsiteX1" fmla="*/ 2357579 w 2808312"/>
                <a:gd name="connsiteY1" fmla="*/ 0 h 843628"/>
                <a:gd name="connsiteX2" fmla="*/ 2808312 w 2808312"/>
                <a:gd name="connsiteY2" fmla="*/ 843628 h 843628"/>
                <a:gd name="connsiteX3" fmla="*/ 602425 w 2808312"/>
                <a:gd name="connsiteY3" fmla="*/ 831905 h 843628"/>
                <a:gd name="connsiteX4" fmla="*/ 0 w 2808312"/>
                <a:gd name="connsiteY4" fmla="*/ 23446 h 843628"/>
                <a:gd name="connsiteX0" fmla="*/ 0 w 2778263"/>
                <a:gd name="connsiteY0" fmla="*/ 23446 h 831905"/>
                <a:gd name="connsiteX1" fmla="*/ 2357579 w 2778263"/>
                <a:gd name="connsiteY1" fmla="*/ 0 h 831905"/>
                <a:gd name="connsiteX2" fmla="*/ 2778263 w 2778263"/>
                <a:gd name="connsiteY2" fmla="*/ 808459 h 831905"/>
                <a:gd name="connsiteX3" fmla="*/ 602425 w 2778263"/>
                <a:gd name="connsiteY3" fmla="*/ 831905 h 831905"/>
                <a:gd name="connsiteX4" fmla="*/ 0 w 2778263"/>
                <a:gd name="connsiteY4" fmla="*/ 23446 h 831905"/>
                <a:gd name="connsiteX0" fmla="*/ 0 w 2755133"/>
                <a:gd name="connsiteY0" fmla="*/ 408456 h 831905"/>
                <a:gd name="connsiteX1" fmla="*/ 2334449 w 2755133"/>
                <a:gd name="connsiteY1" fmla="*/ 0 h 831905"/>
                <a:gd name="connsiteX2" fmla="*/ 2755133 w 2755133"/>
                <a:gd name="connsiteY2" fmla="*/ 808459 h 831905"/>
                <a:gd name="connsiteX3" fmla="*/ 579295 w 2755133"/>
                <a:gd name="connsiteY3" fmla="*/ 831905 h 831905"/>
                <a:gd name="connsiteX4" fmla="*/ 0 w 2755133"/>
                <a:gd name="connsiteY4" fmla="*/ 408456 h 831905"/>
                <a:gd name="connsiteX0" fmla="*/ 0 w 2599373"/>
                <a:gd name="connsiteY0" fmla="*/ 420031 h 831905"/>
                <a:gd name="connsiteX1" fmla="*/ 2178689 w 2599373"/>
                <a:gd name="connsiteY1" fmla="*/ 0 h 831905"/>
                <a:gd name="connsiteX2" fmla="*/ 2599373 w 2599373"/>
                <a:gd name="connsiteY2" fmla="*/ 808459 h 831905"/>
                <a:gd name="connsiteX3" fmla="*/ 423535 w 2599373"/>
                <a:gd name="connsiteY3" fmla="*/ 831905 h 831905"/>
                <a:gd name="connsiteX4" fmla="*/ 0 w 2599373"/>
                <a:gd name="connsiteY4" fmla="*/ 420031 h 831905"/>
                <a:gd name="connsiteX0" fmla="*/ 0 w 2636458"/>
                <a:gd name="connsiteY0" fmla="*/ 639950 h 831905"/>
                <a:gd name="connsiteX1" fmla="*/ 2215774 w 2636458"/>
                <a:gd name="connsiteY1" fmla="*/ 0 h 831905"/>
                <a:gd name="connsiteX2" fmla="*/ 2636458 w 2636458"/>
                <a:gd name="connsiteY2" fmla="*/ 808459 h 831905"/>
                <a:gd name="connsiteX3" fmla="*/ 460620 w 2636458"/>
                <a:gd name="connsiteY3" fmla="*/ 831905 h 831905"/>
                <a:gd name="connsiteX4" fmla="*/ 0 w 2636458"/>
                <a:gd name="connsiteY4" fmla="*/ 639950 h 83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458" h="831905">
                  <a:moveTo>
                    <a:pt x="0" y="639950"/>
                  </a:moveTo>
                  <a:lnTo>
                    <a:pt x="2215774" y="0"/>
                  </a:lnTo>
                  <a:lnTo>
                    <a:pt x="2636458" y="808459"/>
                  </a:lnTo>
                  <a:lnTo>
                    <a:pt x="460620" y="831905"/>
                  </a:lnTo>
                  <a:lnTo>
                    <a:pt x="0" y="639950"/>
                  </a:lnTo>
                  <a:close/>
                </a:path>
              </a:pathLst>
            </a:custGeom>
            <a:gradFill flip="none" rotWithShape="1">
              <a:gsLst>
                <a:gs pos="0">
                  <a:srgbClr val="9BBB59">
                    <a:lumMod val="75000"/>
                    <a:shade val="30000"/>
                    <a:satMod val="115000"/>
                  </a:srgbClr>
                </a:gs>
                <a:gs pos="50000">
                  <a:srgbClr val="9BBB59">
                    <a:lumMod val="75000"/>
                    <a:shade val="67500"/>
                    <a:satMod val="115000"/>
                  </a:srgbClr>
                </a:gs>
                <a:gs pos="100000">
                  <a:srgbClr val="9BBB59">
                    <a:lumMod val="75000"/>
                    <a:shade val="100000"/>
                    <a:satMod val="115000"/>
                  </a:srgbClr>
                </a:gs>
              </a:gsLst>
              <a:lin ang="16200000" scaled="1"/>
              <a:tileRect/>
            </a:gra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3" name="矩形 2"/>
            <p:cNvSpPr/>
            <p:nvPr/>
          </p:nvSpPr>
          <p:spPr>
            <a:xfrm flipH="1">
              <a:off x="611560" y="3179808"/>
              <a:ext cx="2795916" cy="570024"/>
            </a:xfrm>
            <a:custGeom>
              <a:avLst/>
              <a:gdLst>
                <a:gd name="connsiteX0" fmla="*/ 0 w 2808312"/>
                <a:gd name="connsiteY0" fmla="*/ 0 h 820182"/>
                <a:gd name="connsiteX1" fmla="*/ 2808312 w 2808312"/>
                <a:gd name="connsiteY1" fmla="*/ 0 h 820182"/>
                <a:gd name="connsiteX2" fmla="*/ 2808312 w 2808312"/>
                <a:gd name="connsiteY2" fmla="*/ 820182 h 820182"/>
                <a:gd name="connsiteX3" fmla="*/ 0 w 2808312"/>
                <a:gd name="connsiteY3" fmla="*/ 820182 h 820182"/>
                <a:gd name="connsiteX4" fmla="*/ 0 w 2808312"/>
                <a:gd name="connsiteY4" fmla="*/ 0 h 820182"/>
                <a:gd name="connsiteX0" fmla="*/ 0 w 2808312"/>
                <a:gd name="connsiteY0" fmla="*/ 0 h 820182"/>
                <a:gd name="connsiteX1" fmla="*/ 2808312 w 2808312"/>
                <a:gd name="connsiteY1" fmla="*/ 0 h 820182"/>
                <a:gd name="connsiteX2" fmla="*/ 2808312 w 2808312"/>
                <a:gd name="connsiteY2" fmla="*/ 820182 h 820182"/>
                <a:gd name="connsiteX3" fmla="*/ 715108 w 2808312"/>
                <a:gd name="connsiteY3" fmla="*/ 820182 h 820182"/>
                <a:gd name="connsiteX4" fmla="*/ 0 w 2808312"/>
                <a:gd name="connsiteY4" fmla="*/ 0 h 820182"/>
                <a:gd name="connsiteX0" fmla="*/ 0 w 2808312"/>
                <a:gd name="connsiteY0" fmla="*/ 23446 h 843628"/>
                <a:gd name="connsiteX1" fmla="*/ 2357579 w 2808312"/>
                <a:gd name="connsiteY1" fmla="*/ 0 h 843628"/>
                <a:gd name="connsiteX2" fmla="*/ 2808312 w 2808312"/>
                <a:gd name="connsiteY2" fmla="*/ 843628 h 843628"/>
                <a:gd name="connsiteX3" fmla="*/ 715108 w 2808312"/>
                <a:gd name="connsiteY3" fmla="*/ 843628 h 843628"/>
                <a:gd name="connsiteX4" fmla="*/ 0 w 2808312"/>
                <a:gd name="connsiteY4" fmla="*/ 23446 h 843628"/>
                <a:gd name="connsiteX0" fmla="*/ 0 w 2808312"/>
                <a:gd name="connsiteY0" fmla="*/ 23446 h 843628"/>
                <a:gd name="connsiteX1" fmla="*/ 2357579 w 2808312"/>
                <a:gd name="connsiteY1" fmla="*/ 0 h 843628"/>
                <a:gd name="connsiteX2" fmla="*/ 2808312 w 2808312"/>
                <a:gd name="connsiteY2" fmla="*/ 843628 h 843628"/>
                <a:gd name="connsiteX3" fmla="*/ 602425 w 2808312"/>
                <a:gd name="connsiteY3" fmla="*/ 831905 h 843628"/>
                <a:gd name="connsiteX4" fmla="*/ 0 w 2808312"/>
                <a:gd name="connsiteY4" fmla="*/ 23446 h 843628"/>
                <a:gd name="connsiteX0" fmla="*/ 0 w 2778263"/>
                <a:gd name="connsiteY0" fmla="*/ 23446 h 831905"/>
                <a:gd name="connsiteX1" fmla="*/ 2357579 w 2778263"/>
                <a:gd name="connsiteY1" fmla="*/ 0 h 831905"/>
                <a:gd name="connsiteX2" fmla="*/ 2778263 w 2778263"/>
                <a:gd name="connsiteY2" fmla="*/ 808459 h 831905"/>
                <a:gd name="connsiteX3" fmla="*/ 602425 w 2778263"/>
                <a:gd name="connsiteY3" fmla="*/ 831905 h 831905"/>
                <a:gd name="connsiteX4" fmla="*/ 0 w 2778263"/>
                <a:gd name="connsiteY4" fmla="*/ 23446 h 831905"/>
                <a:gd name="connsiteX0" fmla="*/ 0 w 2824523"/>
                <a:gd name="connsiteY0" fmla="*/ 0 h 836572"/>
                <a:gd name="connsiteX1" fmla="*/ 2403839 w 2824523"/>
                <a:gd name="connsiteY1" fmla="*/ 4667 h 836572"/>
                <a:gd name="connsiteX2" fmla="*/ 2824523 w 2824523"/>
                <a:gd name="connsiteY2" fmla="*/ 813126 h 836572"/>
                <a:gd name="connsiteX3" fmla="*/ 648685 w 2824523"/>
                <a:gd name="connsiteY3" fmla="*/ 836572 h 836572"/>
                <a:gd name="connsiteX4" fmla="*/ 0 w 2824523"/>
                <a:gd name="connsiteY4" fmla="*/ 0 h 836572"/>
                <a:gd name="connsiteX0" fmla="*/ 0 w 3271698"/>
                <a:gd name="connsiteY0" fmla="*/ 0 h 836572"/>
                <a:gd name="connsiteX1" fmla="*/ 2403839 w 3271698"/>
                <a:gd name="connsiteY1" fmla="*/ 4667 h 836572"/>
                <a:gd name="connsiteX2" fmla="*/ 3271698 w 3271698"/>
                <a:gd name="connsiteY2" fmla="*/ 822497 h 836572"/>
                <a:gd name="connsiteX3" fmla="*/ 648685 w 3271698"/>
                <a:gd name="connsiteY3" fmla="*/ 836572 h 836572"/>
                <a:gd name="connsiteX4" fmla="*/ 0 w 3271698"/>
                <a:gd name="connsiteY4" fmla="*/ 0 h 8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698" h="836572">
                  <a:moveTo>
                    <a:pt x="0" y="0"/>
                  </a:moveTo>
                  <a:lnTo>
                    <a:pt x="2403839" y="4667"/>
                  </a:lnTo>
                  <a:lnTo>
                    <a:pt x="3271698" y="822497"/>
                  </a:lnTo>
                  <a:lnTo>
                    <a:pt x="648685" y="836572"/>
                  </a:lnTo>
                  <a:lnTo>
                    <a:pt x="0" y="0"/>
                  </a:lnTo>
                  <a:close/>
                </a:path>
              </a:pathLst>
            </a:custGeom>
            <a:solidFill>
              <a:srgbClr val="9BBB59">
                <a:lumMod val="75000"/>
              </a:srgbClr>
            </a:soli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4" name="矩形 2"/>
            <p:cNvSpPr/>
            <p:nvPr/>
          </p:nvSpPr>
          <p:spPr>
            <a:xfrm flipH="1" flipV="1">
              <a:off x="1329925" y="3188912"/>
              <a:ext cx="4251358" cy="648072"/>
            </a:xfrm>
            <a:custGeom>
              <a:avLst/>
              <a:gdLst>
                <a:gd name="connsiteX0" fmla="*/ 0 w 2808312"/>
                <a:gd name="connsiteY0" fmla="*/ 0 h 820182"/>
                <a:gd name="connsiteX1" fmla="*/ 2808312 w 2808312"/>
                <a:gd name="connsiteY1" fmla="*/ 0 h 820182"/>
                <a:gd name="connsiteX2" fmla="*/ 2808312 w 2808312"/>
                <a:gd name="connsiteY2" fmla="*/ 820182 h 820182"/>
                <a:gd name="connsiteX3" fmla="*/ 0 w 2808312"/>
                <a:gd name="connsiteY3" fmla="*/ 820182 h 820182"/>
                <a:gd name="connsiteX4" fmla="*/ 0 w 2808312"/>
                <a:gd name="connsiteY4" fmla="*/ 0 h 820182"/>
                <a:gd name="connsiteX0" fmla="*/ 0 w 2808312"/>
                <a:gd name="connsiteY0" fmla="*/ 0 h 820182"/>
                <a:gd name="connsiteX1" fmla="*/ 2808312 w 2808312"/>
                <a:gd name="connsiteY1" fmla="*/ 0 h 820182"/>
                <a:gd name="connsiteX2" fmla="*/ 2808312 w 2808312"/>
                <a:gd name="connsiteY2" fmla="*/ 820182 h 820182"/>
                <a:gd name="connsiteX3" fmla="*/ 715108 w 2808312"/>
                <a:gd name="connsiteY3" fmla="*/ 820182 h 820182"/>
                <a:gd name="connsiteX4" fmla="*/ 0 w 2808312"/>
                <a:gd name="connsiteY4" fmla="*/ 0 h 820182"/>
                <a:gd name="connsiteX0" fmla="*/ 0 w 2808312"/>
                <a:gd name="connsiteY0" fmla="*/ 23446 h 843628"/>
                <a:gd name="connsiteX1" fmla="*/ 2357579 w 2808312"/>
                <a:gd name="connsiteY1" fmla="*/ 0 h 843628"/>
                <a:gd name="connsiteX2" fmla="*/ 2808312 w 2808312"/>
                <a:gd name="connsiteY2" fmla="*/ 843628 h 843628"/>
                <a:gd name="connsiteX3" fmla="*/ 715108 w 2808312"/>
                <a:gd name="connsiteY3" fmla="*/ 843628 h 843628"/>
                <a:gd name="connsiteX4" fmla="*/ 0 w 2808312"/>
                <a:gd name="connsiteY4" fmla="*/ 23446 h 843628"/>
                <a:gd name="connsiteX0" fmla="*/ 0 w 2808312"/>
                <a:gd name="connsiteY0" fmla="*/ 23446 h 843628"/>
                <a:gd name="connsiteX1" fmla="*/ 2357579 w 2808312"/>
                <a:gd name="connsiteY1" fmla="*/ 0 h 843628"/>
                <a:gd name="connsiteX2" fmla="*/ 2808312 w 2808312"/>
                <a:gd name="connsiteY2" fmla="*/ 843628 h 843628"/>
                <a:gd name="connsiteX3" fmla="*/ 602425 w 2808312"/>
                <a:gd name="connsiteY3" fmla="*/ 831905 h 843628"/>
                <a:gd name="connsiteX4" fmla="*/ 0 w 2808312"/>
                <a:gd name="connsiteY4" fmla="*/ 23446 h 843628"/>
                <a:gd name="connsiteX0" fmla="*/ 0 w 2778263"/>
                <a:gd name="connsiteY0" fmla="*/ 23446 h 831905"/>
                <a:gd name="connsiteX1" fmla="*/ 2357579 w 2778263"/>
                <a:gd name="connsiteY1" fmla="*/ 0 h 831905"/>
                <a:gd name="connsiteX2" fmla="*/ 2778263 w 2778263"/>
                <a:gd name="connsiteY2" fmla="*/ 808459 h 831905"/>
                <a:gd name="connsiteX3" fmla="*/ 602425 w 2778263"/>
                <a:gd name="connsiteY3" fmla="*/ 831905 h 831905"/>
                <a:gd name="connsiteX4" fmla="*/ 0 w 2778263"/>
                <a:gd name="connsiteY4" fmla="*/ 23446 h 831905"/>
                <a:gd name="connsiteX0" fmla="*/ 0 w 2824523"/>
                <a:gd name="connsiteY0" fmla="*/ 0 h 836572"/>
                <a:gd name="connsiteX1" fmla="*/ 2403839 w 2824523"/>
                <a:gd name="connsiteY1" fmla="*/ 4667 h 836572"/>
                <a:gd name="connsiteX2" fmla="*/ 2824523 w 2824523"/>
                <a:gd name="connsiteY2" fmla="*/ 813126 h 836572"/>
                <a:gd name="connsiteX3" fmla="*/ 648685 w 2824523"/>
                <a:gd name="connsiteY3" fmla="*/ 836572 h 836572"/>
                <a:gd name="connsiteX4" fmla="*/ 0 w 2824523"/>
                <a:gd name="connsiteY4" fmla="*/ 0 h 836572"/>
                <a:gd name="connsiteX0" fmla="*/ 0 w 3271698"/>
                <a:gd name="connsiteY0" fmla="*/ 0 h 836572"/>
                <a:gd name="connsiteX1" fmla="*/ 2403839 w 3271698"/>
                <a:gd name="connsiteY1" fmla="*/ 4667 h 836572"/>
                <a:gd name="connsiteX2" fmla="*/ 3271698 w 3271698"/>
                <a:gd name="connsiteY2" fmla="*/ 822497 h 836572"/>
                <a:gd name="connsiteX3" fmla="*/ 648685 w 3271698"/>
                <a:gd name="connsiteY3" fmla="*/ 836572 h 836572"/>
                <a:gd name="connsiteX4" fmla="*/ 0 w 3271698"/>
                <a:gd name="connsiteY4" fmla="*/ 0 h 836572"/>
                <a:gd name="connsiteX0" fmla="*/ 0 w 2724295"/>
                <a:gd name="connsiteY0" fmla="*/ 0 h 841241"/>
                <a:gd name="connsiteX1" fmla="*/ 2403839 w 2724295"/>
                <a:gd name="connsiteY1" fmla="*/ 4667 h 841241"/>
                <a:gd name="connsiteX2" fmla="*/ 2724295 w 2724295"/>
                <a:gd name="connsiteY2" fmla="*/ 841241 h 841241"/>
                <a:gd name="connsiteX3" fmla="*/ 648685 w 2724295"/>
                <a:gd name="connsiteY3" fmla="*/ 836572 h 841241"/>
                <a:gd name="connsiteX4" fmla="*/ 0 w 2724295"/>
                <a:gd name="connsiteY4" fmla="*/ 0 h 841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4295" h="841241">
                  <a:moveTo>
                    <a:pt x="0" y="0"/>
                  </a:moveTo>
                  <a:lnTo>
                    <a:pt x="2403839" y="4667"/>
                  </a:lnTo>
                  <a:lnTo>
                    <a:pt x="2724295" y="841241"/>
                  </a:lnTo>
                  <a:lnTo>
                    <a:pt x="648685" y="836572"/>
                  </a:lnTo>
                  <a:lnTo>
                    <a:pt x="0" y="0"/>
                  </a:lnTo>
                  <a:close/>
                </a:path>
              </a:pathLst>
            </a:custGeom>
            <a:solidFill>
              <a:srgbClr val="9BBB59"/>
            </a:soli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5" name="矩形 2"/>
            <p:cNvSpPr/>
            <p:nvPr/>
          </p:nvSpPr>
          <p:spPr>
            <a:xfrm flipH="1">
              <a:off x="1842203" y="2282912"/>
              <a:ext cx="5105600" cy="1578136"/>
            </a:xfrm>
            <a:custGeom>
              <a:avLst/>
              <a:gdLst>
                <a:gd name="connsiteX0" fmla="*/ 0 w 2808312"/>
                <a:gd name="connsiteY0" fmla="*/ 0 h 820182"/>
                <a:gd name="connsiteX1" fmla="*/ 2808312 w 2808312"/>
                <a:gd name="connsiteY1" fmla="*/ 0 h 820182"/>
                <a:gd name="connsiteX2" fmla="*/ 2808312 w 2808312"/>
                <a:gd name="connsiteY2" fmla="*/ 820182 h 820182"/>
                <a:gd name="connsiteX3" fmla="*/ 0 w 2808312"/>
                <a:gd name="connsiteY3" fmla="*/ 820182 h 820182"/>
                <a:gd name="connsiteX4" fmla="*/ 0 w 2808312"/>
                <a:gd name="connsiteY4" fmla="*/ 0 h 820182"/>
                <a:gd name="connsiteX0" fmla="*/ 0 w 2808312"/>
                <a:gd name="connsiteY0" fmla="*/ 0 h 820182"/>
                <a:gd name="connsiteX1" fmla="*/ 2808312 w 2808312"/>
                <a:gd name="connsiteY1" fmla="*/ 0 h 820182"/>
                <a:gd name="connsiteX2" fmla="*/ 2808312 w 2808312"/>
                <a:gd name="connsiteY2" fmla="*/ 820182 h 820182"/>
                <a:gd name="connsiteX3" fmla="*/ 715108 w 2808312"/>
                <a:gd name="connsiteY3" fmla="*/ 820182 h 820182"/>
                <a:gd name="connsiteX4" fmla="*/ 0 w 2808312"/>
                <a:gd name="connsiteY4" fmla="*/ 0 h 820182"/>
                <a:gd name="connsiteX0" fmla="*/ 0 w 2808312"/>
                <a:gd name="connsiteY0" fmla="*/ 23446 h 843628"/>
                <a:gd name="connsiteX1" fmla="*/ 2357579 w 2808312"/>
                <a:gd name="connsiteY1" fmla="*/ 0 h 843628"/>
                <a:gd name="connsiteX2" fmla="*/ 2808312 w 2808312"/>
                <a:gd name="connsiteY2" fmla="*/ 843628 h 843628"/>
                <a:gd name="connsiteX3" fmla="*/ 715108 w 2808312"/>
                <a:gd name="connsiteY3" fmla="*/ 843628 h 843628"/>
                <a:gd name="connsiteX4" fmla="*/ 0 w 2808312"/>
                <a:gd name="connsiteY4" fmla="*/ 23446 h 843628"/>
                <a:gd name="connsiteX0" fmla="*/ 0 w 2808312"/>
                <a:gd name="connsiteY0" fmla="*/ 23446 h 843628"/>
                <a:gd name="connsiteX1" fmla="*/ 2357579 w 2808312"/>
                <a:gd name="connsiteY1" fmla="*/ 0 h 843628"/>
                <a:gd name="connsiteX2" fmla="*/ 2808312 w 2808312"/>
                <a:gd name="connsiteY2" fmla="*/ 843628 h 843628"/>
                <a:gd name="connsiteX3" fmla="*/ 602425 w 2808312"/>
                <a:gd name="connsiteY3" fmla="*/ 831905 h 843628"/>
                <a:gd name="connsiteX4" fmla="*/ 0 w 2808312"/>
                <a:gd name="connsiteY4" fmla="*/ 23446 h 843628"/>
                <a:gd name="connsiteX0" fmla="*/ 0 w 2778263"/>
                <a:gd name="connsiteY0" fmla="*/ 23446 h 831905"/>
                <a:gd name="connsiteX1" fmla="*/ 2357579 w 2778263"/>
                <a:gd name="connsiteY1" fmla="*/ 0 h 831905"/>
                <a:gd name="connsiteX2" fmla="*/ 2778263 w 2778263"/>
                <a:gd name="connsiteY2" fmla="*/ 808459 h 831905"/>
                <a:gd name="connsiteX3" fmla="*/ 602425 w 2778263"/>
                <a:gd name="connsiteY3" fmla="*/ 831905 h 831905"/>
                <a:gd name="connsiteX4" fmla="*/ 0 w 2778263"/>
                <a:gd name="connsiteY4" fmla="*/ 23446 h 831905"/>
                <a:gd name="connsiteX0" fmla="*/ 0 w 2824523"/>
                <a:gd name="connsiteY0" fmla="*/ 0 h 836572"/>
                <a:gd name="connsiteX1" fmla="*/ 2403839 w 2824523"/>
                <a:gd name="connsiteY1" fmla="*/ 4667 h 836572"/>
                <a:gd name="connsiteX2" fmla="*/ 2824523 w 2824523"/>
                <a:gd name="connsiteY2" fmla="*/ 813126 h 836572"/>
                <a:gd name="connsiteX3" fmla="*/ 648685 w 2824523"/>
                <a:gd name="connsiteY3" fmla="*/ 836572 h 836572"/>
                <a:gd name="connsiteX4" fmla="*/ 0 w 2824523"/>
                <a:gd name="connsiteY4" fmla="*/ 0 h 836572"/>
                <a:gd name="connsiteX0" fmla="*/ 0 w 3271698"/>
                <a:gd name="connsiteY0" fmla="*/ 0 h 836572"/>
                <a:gd name="connsiteX1" fmla="*/ 2403839 w 3271698"/>
                <a:gd name="connsiteY1" fmla="*/ 4667 h 836572"/>
                <a:gd name="connsiteX2" fmla="*/ 3271698 w 3271698"/>
                <a:gd name="connsiteY2" fmla="*/ 822497 h 836572"/>
                <a:gd name="connsiteX3" fmla="*/ 648685 w 3271698"/>
                <a:gd name="connsiteY3" fmla="*/ 836572 h 836572"/>
                <a:gd name="connsiteX4" fmla="*/ 0 w 3271698"/>
                <a:gd name="connsiteY4" fmla="*/ 0 h 8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698" h="836572">
                  <a:moveTo>
                    <a:pt x="0" y="0"/>
                  </a:moveTo>
                  <a:lnTo>
                    <a:pt x="2403839" y="4667"/>
                  </a:lnTo>
                  <a:lnTo>
                    <a:pt x="3271698" y="822497"/>
                  </a:lnTo>
                  <a:lnTo>
                    <a:pt x="648685" y="836572"/>
                  </a:lnTo>
                  <a:lnTo>
                    <a:pt x="0" y="0"/>
                  </a:lnTo>
                  <a:close/>
                </a:path>
              </a:pathLst>
            </a:custGeom>
            <a:gradFill flip="none" rotWithShape="1">
              <a:gsLst>
                <a:gs pos="0">
                  <a:srgbClr val="9BBB59">
                    <a:lumMod val="75000"/>
                    <a:shade val="30000"/>
                    <a:satMod val="115000"/>
                  </a:srgbClr>
                </a:gs>
                <a:gs pos="50000">
                  <a:srgbClr val="9BBB59">
                    <a:lumMod val="75000"/>
                    <a:shade val="67500"/>
                    <a:satMod val="115000"/>
                  </a:srgbClr>
                </a:gs>
                <a:gs pos="100000">
                  <a:srgbClr val="9BBB59">
                    <a:lumMod val="75000"/>
                    <a:shade val="100000"/>
                    <a:satMod val="115000"/>
                  </a:srgbClr>
                </a:gs>
              </a:gsLst>
              <a:lin ang="5400000" scaled="1"/>
              <a:tileRect/>
            </a:gra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6" name="矩形 1"/>
            <p:cNvSpPr/>
            <p:nvPr/>
          </p:nvSpPr>
          <p:spPr>
            <a:xfrm>
              <a:off x="3199591" y="2276872"/>
              <a:ext cx="4900801" cy="3125524"/>
            </a:xfrm>
            <a:custGeom>
              <a:avLst/>
              <a:gdLst>
                <a:gd name="connsiteX0" fmla="*/ 0 w 3456384"/>
                <a:gd name="connsiteY0" fmla="*/ 0 h 2664296"/>
                <a:gd name="connsiteX1" fmla="*/ 3456384 w 3456384"/>
                <a:gd name="connsiteY1" fmla="*/ 0 h 2664296"/>
                <a:gd name="connsiteX2" fmla="*/ 3456384 w 3456384"/>
                <a:gd name="connsiteY2" fmla="*/ 2664296 h 2664296"/>
                <a:gd name="connsiteX3" fmla="*/ 0 w 3456384"/>
                <a:gd name="connsiteY3" fmla="*/ 2664296 h 2664296"/>
                <a:gd name="connsiteX4" fmla="*/ 0 w 3456384"/>
                <a:gd name="connsiteY4" fmla="*/ 0 h 2664296"/>
                <a:gd name="connsiteX0" fmla="*/ 0 w 3456384"/>
                <a:gd name="connsiteY0" fmla="*/ 0 h 2664296"/>
                <a:gd name="connsiteX1" fmla="*/ 3456384 w 3456384"/>
                <a:gd name="connsiteY1" fmla="*/ 0 h 2664296"/>
                <a:gd name="connsiteX2" fmla="*/ 3456384 w 3456384"/>
                <a:gd name="connsiteY2" fmla="*/ 2664296 h 2664296"/>
                <a:gd name="connsiteX3" fmla="*/ 386862 w 3456384"/>
                <a:gd name="connsiteY3" fmla="*/ 2652573 h 2664296"/>
                <a:gd name="connsiteX4" fmla="*/ 0 w 3456384"/>
                <a:gd name="connsiteY4" fmla="*/ 0 h 2664296"/>
                <a:gd name="connsiteX0" fmla="*/ 0 w 3948753"/>
                <a:gd name="connsiteY0" fmla="*/ 0 h 2664296"/>
                <a:gd name="connsiteX1" fmla="*/ 3456384 w 3948753"/>
                <a:gd name="connsiteY1" fmla="*/ 0 h 2664296"/>
                <a:gd name="connsiteX2" fmla="*/ 3948753 w 3948753"/>
                <a:gd name="connsiteY2" fmla="*/ 2664296 h 2664296"/>
                <a:gd name="connsiteX3" fmla="*/ 386862 w 3948753"/>
                <a:gd name="connsiteY3" fmla="*/ 2652573 h 2664296"/>
                <a:gd name="connsiteX4" fmla="*/ 0 w 3948753"/>
                <a:gd name="connsiteY4" fmla="*/ 0 h 2664296"/>
                <a:gd name="connsiteX0" fmla="*/ 0 w 3948753"/>
                <a:gd name="connsiteY0" fmla="*/ 0 h 2676019"/>
                <a:gd name="connsiteX1" fmla="*/ 3456384 w 3948753"/>
                <a:gd name="connsiteY1" fmla="*/ 0 h 2676019"/>
                <a:gd name="connsiteX2" fmla="*/ 3948753 w 3948753"/>
                <a:gd name="connsiteY2" fmla="*/ 2664296 h 2676019"/>
                <a:gd name="connsiteX3" fmla="*/ 234462 w 3948753"/>
                <a:gd name="connsiteY3" fmla="*/ 2676019 h 2676019"/>
                <a:gd name="connsiteX4" fmla="*/ 0 w 3948753"/>
                <a:gd name="connsiteY4" fmla="*/ 0 h 2676019"/>
                <a:gd name="connsiteX0" fmla="*/ 0 w 3878415"/>
                <a:gd name="connsiteY0" fmla="*/ 0 h 2676019"/>
                <a:gd name="connsiteX1" fmla="*/ 3456384 w 3878415"/>
                <a:gd name="connsiteY1" fmla="*/ 0 h 2676019"/>
                <a:gd name="connsiteX2" fmla="*/ 3878415 w 3878415"/>
                <a:gd name="connsiteY2" fmla="*/ 2652573 h 2676019"/>
                <a:gd name="connsiteX3" fmla="*/ 234462 w 3878415"/>
                <a:gd name="connsiteY3" fmla="*/ 2676019 h 2676019"/>
                <a:gd name="connsiteX4" fmla="*/ 0 w 3878415"/>
                <a:gd name="connsiteY4" fmla="*/ 0 h 2676019"/>
                <a:gd name="connsiteX0" fmla="*/ 0 w 4034826"/>
                <a:gd name="connsiteY0" fmla="*/ 12032 h 2676019"/>
                <a:gd name="connsiteX1" fmla="*/ 3612795 w 4034826"/>
                <a:gd name="connsiteY1" fmla="*/ 0 h 2676019"/>
                <a:gd name="connsiteX2" fmla="*/ 4034826 w 4034826"/>
                <a:gd name="connsiteY2" fmla="*/ 2652573 h 2676019"/>
                <a:gd name="connsiteX3" fmla="*/ 390873 w 4034826"/>
                <a:gd name="connsiteY3" fmla="*/ 2676019 h 2676019"/>
                <a:gd name="connsiteX4" fmla="*/ 0 w 4034826"/>
                <a:gd name="connsiteY4" fmla="*/ 12032 h 26760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826" h="2676019">
                  <a:moveTo>
                    <a:pt x="0" y="12032"/>
                  </a:moveTo>
                  <a:lnTo>
                    <a:pt x="3612795" y="0"/>
                  </a:lnTo>
                  <a:lnTo>
                    <a:pt x="4034826" y="2652573"/>
                  </a:lnTo>
                  <a:lnTo>
                    <a:pt x="390873" y="2676019"/>
                  </a:lnTo>
                  <a:lnTo>
                    <a:pt x="0" y="12032"/>
                  </a:lnTo>
                  <a:close/>
                </a:path>
              </a:pathLst>
            </a:custGeom>
            <a:gradFill flip="none" rotWithShape="1">
              <a:gsLst>
                <a:gs pos="100000">
                  <a:srgbClr val="86A424"/>
                </a:gs>
                <a:gs pos="26000">
                  <a:srgbClr val="FFFF00"/>
                </a:gs>
              </a:gsLst>
              <a:path path="circle">
                <a:fillToRect l="50000" t="50000" r="50000" b="50000"/>
              </a:path>
              <a:tileRect/>
            </a:gradFill>
            <a:ln w="25400" cap="flat" cmpd="sng" algn="ctr">
              <a:noFill/>
              <a:prstDash val="solid"/>
            </a:ln>
            <a:effectLst>
              <a:innerShdw blurRad="114300">
                <a:srgbClr val="9BBB59">
                  <a:lumMod val="50000"/>
                </a:srgbClr>
              </a:innerShdw>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sp>
          <p:nvSpPr>
            <p:cNvPr id="47" name="椭圆 11"/>
            <p:cNvSpPr/>
            <p:nvPr/>
          </p:nvSpPr>
          <p:spPr>
            <a:xfrm>
              <a:off x="3204178" y="2260668"/>
              <a:ext cx="4559193" cy="1672389"/>
            </a:xfrm>
            <a:custGeom>
              <a:avLst/>
              <a:gdLst/>
              <a:ahLst/>
              <a:cxnLst/>
              <a:rect l="l" t="t" r="r" b="b"/>
              <a:pathLst>
                <a:path w="4559193" h="1672389">
                  <a:moveTo>
                    <a:pt x="4388192" y="0"/>
                  </a:moveTo>
                  <a:lnTo>
                    <a:pt x="4559193" y="1033508"/>
                  </a:lnTo>
                  <a:cubicBezTo>
                    <a:pt x="4089140" y="1414195"/>
                    <a:pt x="3174809" y="1672389"/>
                    <a:pt x="2123907" y="1672389"/>
                  </a:cubicBezTo>
                  <a:cubicBezTo>
                    <a:pt x="1376793" y="1672389"/>
                    <a:pt x="698703" y="1541893"/>
                    <a:pt x="200596" y="1328699"/>
                  </a:cubicBezTo>
                  <a:lnTo>
                    <a:pt x="0" y="14053"/>
                  </a:lnTo>
                  <a:close/>
                </a:path>
              </a:pathLst>
            </a:custGeom>
            <a:solidFill>
              <a:srgbClr val="FFFF99">
                <a:alpha val="20000"/>
              </a:srgbClr>
            </a:solidFill>
            <a:ln w="25400" cap="flat" cmpd="sng" algn="ctr">
              <a:noFill/>
              <a:prstDash val="solid"/>
            </a:ln>
            <a:effectLst/>
          </p:spPr>
          <p:txBody>
            <a:bodyPr anchor="ctr"/>
            <a:lstStyle/>
            <a:p>
              <a:pPr algn="ctr" defTabSz="913910" fontAlgn="auto">
                <a:spcBef>
                  <a:spcPts val="0"/>
                </a:spcBef>
                <a:spcAft>
                  <a:spcPts val="0"/>
                </a:spcAft>
                <a:defRPr/>
              </a:pPr>
              <a:endParaRPr lang="zh-CN" altLang="en-US" kern="0" dirty="0">
                <a:solidFill>
                  <a:sysClr val="window" lastClr="FFFFFF"/>
                </a:solidFill>
                <a:latin typeface="Calibri"/>
                <a:ea typeface="宋体"/>
              </a:endParaRPr>
            </a:p>
          </p:txBody>
        </p:sp>
      </p:grpSp>
      <p:sp>
        <p:nvSpPr>
          <p:cNvPr id="48" name="TextBox 15"/>
          <p:cNvSpPr txBox="1"/>
          <p:nvPr/>
        </p:nvSpPr>
        <p:spPr>
          <a:xfrm>
            <a:off x="4614863" y="2954338"/>
            <a:ext cx="5072062" cy="2484437"/>
          </a:xfrm>
          <a:prstGeom prst="rect">
            <a:avLst/>
          </a:prstGeom>
          <a:noFill/>
        </p:spPr>
        <p:txBody>
          <a:bodyPr lIns="110540" tIns="55268" rIns="110540" bIns="55268">
            <a:spAutoFit/>
          </a:bodyPr>
          <a:lstStyle/>
          <a:p>
            <a:pPr defTabSz="913910" fontAlgn="auto">
              <a:lnSpc>
                <a:spcPct val="130000"/>
              </a:lnSpc>
              <a:spcBef>
                <a:spcPts val="0"/>
              </a:spcBef>
              <a:spcAft>
                <a:spcPts val="0"/>
              </a:spcAft>
              <a:defRPr/>
            </a:pPr>
            <a:r>
              <a:rPr lang="en-US" altLang="zh-CN" sz="2400" kern="0" dirty="0">
                <a:solidFill>
                  <a:srgbClr val="9BBB59">
                    <a:lumMod val="50000"/>
                  </a:srgbClr>
                </a:solidFill>
                <a:latin typeface="微软雅黑" pitchFamily="34" charset="-122"/>
                <a:ea typeface="+mn-ea"/>
              </a:rPr>
              <a:t>       </a:t>
            </a:r>
            <a:r>
              <a:rPr lang="en-US" altLang="zh-CN" sz="2400" b="1" dirty="0">
                <a:latin typeface="楷体_GB2312" pitchFamily="49" charset="-122"/>
                <a:ea typeface="楷体_GB2312" pitchFamily="49" charset="-122"/>
              </a:rPr>
              <a:t>2015</a:t>
            </a:r>
            <a:r>
              <a:rPr lang="zh-CN" altLang="en-US" sz="2400" b="1" dirty="0">
                <a:latin typeface="楷体_GB2312" pitchFamily="49" charset="-122"/>
                <a:ea typeface="楷体_GB2312" pitchFamily="49" charset="-122"/>
              </a:rPr>
              <a:t>年，注定是保险业不平凡</a:t>
            </a:r>
            <a:endParaRPr lang="en-US" altLang="zh-CN" sz="2400" b="1" dirty="0">
              <a:latin typeface="楷体_GB2312" pitchFamily="49" charset="-122"/>
              <a:ea typeface="楷体_GB2312" pitchFamily="49" charset="-122"/>
            </a:endParaRPr>
          </a:p>
          <a:p>
            <a:pPr defTabSz="913910" fontAlgn="auto">
              <a:lnSpc>
                <a:spcPct val="130000"/>
              </a:lnSpc>
              <a:spcBef>
                <a:spcPts val="0"/>
              </a:spcBef>
              <a:spcAft>
                <a:spcPts val="0"/>
              </a:spcAft>
              <a:defRPr/>
            </a:pPr>
            <a:r>
              <a:rPr lang="zh-CN" altLang="en-US" sz="2400" b="1" dirty="0">
                <a:latin typeface="楷体_GB2312" pitchFamily="49" charset="-122"/>
                <a:ea typeface="楷体_GB2312" pitchFamily="49" charset="-122"/>
              </a:rPr>
              <a:t>的一年，利率市场化的产品落地，</a:t>
            </a:r>
            <a:endParaRPr lang="en-US" altLang="zh-CN" sz="2400" b="1" dirty="0">
              <a:latin typeface="楷体_GB2312" pitchFamily="49" charset="-122"/>
              <a:ea typeface="楷体_GB2312" pitchFamily="49" charset="-122"/>
            </a:endParaRPr>
          </a:p>
          <a:p>
            <a:pPr defTabSz="913910" fontAlgn="auto">
              <a:lnSpc>
                <a:spcPct val="130000"/>
              </a:lnSpc>
              <a:spcBef>
                <a:spcPts val="0"/>
              </a:spcBef>
              <a:spcAft>
                <a:spcPts val="0"/>
              </a:spcAft>
              <a:defRPr/>
            </a:pPr>
            <a:r>
              <a:rPr lang="zh-CN" altLang="en-US" sz="2400" b="1" dirty="0">
                <a:latin typeface="楷体_GB2312" pitchFamily="49" charset="-122"/>
                <a:ea typeface="楷体_GB2312" pitchFamily="49" charset="-122"/>
              </a:rPr>
              <a:t>新国十条的政策利好，都预示着新的一年是保险业大发展的收获之年！</a:t>
            </a:r>
            <a:endParaRPr lang="en-US" altLang="zh-CN" sz="2400" b="1" dirty="0">
              <a:latin typeface="楷体_GB2312" pitchFamily="49" charset="-122"/>
              <a:ea typeface="楷体_GB2312" pitchFamily="49" charset="-122"/>
            </a:endParaRPr>
          </a:p>
        </p:txBody>
      </p:sp>
      <p:sp>
        <p:nvSpPr>
          <p:cNvPr id="49" name="TextBox 16"/>
          <p:cNvSpPr txBox="1"/>
          <p:nvPr/>
        </p:nvSpPr>
        <p:spPr>
          <a:xfrm>
            <a:off x="4556125" y="1800225"/>
            <a:ext cx="4373563" cy="781050"/>
          </a:xfrm>
          <a:prstGeom prst="rect">
            <a:avLst/>
          </a:prstGeom>
          <a:noFill/>
        </p:spPr>
        <p:txBody>
          <a:bodyPr lIns="110540" tIns="55268" rIns="110540" bIns="55268">
            <a:spAutoFit/>
          </a:bodyPr>
          <a:lstStyle/>
          <a:p>
            <a:pPr defTabSz="913910" fontAlgn="auto">
              <a:spcBef>
                <a:spcPts val="0"/>
              </a:spcBef>
              <a:spcAft>
                <a:spcPts val="0"/>
              </a:spcAft>
              <a:defRPr/>
            </a:pPr>
            <a:r>
              <a:rPr lang="zh-CN" altLang="en-US" sz="4400" b="1" kern="0" dirty="0">
                <a:solidFill>
                  <a:srgbClr val="FF0000"/>
                </a:solidFill>
                <a:latin typeface="华文中宋" pitchFamily="2" charset="-122"/>
                <a:ea typeface="华文中宋" pitchFamily="2" charset="-122"/>
              </a:rPr>
              <a:t>开门红</a:t>
            </a:r>
            <a:r>
              <a:rPr lang="zh-CN" altLang="en-US" sz="3400" b="1" kern="0" dirty="0">
                <a:solidFill>
                  <a:srgbClr val="9BBB59">
                    <a:lumMod val="50000"/>
                  </a:srgbClr>
                </a:solidFill>
                <a:latin typeface="华文中宋" pitchFamily="2" charset="-122"/>
                <a:ea typeface="华文中宋" pitchFamily="2" charset="-122"/>
              </a:rPr>
              <a:t>序言：</a:t>
            </a:r>
          </a:p>
        </p:txBody>
      </p:sp>
      <p:cxnSp>
        <p:nvCxnSpPr>
          <p:cNvPr id="50" name="直接连接符 49"/>
          <p:cNvCxnSpPr>
            <a:cxnSpLocks noChangeShapeType="1"/>
          </p:cNvCxnSpPr>
          <p:nvPr/>
        </p:nvCxnSpPr>
        <p:spPr bwMode="auto">
          <a:xfrm>
            <a:off x="4519613" y="2686050"/>
            <a:ext cx="4452937" cy="0"/>
          </a:xfrm>
          <a:prstGeom prst="line">
            <a:avLst/>
          </a:prstGeom>
          <a:noFill/>
          <a:ln w="19050" algn="ctr">
            <a:solidFill>
              <a:srgbClr val="86A424"/>
            </a:solidFill>
            <a:prstDash val="sysDash"/>
            <a:round/>
            <a:headEnd/>
            <a:tailEnd/>
          </a:ln>
        </p:spPr>
      </p:cxnSp>
    </p:spTree>
  </p:cSld>
  <p:clrMapOvr>
    <a:masterClrMapping/>
  </p:clrMapOvr>
  <p:transition spd="slow" advClick="0" advTm="1000">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6" presetClass="entr" presetSubtype="21" fill="hold" nodeType="after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barn(inVertical)">
                                      <p:cBhvr>
                                        <p:cTn id="14" dur="750"/>
                                        <p:tgtEl>
                                          <p:spTgt spid="50"/>
                                        </p:tgtEl>
                                      </p:cBhvr>
                                    </p:animEffect>
                                  </p:childTnLst>
                                </p:cTn>
                              </p:par>
                            </p:childTnLst>
                          </p:cTn>
                        </p:par>
                        <p:par>
                          <p:cTn id="15" fill="hold" nodeType="afterGroup">
                            <p:stCondLst>
                              <p:cond delay="1750"/>
                            </p:stCondLst>
                            <p:childTnLst>
                              <p:par>
                                <p:cTn id="16" presetID="2" presetClass="entr" presetSubtype="1"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fill="hold"/>
                                        <p:tgtEl>
                                          <p:spTgt spid="49"/>
                                        </p:tgtEl>
                                        <p:attrNameLst>
                                          <p:attrName>ppt_x</p:attrName>
                                        </p:attrNameLst>
                                      </p:cBhvr>
                                      <p:tavLst>
                                        <p:tav tm="0">
                                          <p:val>
                                            <p:strVal val="#ppt_x"/>
                                          </p:val>
                                        </p:tav>
                                        <p:tav tm="100000">
                                          <p:val>
                                            <p:strVal val="#ppt_x"/>
                                          </p:val>
                                        </p:tav>
                                      </p:tavLst>
                                    </p:anim>
                                    <p:anim calcmode="lin" valueType="num">
                                      <p:cBhvr additive="base">
                                        <p:cTn id="19" dur="500" fill="hold"/>
                                        <p:tgtEl>
                                          <p:spTgt spid="49"/>
                                        </p:tgtEl>
                                        <p:attrNameLst>
                                          <p:attrName>ppt_y</p:attrName>
                                        </p:attrNameLst>
                                      </p:cBhvr>
                                      <p:tavLst>
                                        <p:tav tm="0">
                                          <p:val>
                                            <p:strVal val="0-#ppt_h/2"/>
                                          </p:val>
                                        </p:tav>
                                        <p:tav tm="100000">
                                          <p:val>
                                            <p:strVal val="#ppt_y"/>
                                          </p:val>
                                        </p:tav>
                                      </p:tavLst>
                                    </p:anim>
                                  </p:childTnLst>
                                </p:cTn>
                              </p:par>
                              <p:par>
                                <p:cTn id="20" presetID="52" presetClass="entr" presetSubtype="0"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Scale>
                                      <p:cBhvr>
                                        <p:cTn id="2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8"/>
                                        </p:tgtEl>
                                        <p:attrNameLst>
                                          <p:attrName>ppt_x</p:attrName>
                                          <p:attrName>ppt_y</p:attrName>
                                        </p:attrNameLst>
                                      </p:cBhvr>
                                    </p:animMotion>
                                    <p:animEffect transition="in" filter="fade">
                                      <p:cBhvr>
                                        <p:cTn id="24"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D:\图片资料\3361126_101052009860_2.jpg"/>
          <p:cNvPicPr>
            <a:picLocks noChangeAspect="1" noChangeArrowheads="1"/>
          </p:cNvPicPr>
          <p:nvPr/>
        </p:nvPicPr>
        <p:blipFill>
          <a:blip r:embed="rId3"/>
          <a:srcRect l="6055" t="3125" r="5322" b="7520"/>
          <a:stretch>
            <a:fillRect/>
          </a:stretch>
        </p:blipFill>
        <p:spPr bwMode="auto">
          <a:xfrm>
            <a:off x="0" y="0"/>
            <a:ext cx="10801350" cy="6480175"/>
          </a:xfrm>
          <a:prstGeom prst="rect">
            <a:avLst/>
          </a:prstGeom>
          <a:noFill/>
          <a:ln w="9525">
            <a:noFill/>
            <a:miter lim="800000"/>
            <a:headEnd/>
            <a:tailEnd/>
          </a:ln>
        </p:spPr>
      </p:pic>
      <p:sp>
        <p:nvSpPr>
          <p:cNvPr id="2" name="矩形 1"/>
          <p:cNvSpPr/>
          <p:nvPr/>
        </p:nvSpPr>
        <p:spPr>
          <a:xfrm>
            <a:off x="506229" y="2511693"/>
            <a:ext cx="9957743" cy="1151733"/>
          </a:xfrm>
          <a:prstGeom prst="rect">
            <a:avLst/>
          </a:prstGeom>
        </p:spPr>
        <p:txBody>
          <a:bodyPr>
            <a:spAutoFit/>
          </a:bodyPr>
          <a:lstStyle/>
          <a:p>
            <a:pPr algn="ctr" defTabSz="914400">
              <a:defRPr/>
            </a:pPr>
            <a:r>
              <a:rPr lang="en-US" altLang="zh-CN"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倩简体" pitchFamily="65" charset="-122"/>
                <a:ea typeface="方正粗倩简体" pitchFamily="65" charset="-122"/>
              </a:rPr>
              <a:t>2015</a:t>
            </a:r>
            <a:r>
              <a:rPr lang="zh-CN" altLang="en-US"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倩简体" pitchFamily="65" charset="-122"/>
                <a:ea typeface="方正粗倩简体" pitchFamily="65" charset="-122"/>
              </a:rPr>
              <a:t>开门红</a:t>
            </a:r>
            <a:endParaRPr lang="en-US" altLang="zh-CN"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倩简体" pitchFamily="65" charset="-122"/>
              <a:ea typeface="方正粗倩简体" pitchFamily="65" charset="-122"/>
            </a:endParaRPr>
          </a:p>
        </p:txBody>
      </p:sp>
      <p:sp>
        <p:nvSpPr>
          <p:cNvPr id="3" name="矩形 2"/>
          <p:cNvSpPr/>
          <p:nvPr/>
        </p:nvSpPr>
        <p:spPr>
          <a:xfrm>
            <a:off x="590080" y="3888278"/>
            <a:ext cx="9957742" cy="1151733"/>
          </a:xfrm>
          <a:prstGeom prst="rect">
            <a:avLst/>
          </a:prstGeom>
        </p:spPr>
        <p:txBody>
          <a:bodyPr>
            <a:spAutoFit/>
          </a:bodyPr>
          <a:lstStyle/>
          <a:p>
            <a:pPr algn="ctr" defTabSz="914400">
              <a:defRPr/>
            </a:pPr>
            <a:r>
              <a:rPr lang="zh-CN" altLang="en-US"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倩简体" pitchFamily="65" charset="-122"/>
                <a:ea typeface="方正粗倩简体" pitchFamily="65" charset="-122"/>
              </a:rPr>
              <a:t>大咖产品是哪位？</a:t>
            </a:r>
            <a:endParaRPr lang="en-US" altLang="zh-CN"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倩简体" pitchFamily="65" charset="-122"/>
              <a:ea typeface="方正粗倩简体" pitchFamily="65" charset="-122"/>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8848" y="4374292"/>
            <a:ext cx="10432743" cy="136029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粗活意简体" pitchFamily="65" charset="-122"/>
                <a:ea typeface="方正粗活意简体" pitchFamily="65" charset="-122"/>
              </a:rPr>
              <a:t>开门红产品中的</a:t>
            </a:r>
            <a:r>
              <a:rPr lang="zh-CN" altLang="en-US" sz="7200" b="1" spc="50" dirty="0">
                <a:ln w="11430"/>
                <a:solidFill>
                  <a:srgbClr val="C00000"/>
                </a:solidFill>
                <a:effectLst>
                  <a:outerShdw blurRad="76200" dist="50800" dir="5400000" algn="tl" rotWithShape="0">
                    <a:srgbClr val="000000">
                      <a:alpha val="65000"/>
                    </a:srgbClr>
                  </a:outerShdw>
                </a:effectLst>
                <a:latin typeface="方正粗活意简体" pitchFamily="65" charset="-122"/>
                <a:ea typeface="方正粗活意简体" pitchFamily="65" charset="-122"/>
              </a:rPr>
              <a:t>百变大咖</a:t>
            </a:r>
            <a:endParaRPr lang="zh-CN" altLang="en-US" sz="5400" b="1" spc="50" dirty="0">
              <a:ln w="11430"/>
              <a:solidFill>
                <a:srgbClr val="C00000"/>
              </a:solidFill>
              <a:effectLst>
                <a:outerShdw blurRad="76200" dist="50800" dir="5400000" algn="tl" rotWithShape="0">
                  <a:srgbClr val="000000">
                    <a:alpha val="65000"/>
                  </a:srgbClr>
                </a:outerShdw>
              </a:effectLst>
              <a:latin typeface="方正粗活意简体" pitchFamily="65" charset="-122"/>
              <a:ea typeface="方正粗活意简体" pitchFamily="65" charset="-122"/>
            </a:endParaRPr>
          </a:p>
        </p:txBody>
      </p:sp>
      <p:pic>
        <p:nvPicPr>
          <p:cNvPr id="4098" name="Picture 2" descr="C:\Users\chinalife\Desktop\01300534531239135910650164655.jpg"/>
          <p:cNvPicPr>
            <a:picLocks noChangeAspect="1" noChangeArrowheads="1"/>
          </p:cNvPicPr>
          <p:nvPr/>
        </p:nvPicPr>
        <p:blipFill>
          <a:blip r:embed="rId2"/>
          <a:srcRect/>
          <a:stretch>
            <a:fillRect/>
          </a:stretch>
        </p:blipFill>
        <p:spPr bwMode="auto">
          <a:xfrm>
            <a:off x="1687337" y="1053558"/>
            <a:ext cx="6728481" cy="3320539"/>
          </a:xfrm>
          <a:prstGeom prst="rect">
            <a:avLst/>
          </a:prstGeom>
          <a:ln>
            <a:noFill/>
          </a:ln>
          <a:effectLst>
            <a:softEdge rad="112500"/>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a:grpSpLocks/>
          </p:cNvGrpSpPr>
          <p:nvPr/>
        </p:nvGrpSpPr>
        <p:grpSpPr bwMode="auto">
          <a:xfrm>
            <a:off x="1350963" y="1376363"/>
            <a:ext cx="3036887" cy="1362075"/>
            <a:chOff x="1142976" y="1357302"/>
            <a:chExt cx="2571768" cy="1200329"/>
          </a:xfrm>
        </p:grpSpPr>
        <p:sp>
          <p:nvSpPr>
            <p:cNvPr id="2" name="矩形 1"/>
            <p:cNvSpPr/>
            <p:nvPr/>
          </p:nvSpPr>
          <p:spPr>
            <a:xfrm>
              <a:off x="1142976" y="135730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绝</a:t>
              </a:r>
            </a:p>
          </p:txBody>
        </p:sp>
        <p:sp>
          <p:nvSpPr>
            <p:cNvPr id="3" name="矩形 2"/>
            <p:cNvSpPr/>
            <p:nvPr/>
          </p:nvSpPr>
          <p:spPr>
            <a:xfrm>
              <a:off x="2500298" y="135730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技</a:t>
              </a:r>
            </a:p>
          </p:txBody>
        </p:sp>
      </p:grpSp>
      <p:grpSp>
        <p:nvGrpSpPr>
          <p:cNvPr id="9" name="组合 8"/>
          <p:cNvGrpSpPr>
            <a:grpSpLocks/>
          </p:cNvGrpSpPr>
          <p:nvPr/>
        </p:nvGrpSpPr>
        <p:grpSpPr bwMode="auto">
          <a:xfrm>
            <a:off x="6159500" y="1376363"/>
            <a:ext cx="3038475" cy="1362075"/>
            <a:chOff x="1500166" y="3143252"/>
            <a:chExt cx="2571768" cy="1200329"/>
          </a:xfrm>
        </p:grpSpPr>
        <p:sp>
          <p:nvSpPr>
            <p:cNvPr id="4" name="矩形 3"/>
            <p:cNvSpPr/>
            <p:nvPr/>
          </p:nvSpPr>
          <p:spPr>
            <a:xfrm>
              <a:off x="1500166" y="314325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实</a:t>
              </a:r>
            </a:p>
          </p:txBody>
        </p:sp>
        <p:sp>
          <p:nvSpPr>
            <p:cNvPr id="5" name="矩形 4"/>
            <p:cNvSpPr/>
            <p:nvPr/>
          </p:nvSpPr>
          <p:spPr>
            <a:xfrm>
              <a:off x="2857488" y="314325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力</a:t>
              </a:r>
            </a:p>
          </p:txBody>
        </p:sp>
      </p:grpSp>
      <p:grpSp>
        <p:nvGrpSpPr>
          <p:cNvPr id="10" name="组合 9"/>
          <p:cNvGrpSpPr>
            <a:grpSpLocks/>
          </p:cNvGrpSpPr>
          <p:nvPr/>
        </p:nvGrpSpPr>
        <p:grpSpPr bwMode="auto">
          <a:xfrm>
            <a:off x="3629025" y="2916238"/>
            <a:ext cx="3036888" cy="1360487"/>
            <a:chOff x="5357818" y="4071946"/>
            <a:chExt cx="2571768" cy="1200329"/>
          </a:xfrm>
        </p:grpSpPr>
        <p:sp>
          <p:nvSpPr>
            <p:cNvPr id="6" name="矩形 5"/>
            <p:cNvSpPr/>
            <p:nvPr/>
          </p:nvSpPr>
          <p:spPr>
            <a:xfrm>
              <a:off x="5357818" y="4071946"/>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品</a:t>
              </a:r>
            </a:p>
          </p:txBody>
        </p:sp>
        <p:sp>
          <p:nvSpPr>
            <p:cNvPr id="7" name="矩形 6"/>
            <p:cNvSpPr/>
            <p:nvPr/>
          </p:nvSpPr>
          <p:spPr>
            <a:xfrm>
              <a:off x="6715140" y="4071946"/>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质</a:t>
              </a:r>
            </a:p>
          </p:txBody>
        </p:sp>
      </p:grpSp>
      <p:sp>
        <p:nvSpPr>
          <p:cNvPr id="11" name="矩形 10"/>
          <p:cNvSpPr/>
          <p:nvPr/>
        </p:nvSpPr>
        <p:spPr>
          <a:xfrm>
            <a:off x="844260" y="4697813"/>
            <a:ext cx="9340183" cy="104677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鑫如意</a:t>
            </a:r>
            <a:r>
              <a:rPr lang="en-US" altLang="zh-CN" sz="5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a:t>
            </a:r>
            <a:r>
              <a:rPr lang="zh-CN" altLang="en-US" sz="5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保险中的大咖</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1"/>
                                        </p:tgtEl>
                                        <p:attrNameLst>
                                          <p:attrName>ppt_y</p:attrName>
                                        </p:attrNameLst>
                                      </p:cBhvr>
                                      <p:tavLst>
                                        <p:tav tm="0">
                                          <p:val>
                                            <p:strVal val="#ppt_y"/>
                                          </p:val>
                                        </p:tav>
                                        <p:tav tm="100000">
                                          <p:val>
                                            <p:strVal val="#ppt_y"/>
                                          </p:val>
                                        </p:tav>
                                      </p:tavLst>
                                    </p:anim>
                                    <p:anim calcmode="lin" valueType="num">
                                      <p:cBhvr>
                                        <p:cTn id="27"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09" name="组合 7"/>
          <p:cNvGrpSpPr>
            <a:grpSpLocks/>
          </p:cNvGrpSpPr>
          <p:nvPr/>
        </p:nvGrpSpPr>
        <p:grpSpPr bwMode="auto">
          <a:xfrm>
            <a:off x="252413" y="890588"/>
            <a:ext cx="2870200" cy="1152525"/>
            <a:chOff x="1142976" y="1357302"/>
            <a:chExt cx="2571768" cy="902506"/>
          </a:xfrm>
        </p:grpSpPr>
        <p:sp>
          <p:nvSpPr>
            <p:cNvPr id="2" name="矩形 1"/>
            <p:cNvSpPr/>
            <p:nvPr/>
          </p:nvSpPr>
          <p:spPr>
            <a:xfrm>
              <a:off x="1142976" y="1357302"/>
              <a:ext cx="1214446" cy="902506"/>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nchor="ctr">
              <a:spAutoFit/>
            </a:bodyPr>
            <a:lstStyle/>
            <a:p>
              <a:pPr algn="ctr" defTabSz="914400">
                <a:defRPr/>
              </a:pPr>
              <a:r>
                <a:rPr lang="zh-CN" altLang="en-US" sz="6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绝</a:t>
              </a:r>
            </a:p>
          </p:txBody>
        </p:sp>
        <p:sp>
          <p:nvSpPr>
            <p:cNvPr id="3" name="矩形 2"/>
            <p:cNvSpPr/>
            <p:nvPr/>
          </p:nvSpPr>
          <p:spPr>
            <a:xfrm>
              <a:off x="2500298" y="1357302"/>
              <a:ext cx="1214446" cy="902506"/>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60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技</a:t>
              </a:r>
            </a:p>
          </p:txBody>
        </p:sp>
      </p:grpSp>
      <p:sp>
        <p:nvSpPr>
          <p:cNvPr id="12" name="标题 1"/>
          <p:cNvSpPr txBox="1">
            <a:spLocks/>
          </p:cNvSpPr>
          <p:nvPr/>
        </p:nvSpPr>
        <p:spPr>
          <a:xfrm>
            <a:off x="506229" y="2511580"/>
            <a:ext cx="9721135" cy="2510447"/>
          </a:xfrm>
          <a:prstGeom prst="rect">
            <a:avLst/>
          </a:prstGeo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45" dirty="0">
                <a:ln w="11430"/>
                <a:solidFill>
                  <a:srgbClr val="C00000"/>
                </a:solidFill>
                <a:effectLst>
                  <a:outerShdw blurRad="76200" dist="50800" dir="5400000" algn="tl" rotWithShape="0">
                    <a:srgbClr val="000000">
                      <a:alpha val="65000"/>
                    </a:srgbClr>
                  </a:outerShdw>
                  <a:reflection blurRad="6350" stA="55000" endA="50" endPos="85000" dir="5400000" sy="-100000" algn="bl" rotWithShape="0"/>
                </a:effectLst>
                <a:latin typeface="方正粗宋简体" pitchFamily="65" charset="-122"/>
                <a:ea typeface="方正粗宋简体" pitchFamily="65" charset="-122"/>
                <a:cs typeface="+mj-cs"/>
              </a:rPr>
              <a:t>国寿费改高</a:t>
            </a:r>
            <a:endParaRPr lang="en-US" altLang="zh-CN" sz="5400" b="1" spc="45" dirty="0">
              <a:ln w="11430"/>
              <a:solidFill>
                <a:srgbClr val="C00000"/>
              </a:solidFill>
              <a:effectLst>
                <a:outerShdw blurRad="76200" dist="50800" dir="5400000" algn="tl" rotWithShape="0">
                  <a:srgbClr val="000000">
                    <a:alpha val="65000"/>
                  </a:srgbClr>
                </a:outerShdw>
                <a:reflection blurRad="6350" stA="55000" endA="50" endPos="85000" dir="5400000" sy="-100000" algn="bl" rotWithShape="0"/>
              </a:effectLst>
              <a:latin typeface="方正粗宋简体" pitchFamily="65" charset="-122"/>
              <a:ea typeface="方正粗宋简体" pitchFamily="65" charset="-122"/>
              <a:cs typeface="+mj-cs"/>
            </a:endParaRPr>
          </a:p>
          <a:p>
            <a:pPr algn="ctr" defTabSz="914400">
              <a:defRPr/>
            </a:pPr>
            <a:r>
              <a:rPr lang="zh-CN" altLang="en-US" sz="5400" b="1" u="sng" spc="45" dirty="0">
                <a:ln w="11430"/>
                <a:effectLst>
                  <a:outerShdw blurRad="76200" dist="50800" dir="5400000" algn="tl" rotWithShape="0">
                    <a:srgbClr val="000000">
                      <a:alpha val="65000"/>
                    </a:srgbClr>
                  </a:outerShdw>
                  <a:reflection blurRad="6350" stA="55000" endA="50" endPos="85000" dir="5400000" sy="-100000" algn="bl" rotWithShape="0"/>
                </a:effectLst>
                <a:latin typeface="方正粗宋简体" pitchFamily="65" charset="-122"/>
                <a:ea typeface="方正粗宋简体" pitchFamily="65" charset="-122"/>
                <a:cs typeface="+mj-cs"/>
              </a:rPr>
              <a:t>预定利率</a:t>
            </a:r>
            <a:r>
              <a:rPr lang="zh-CN" altLang="en-US" sz="5400" b="1" spc="45" dirty="0">
                <a:ln w="11430"/>
                <a:solidFill>
                  <a:srgbClr val="C00000"/>
                </a:solidFill>
                <a:effectLst>
                  <a:outerShdw blurRad="76200" dist="50800" dir="5400000" algn="tl" rotWithShape="0">
                    <a:srgbClr val="000000">
                      <a:alpha val="65000"/>
                    </a:srgbClr>
                  </a:outerShdw>
                  <a:reflection blurRad="6350" stA="55000" endA="50" endPos="85000" dir="5400000" sy="-100000" algn="bl" rotWithShape="0"/>
                </a:effectLst>
                <a:latin typeface="方正粗宋简体" pitchFamily="65" charset="-122"/>
                <a:ea typeface="方正粗宋简体" pitchFamily="65" charset="-122"/>
                <a:cs typeface="+mj-cs"/>
              </a:rPr>
              <a:t>年金险</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ChangeAspect="1" noChangeArrowheads="1"/>
          </p:cNvPicPr>
          <p:nvPr/>
        </p:nvPicPr>
        <p:blipFill>
          <a:blip r:embed="rId3"/>
          <a:srcRect l="11157" t="16536" r="29340" b="35046"/>
          <a:stretch>
            <a:fillRect/>
          </a:stretch>
        </p:blipFill>
        <p:spPr bwMode="auto">
          <a:xfrm>
            <a:off x="252413" y="1133475"/>
            <a:ext cx="7010400" cy="2754313"/>
          </a:xfrm>
          <a:prstGeom prst="rect">
            <a:avLst/>
          </a:prstGeom>
          <a:noFill/>
          <a:ln w="9525">
            <a:noFill/>
            <a:miter lim="800000"/>
            <a:headEnd/>
            <a:tailEnd/>
          </a:ln>
        </p:spPr>
      </p:pic>
      <p:sp>
        <p:nvSpPr>
          <p:cNvPr id="44034" name="矩形 3"/>
          <p:cNvSpPr>
            <a:spLocks noChangeArrowheads="1"/>
          </p:cNvSpPr>
          <p:nvPr/>
        </p:nvSpPr>
        <p:spPr bwMode="auto">
          <a:xfrm>
            <a:off x="7342188" y="1133475"/>
            <a:ext cx="3036887" cy="2574925"/>
          </a:xfrm>
          <a:prstGeom prst="rect">
            <a:avLst/>
          </a:prstGeom>
          <a:solidFill>
            <a:schemeClr val="bg1"/>
          </a:solidFill>
          <a:ln w="25400" algn="ctr">
            <a:solidFill>
              <a:schemeClr val="accent2"/>
            </a:solidFill>
            <a:miter lim="800000"/>
            <a:headEnd/>
            <a:tailEnd/>
          </a:ln>
        </p:spPr>
        <p:txBody>
          <a:bodyPr lIns="106345" tIns="53172" rIns="106345" bIns="53172">
            <a:spAutoFit/>
          </a:bodyPr>
          <a:lstStyle/>
          <a:p>
            <a:pPr defTabSz="1063625"/>
            <a:r>
              <a:rPr lang="zh-CN" altLang="en-US" sz="1600" b="1">
                <a:solidFill>
                  <a:srgbClr val="E46C0A"/>
                </a:solidFill>
                <a:latin typeface="Calibri" pitchFamily="34" charset="0"/>
              </a:rPr>
              <a:t>　</a:t>
            </a:r>
            <a:r>
              <a:rPr lang="zh-CN" altLang="en-US" sz="1600" b="1">
                <a:latin typeface="仿宋"/>
                <a:ea typeface="仿宋"/>
                <a:cs typeface="仿宋"/>
              </a:rPr>
              <a:t>一、人身保险费率政策调整</a:t>
            </a:r>
          </a:p>
          <a:p>
            <a:pPr defTabSz="1063625"/>
            <a:r>
              <a:rPr lang="zh-CN" altLang="en-US" sz="1600" b="1">
                <a:latin typeface="仿宋"/>
                <a:ea typeface="仿宋"/>
                <a:cs typeface="仿宋"/>
              </a:rPr>
              <a:t>　　（一）普通型人身保险，是指保单签发时保险费和</a:t>
            </a:r>
            <a:r>
              <a:rPr lang="zh-CN" altLang="en-US" sz="1600" b="1" u="sng">
                <a:solidFill>
                  <a:srgbClr val="FF0000"/>
                </a:solidFill>
                <a:latin typeface="仿宋"/>
                <a:ea typeface="仿宋"/>
                <a:cs typeface="仿宋"/>
              </a:rPr>
              <a:t>保单利益确定</a:t>
            </a:r>
            <a:r>
              <a:rPr lang="zh-CN" altLang="en-US" sz="1600" b="1">
                <a:latin typeface="仿宋"/>
                <a:ea typeface="仿宋"/>
                <a:cs typeface="仿宋"/>
              </a:rPr>
              <a:t>的人身保险。</a:t>
            </a:r>
          </a:p>
          <a:p>
            <a:pPr defTabSz="1063625"/>
            <a:r>
              <a:rPr lang="zh-CN" altLang="en-US" sz="1600" b="1">
                <a:latin typeface="仿宋"/>
                <a:ea typeface="仿宋"/>
                <a:cs typeface="仿宋"/>
              </a:rPr>
              <a:t>　　（二）普通型人身保险预定利率由保险公司按照</a:t>
            </a:r>
            <a:r>
              <a:rPr lang="zh-CN" altLang="en-US" sz="1600" b="1" u="sng">
                <a:solidFill>
                  <a:srgbClr val="FF0000"/>
                </a:solidFill>
                <a:latin typeface="仿宋"/>
                <a:ea typeface="仿宋"/>
                <a:cs typeface="仿宋"/>
              </a:rPr>
              <a:t>审慎原则</a:t>
            </a:r>
            <a:r>
              <a:rPr lang="zh-CN" altLang="en-US" sz="1600" b="1">
                <a:latin typeface="仿宋"/>
                <a:ea typeface="仿宋"/>
                <a:cs typeface="仿宋"/>
              </a:rPr>
              <a:t>自行决定。</a:t>
            </a:r>
          </a:p>
          <a:p>
            <a:pPr defTabSz="1063625"/>
            <a:r>
              <a:rPr lang="zh-CN" altLang="en-US" sz="1600" b="1">
                <a:latin typeface="仿宋"/>
                <a:ea typeface="仿宋"/>
                <a:cs typeface="仿宋"/>
              </a:rPr>
              <a:t>　　（三）保险公司对人身保险产品进行定价，应当符合有关精算规定。</a:t>
            </a:r>
          </a:p>
        </p:txBody>
      </p:sp>
      <p:sp>
        <p:nvSpPr>
          <p:cNvPr id="5" name="矩形 4"/>
          <p:cNvSpPr/>
          <p:nvPr/>
        </p:nvSpPr>
        <p:spPr>
          <a:xfrm>
            <a:off x="675527" y="3969519"/>
            <a:ext cx="9533274" cy="872704"/>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4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寿险费改新政</a:t>
            </a:r>
            <a:r>
              <a:rPr lang="en-US" altLang="zh-CN" sz="44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   </a:t>
            </a:r>
            <a:r>
              <a:rPr lang="zh-CN" altLang="en-US" sz="44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央企实力绽放</a:t>
            </a:r>
            <a:endParaRPr lang="en-US" altLang="zh-CN" sz="44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endParaRPr>
          </a:p>
        </p:txBody>
      </p:sp>
      <p:sp>
        <p:nvSpPr>
          <p:cNvPr id="6" name="矩形 5"/>
          <p:cNvSpPr/>
          <p:nvPr/>
        </p:nvSpPr>
        <p:spPr>
          <a:xfrm>
            <a:off x="-436" y="5183859"/>
            <a:ext cx="10802222" cy="803404"/>
          </a:xfrm>
          <a:prstGeom prst="rect">
            <a:avLst/>
          </a:prstGeom>
          <a:solidFill>
            <a:schemeClr val="bg1"/>
          </a:solidFill>
        </p:spPr>
        <p:txBody>
          <a:bodyPr>
            <a:spAutoFit/>
          </a:bodyPr>
          <a:lstStyle/>
          <a:p>
            <a:pPr algn="ctr" defTabSz="914400">
              <a:defRPr/>
            </a:pPr>
            <a:r>
              <a:rPr lang="zh-CN" altLang="en-US"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粗宋简体" pitchFamily="65" charset="-122"/>
                <a:ea typeface="方正粗宋简体" pitchFamily="65" charset="-122"/>
              </a:rPr>
              <a:t>产品预定利率从</a:t>
            </a:r>
            <a:r>
              <a:rPr lang="en-US" altLang="zh-CN" sz="4000" b="1" dirty="0">
                <a:ln w="17780" cmpd="sng">
                  <a:solidFill>
                    <a:srgbClr val="FFFFFF"/>
                  </a:solidFill>
                  <a:prstDash val="solid"/>
                  <a:miter lim="800000"/>
                </a:ln>
                <a:solidFill>
                  <a:srgbClr val="C00000"/>
                </a:solidFill>
                <a:effectLst>
                  <a:outerShdw blurRad="50800" algn="tl" rotWithShape="0">
                    <a:srgbClr val="000000"/>
                  </a:outerShdw>
                </a:effectLst>
                <a:latin typeface="方正粗宋简体" pitchFamily="65" charset="-122"/>
                <a:ea typeface="方正粗宋简体" pitchFamily="65" charset="-122"/>
              </a:rPr>
              <a:t>2.5%</a:t>
            </a:r>
            <a:r>
              <a:rPr lang="zh-CN" altLang="en-US"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粗宋简体" pitchFamily="65" charset="-122"/>
                <a:ea typeface="方正粗宋简体" pitchFamily="65" charset="-122"/>
              </a:rPr>
              <a:t>直指监管上限</a:t>
            </a:r>
            <a:r>
              <a:rPr lang="en-US" altLang="zh-CN" sz="4000" b="1" dirty="0">
                <a:ln w="17780" cmpd="sng">
                  <a:solidFill>
                    <a:srgbClr val="FFFFFF"/>
                  </a:solidFill>
                  <a:prstDash val="solid"/>
                  <a:miter lim="800000"/>
                </a:ln>
                <a:solidFill>
                  <a:srgbClr val="C00000"/>
                </a:solidFill>
                <a:effectLst>
                  <a:outerShdw blurRad="50800" algn="tl" rotWithShape="0">
                    <a:srgbClr val="000000"/>
                  </a:outerShdw>
                </a:effectLst>
                <a:latin typeface="方正粗宋简体" pitchFamily="65" charset="-122"/>
                <a:ea typeface="方正粗宋简体" pitchFamily="65" charset="-122"/>
              </a:rPr>
              <a:t>4.025%</a:t>
            </a:r>
            <a:endParaRPr lang="zh-CN" altLang="en-US" sz="4000" b="1" dirty="0">
              <a:ln w="17780" cmpd="sng">
                <a:solidFill>
                  <a:srgbClr val="FFFFFF"/>
                </a:solidFill>
                <a:prstDash val="solid"/>
                <a:miter lim="800000"/>
              </a:ln>
              <a:solidFill>
                <a:srgbClr val="C00000"/>
              </a:solidFill>
              <a:effectLst>
                <a:outerShdw blurRad="50800" algn="tl" rotWithShape="0">
                  <a:srgbClr val="000000"/>
                </a:outerShdw>
              </a:effectLst>
              <a:latin typeface="方正粗宋简体" pitchFamily="65" charset="-122"/>
              <a:ea typeface="方正粗宋简体" pitchFamily="65"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2" descr="http://g.hiphotos.bdimg.com/album/w%3D2048/sign=5ac0c5137acb0a4685228c395f5bf724/b17eca8065380cd7c7108504a044ad34588281c8.jpg"/>
          <p:cNvPicPr>
            <a:picLocks noChangeAspect="1" noChangeArrowheads="1"/>
          </p:cNvPicPr>
          <p:nvPr/>
        </p:nvPicPr>
        <p:blipFill>
          <a:blip r:embed="rId3"/>
          <a:srcRect l="13333" r="952"/>
          <a:stretch>
            <a:fillRect/>
          </a:stretch>
        </p:blipFill>
        <p:spPr bwMode="auto">
          <a:xfrm>
            <a:off x="-338138" y="0"/>
            <a:ext cx="7594601" cy="6480175"/>
          </a:xfrm>
          <a:prstGeom prst="rect">
            <a:avLst/>
          </a:prstGeom>
          <a:noFill/>
          <a:ln w="9525">
            <a:noFill/>
            <a:miter lim="800000"/>
            <a:headEnd/>
            <a:tailEnd/>
          </a:ln>
        </p:spPr>
      </p:pic>
      <p:pic>
        <p:nvPicPr>
          <p:cNvPr id="46082" name="Picture 2" descr="http://g.hiphotos.bdimg.com/album/w%3D2048/sign=5ac0c5137acb0a4685228c395f5bf724/b17eca8065380cd7c7108504a044ad34588281c8.jpg"/>
          <p:cNvPicPr>
            <a:picLocks noChangeAspect="1" noChangeArrowheads="1"/>
          </p:cNvPicPr>
          <p:nvPr/>
        </p:nvPicPr>
        <p:blipFill>
          <a:blip r:embed="rId3"/>
          <a:srcRect l="72253" r="952"/>
          <a:stretch>
            <a:fillRect/>
          </a:stretch>
        </p:blipFill>
        <p:spPr bwMode="auto">
          <a:xfrm>
            <a:off x="7088188" y="0"/>
            <a:ext cx="3713162" cy="6480175"/>
          </a:xfrm>
          <a:prstGeom prst="rect">
            <a:avLst/>
          </a:prstGeom>
          <a:noFill/>
          <a:ln w="9525">
            <a:noFill/>
            <a:miter lim="800000"/>
            <a:headEnd/>
            <a:tailEnd/>
          </a:ln>
        </p:spPr>
      </p:pic>
      <p:sp>
        <p:nvSpPr>
          <p:cNvPr id="4" name="矩形 3"/>
          <p:cNvSpPr/>
          <p:nvPr/>
        </p:nvSpPr>
        <p:spPr>
          <a:xfrm>
            <a:off x="4724950" y="1782353"/>
            <a:ext cx="5672742" cy="3245875"/>
          </a:xfrm>
          <a:prstGeom prst="rect">
            <a:avLst/>
          </a:prstGeom>
          <a:noFill/>
        </p:spPr>
        <p:txBody>
          <a:bodyPr wrap="none">
            <a:spAutoFit/>
          </a:bodyPr>
          <a:lstStyle/>
          <a:p>
            <a:pPr algn="ctr" defTabSz="914400">
              <a:defRPr/>
            </a:pPr>
            <a:r>
              <a:rPr lang="zh-CN" altLang="en-US"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一起体验</a:t>
            </a:r>
            <a:endParaRPr lang="en-US" altLang="zh-CN"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endParaRPr>
          </a:p>
          <a:p>
            <a:pPr algn="ctr" defTabSz="914400">
              <a:defRPr/>
            </a:pPr>
            <a:r>
              <a:rPr lang="zh-CN" altLang="en-US"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费率调整后的</a:t>
            </a:r>
            <a:endParaRPr lang="en-US" altLang="zh-CN"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endParaRPr>
          </a:p>
          <a:p>
            <a:pPr algn="ctr" defTabSz="914400">
              <a:defRPr/>
            </a:pPr>
            <a:r>
              <a:rPr lang="zh-CN" altLang="en-US"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尖叫</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TextBox 1"/>
          <p:cNvGrpSpPr>
            <a:grpSpLocks/>
          </p:cNvGrpSpPr>
          <p:nvPr/>
        </p:nvGrpSpPr>
        <p:grpSpPr bwMode="auto">
          <a:xfrm>
            <a:off x="2946400" y="3151188"/>
            <a:ext cx="1855788" cy="1549400"/>
            <a:chOff x="1571" y="1751"/>
            <a:chExt cx="990" cy="860"/>
          </a:xfrm>
        </p:grpSpPr>
        <p:pic>
          <p:nvPicPr>
            <p:cNvPr id="48147" name="TextBox 1"/>
            <p:cNvPicPr>
              <a:picLocks noChangeArrowheads="1"/>
            </p:cNvPicPr>
            <p:nvPr/>
          </p:nvPicPr>
          <p:blipFill>
            <a:blip r:embed="rId2"/>
            <a:srcRect/>
            <a:stretch>
              <a:fillRect/>
            </a:stretch>
          </p:blipFill>
          <p:spPr bwMode="auto">
            <a:xfrm>
              <a:off x="1571" y="1751"/>
              <a:ext cx="990" cy="860"/>
            </a:xfrm>
            <a:prstGeom prst="rect">
              <a:avLst/>
            </a:prstGeom>
            <a:noFill/>
            <a:ln w="9525">
              <a:noFill/>
              <a:miter lim="800000"/>
              <a:headEnd/>
              <a:tailEnd/>
            </a:ln>
          </p:spPr>
        </p:pic>
        <p:sp>
          <p:nvSpPr>
            <p:cNvPr id="48148" name="Text Box 4"/>
            <p:cNvSpPr txBox="1">
              <a:spLocks noChangeArrowheads="1"/>
            </p:cNvSpPr>
            <p:nvPr/>
          </p:nvSpPr>
          <p:spPr bwMode="auto">
            <a:xfrm>
              <a:off x="1665" y="1845"/>
              <a:ext cx="810" cy="720"/>
            </a:xfrm>
            <a:prstGeom prst="rect">
              <a:avLst/>
            </a:prstGeom>
            <a:noFill/>
            <a:ln w="9525">
              <a:noFill/>
              <a:miter lim="800000"/>
              <a:headEnd/>
              <a:tailEnd/>
            </a:ln>
          </p:spPr>
          <p:txBody>
            <a:bodyPr lIns="106345" tIns="53172" rIns="106345" bIns="53172" anchor="ctr"/>
            <a:lstStyle/>
            <a:p>
              <a:pPr algn="ctr" defTabSz="1063625"/>
              <a:r>
                <a:rPr lang="zh-CN" altLang="en-US" sz="4200">
                  <a:solidFill>
                    <a:srgbClr val="FFFFFF"/>
                  </a:solidFill>
                  <a:latin typeface="方正粗宋简体"/>
                  <a:ea typeface="方正粗宋简体"/>
                  <a:cs typeface="方正粗宋简体"/>
                </a:rPr>
                <a:t>即交即领</a:t>
              </a:r>
            </a:p>
          </p:txBody>
        </p:sp>
      </p:grpSp>
      <p:grpSp>
        <p:nvGrpSpPr>
          <p:cNvPr id="3" name="TextBox 2"/>
          <p:cNvGrpSpPr>
            <a:grpSpLocks/>
          </p:cNvGrpSpPr>
          <p:nvPr/>
        </p:nvGrpSpPr>
        <p:grpSpPr bwMode="auto">
          <a:xfrm>
            <a:off x="1009650" y="842963"/>
            <a:ext cx="1185863" cy="1990725"/>
            <a:chOff x="538" y="468"/>
            <a:chExt cx="633" cy="1106"/>
          </a:xfrm>
        </p:grpSpPr>
        <p:pic>
          <p:nvPicPr>
            <p:cNvPr id="48145" name="TextBox 2"/>
            <p:cNvPicPr>
              <a:picLocks noChangeArrowheads="1"/>
            </p:cNvPicPr>
            <p:nvPr/>
          </p:nvPicPr>
          <p:blipFill>
            <a:blip r:embed="rId3"/>
            <a:srcRect/>
            <a:stretch>
              <a:fillRect/>
            </a:stretch>
          </p:blipFill>
          <p:spPr bwMode="auto">
            <a:xfrm>
              <a:off x="538" y="468"/>
              <a:ext cx="633" cy="1106"/>
            </a:xfrm>
            <a:prstGeom prst="rect">
              <a:avLst/>
            </a:prstGeom>
            <a:noFill/>
            <a:ln w="9525">
              <a:noFill/>
              <a:miter lim="800000"/>
              <a:headEnd/>
              <a:tailEnd/>
            </a:ln>
          </p:spPr>
        </p:pic>
        <p:sp>
          <p:nvSpPr>
            <p:cNvPr id="48146" name="Text Box 7"/>
            <p:cNvSpPr txBox="1">
              <a:spLocks noChangeArrowheads="1"/>
            </p:cNvSpPr>
            <p:nvPr/>
          </p:nvSpPr>
          <p:spPr bwMode="auto">
            <a:xfrm>
              <a:off x="630" y="540"/>
              <a:ext cx="450" cy="998"/>
            </a:xfrm>
            <a:prstGeom prst="rect">
              <a:avLst/>
            </a:prstGeom>
            <a:noFill/>
            <a:ln w="9525">
              <a:noFill/>
              <a:miter lim="800000"/>
              <a:headEnd/>
              <a:tailEnd/>
            </a:ln>
          </p:spPr>
          <p:txBody>
            <a:bodyPr lIns="106345" tIns="53172" rIns="106345" bIns="53172">
              <a:spAutoFit/>
            </a:bodyPr>
            <a:lstStyle/>
            <a:p>
              <a:pPr algn="ctr" defTabSz="1063625"/>
              <a:r>
                <a:rPr lang="zh-CN" altLang="en-US" sz="3700">
                  <a:solidFill>
                    <a:srgbClr val="FFFFFF"/>
                  </a:solidFill>
                  <a:latin typeface="方正粗宋简体"/>
                  <a:ea typeface="方正粗宋简体"/>
                  <a:cs typeface="方正粗宋简体"/>
                </a:rPr>
                <a:t>五年交</a:t>
              </a:r>
              <a:endParaRPr lang="en-US" altLang="zh-CN" sz="3700">
                <a:solidFill>
                  <a:srgbClr val="FFFFFF"/>
                </a:solidFill>
                <a:latin typeface="方正粗宋简体"/>
                <a:ea typeface="方正粗宋简体"/>
                <a:cs typeface="方正粗宋简体"/>
              </a:endParaRPr>
            </a:p>
          </p:txBody>
        </p:sp>
      </p:grpSp>
      <p:grpSp>
        <p:nvGrpSpPr>
          <p:cNvPr id="4" name="TextBox 3"/>
          <p:cNvGrpSpPr>
            <a:grpSpLocks/>
          </p:cNvGrpSpPr>
          <p:nvPr/>
        </p:nvGrpSpPr>
        <p:grpSpPr bwMode="auto">
          <a:xfrm>
            <a:off x="1009650" y="2868613"/>
            <a:ext cx="1185863" cy="3111500"/>
            <a:chOff x="538" y="1594"/>
            <a:chExt cx="633" cy="1728"/>
          </a:xfrm>
        </p:grpSpPr>
        <p:pic>
          <p:nvPicPr>
            <p:cNvPr id="48143" name="TextBox 3"/>
            <p:cNvPicPr>
              <a:picLocks noChangeArrowheads="1"/>
            </p:cNvPicPr>
            <p:nvPr/>
          </p:nvPicPr>
          <p:blipFill>
            <a:blip r:embed="rId4"/>
            <a:srcRect/>
            <a:stretch>
              <a:fillRect/>
            </a:stretch>
          </p:blipFill>
          <p:spPr bwMode="auto">
            <a:xfrm>
              <a:off x="538" y="1594"/>
              <a:ext cx="633" cy="1728"/>
            </a:xfrm>
            <a:prstGeom prst="rect">
              <a:avLst/>
            </a:prstGeom>
            <a:noFill/>
            <a:ln w="9525">
              <a:noFill/>
              <a:miter lim="800000"/>
              <a:headEnd/>
              <a:tailEnd/>
            </a:ln>
          </p:spPr>
        </p:pic>
        <p:sp>
          <p:nvSpPr>
            <p:cNvPr id="48144" name="Text Box 10"/>
            <p:cNvSpPr txBox="1">
              <a:spLocks noChangeArrowheads="1"/>
            </p:cNvSpPr>
            <p:nvPr/>
          </p:nvSpPr>
          <p:spPr bwMode="auto">
            <a:xfrm>
              <a:off x="630" y="1665"/>
              <a:ext cx="450" cy="1623"/>
            </a:xfrm>
            <a:prstGeom prst="rect">
              <a:avLst/>
            </a:prstGeom>
            <a:noFill/>
            <a:ln w="9525">
              <a:noFill/>
              <a:miter lim="800000"/>
              <a:headEnd/>
              <a:tailEnd/>
            </a:ln>
          </p:spPr>
          <p:txBody>
            <a:bodyPr lIns="106345" tIns="53172" rIns="106345" bIns="53172">
              <a:spAutoFit/>
            </a:bodyPr>
            <a:lstStyle/>
            <a:p>
              <a:pPr algn="ctr" defTabSz="1063625"/>
              <a:r>
                <a:rPr lang="zh-CN" altLang="en-US" sz="3700">
                  <a:solidFill>
                    <a:srgbClr val="FFFFFF"/>
                  </a:solidFill>
                  <a:latin typeface="方正粗宋简体"/>
                  <a:ea typeface="方正粗宋简体"/>
                  <a:cs typeface="方正粗宋简体"/>
                </a:rPr>
                <a:t>每年十万元</a:t>
              </a:r>
              <a:endParaRPr lang="en-US" altLang="zh-CN" sz="3700">
                <a:solidFill>
                  <a:srgbClr val="FFFFFF"/>
                </a:solidFill>
                <a:latin typeface="方正粗宋简体"/>
                <a:ea typeface="方正粗宋简体"/>
                <a:cs typeface="方正粗宋简体"/>
              </a:endParaRPr>
            </a:p>
          </p:txBody>
        </p:sp>
      </p:grpSp>
      <p:pic>
        <p:nvPicPr>
          <p:cNvPr id="5" name="Picture 3" descr="C:\Documents and Settings\Administrator\桌面\0025116ac846118bffb807.jpg"/>
          <p:cNvPicPr>
            <a:picLocks noChangeAspect="1" noChangeArrowheads="1"/>
          </p:cNvPicPr>
          <p:nvPr/>
        </p:nvPicPr>
        <p:blipFill>
          <a:blip r:embed="rId5" cstate="print"/>
          <a:srcRect t="5309" b="10076"/>
          <a:stretch>
            <a:fillRect/>
          </a:stretch>
        </p:blipFill>
        <p:spPr bwMode="auto">
          <a:xfrm>
            <a:off x="2953883" y="1781801"/>
            <a:ext cx="1994395" cy="1619576"/>
          </a:xfrm>
          <a:prstGeom prst="rect">
            <a:avLst/>
          </a:prstGeom>
          <a:ln>
            <a:noFill/>
          </a:ln>
          <a:effectLst>
            <a:softEdge rad="112500"/>
          </a:effectLst>
        </p:spPr>
      </p:pic>
      <p:sp>
        <p:nvSpPr>
          <p:cNvPr id="6" name="TextBox 5"/>
          <p:cNvSpPr txBox="1">
            <a:spLocks noChangeArrowheads="1"/>
          </p:cNvSpPr>
          <p:nvPr/>
        </p:nvSpPr>
        <p:spPr bwMode="auto">
          <a:xfrm>
            <a:off x="5991225" y="4697413"/>
            <a:ext cx="4810125" cy="730250"/>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300">
                <a:solidFill>
                  <a:srgbClr val="000000"/>
                </a:solidFill>
                <a:latin typeface="方正粗宋简体"/>
                <a:ea typeface="方正粗宋简体"/>
                <a:cs typeface="方正粗宋简体"/>
              </a:rPr>
              <a:t>被保人</a:t>
            </a:r>
            <a:r>
              <a:rPr lang="en-US" altLang="zh-CN" sz="2300">
                <a:solidFill>
                  <a:srgbClr val="000000"/>
                </a:solidFill>
                <a:latin typeface="方正粗宋简体"/>
                <a:ea typeface="方正粗宋简体"/>
                <a:cs typeface="方正粗宋简体"/>
              </a:rPr>
              <a:t>45</a:t>
            </a:r>
            <a:r>
              <a:rPr lang="zh-CN" altLang="en-US" sz="2300">
                <a:solidFill>
                  <a:srgbClr val="000000"/>
                </a:solidFill>
                <a:latin typeface="方正粗宋简体"/>
                <a:ea typeface="方正粗宋简体"/>
                <a:cs typeface="方正粗宋简体"/>
              </a:rPr>
              <a:t>岁，每年领取</a:t>
            </a:r>
            <a:r>
              <a:rPr lang="en-US" altLang="zh-CN" sz="3300">
                <a:solidFill>
                  <a:srgbClr val="FF0000"/>
                </a:solidFill>
                <a:latin typeface="方正粗宋简体"/>
                <a:ea typeface="方正粗宋简体"/>
                <a:cs typeface="方正粗宋简体"/>
              </a:rPr>
              <a:t>11090</a:t>
            </a:r>
            <a:r>
              <a:rPr lang="zh-CN" altLang="en-US" sz="2300">
                <a:solidFill>
                  <a:srgbClr val="000000"/>
                </a:solidFill>
                <a:latin typeface="方正粗宋简体"/>
                <a:ea typeface="方正粗宋简体"/>
                <a:cs typeface="方正粗宋简体"/>
              </a:rPr>
              <a:t>元</a:t>
            </a:r>
          </a:p>
        </p:txBody>
      </p:sp>
      <p:sp>
        <p:nvSpPr>
          <p:cNvPr id="48134" name="TextBox 6"/>
          <p:cNvSpPr txBox="1">
            <a:spLocks noChangeArrowheads="1"/>
          </p:cNvSpPr>
          <p:nvPr/>
        </p:nvSpPr>
        <p:spPr bwMode="auto">
          <a:xfrm>
            <a:off x="5316538" y="161925"/>
            <a:ext cx="5484812" cy="425450"/>
          </a:xfrm>
          <a:prstGeom prst="rect">
            <a:avLst/>
          </a:prstGeom>
          <a:noFill/>
          <a:ln w="9525">
            <a:noFill/>
            <a:miter lim="800000"/>
            <a:headEnd/>
            <a:tailEnd/>
          </a:ln>
        </p:spPr>
        <p:txBody>
          <a:bodyPr lIns="106345" tIns="53172" rIns="106345" bIns="53172">
            <a:spAutoFit/>
          </a:bodyPr>
          <a:lstStyle/>
          <a:p>
            <a:pPr defTabSz="1063625"/>
            <a:r>
              <a:rPr lang="zh-CN" altLang="en-US" sz="2100" b="1">
                <a:solidFill>
                  <a:schemeClr val="bg1"/>
                </a:solidFill>
              </a:rPr>
              <a:t>演示：男性祝寿金约定领取年龄均为</a:t>
            </a:r>
            <a:r>
              <a:rPr lang="en-US" altLang="zh-CN" sz="2100" b="1">
                <a:solidFill>
                  <a:schemeClr val="bg1"/>
                </a:solidFill>
              </a:rPr>
              <a:t>60</a:t>
            </a:r>
            <a:r>
              <a:rPr lang="zh-CN" altLang="en-US" sz="2100" b="1">
                <a:solidFill>
                  <a:schemeClr val="bg1"/>
                </a:solidFill>
              </a:rPr>
              <a:t>岁。</a:t>
            </a:r>
          </a:p>
        </p:txBody>
      </p:sp>
      <p:sp>
        <p:nvSpPr>
          <p:cNvPr id="8" name="TextBox 7"/>
          <p:cNvSpPr txBox="1">
            <a:spLocks noChangeArrowheads="1"/>
          </p:cNvSpPr>
          <p:nvPr/>
        </p:nvSpPr>
        <p:spPr bwMode="auto">
          <a:xfrm>
            <a:off x="5145088" y="3887788"/>
            <a:ext cx="5656262"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30</a:t>
            </a:r>
            <a:r>
              <a:rPr lang="zh-CN" altLang="en-US" sz="2800">
                <a:solidFill>
                  <a:srgbClr val="000000"/>
                </a:solidFill>
                <a:latin typeface="方正粗宋简体"/>
                <a:ea typeface="方正粗宋简体"/>
                <a:cs typeface="方正粗宋简体"/>
              </a:rPr>
              <a:t>岁，每年领取</a:t>
            </a:r>
            <a:r>
              <a:rPr lang="en-US" altLang="zh-CN" sz="3700">
                <a:solidFill>
                  <a:srgbClr val="FF0000"/>
                </a:solidFill>
                <a:latin typeface="方正粗宋简体"/>
                <a:ea typeface="方正粗宋简体"/>
                <a:cs typeface="方正粗宋简体"/>
              </a:rPr>
              <a:t>12530</a:t>
            </a:r>
            <a:r>
              <a:rPr lang="zh-CN" altLang="en-US" sz="2800">
                <a:solidFill>
                  <a:srgbClr val="000000"/>
                </a:solidFill>
                <a:latin typeface="方正粗宋简体"/>
                <a:ea typeface="方正粗宋简体"/>
                <a:cs typeface="方正粗宋简体"/>
              </a:rPr>
              <a:t>元</a:t>
            </a:r>
          </a:p>
        </p:txBody>
      </p:sp>
      <p:sp>
        <p:nvSpPr>
          <p:cNvPr id="9" name="TextBox 8"/>
          <p:cNvSpPr txBox="1">
            <a:spLocks noChangeArrowheads="1"/>
          </p:cNvSpPr>
          <p:nvPr/>
        </p:nvSpPr>
        <p:spPr bwMode="auto">
          <a:xfrm>
            <a:off x="5145088" y="3078163"/>
            <a:ext cx="5656262"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20</a:t>
            </a:r>
            <a:r>
              <a:rPr lang="zh-CN" altLang="en-US" sz="2800">
                <a:solidFill>
                  <a:srgbClr val="000000"/>
                </a:solidFill>
                <a:latin typeface="方正粗宋简体"/>
                <a:ea typeface="方正粗宋简体"/>
                <a:cs typeface="方正粗宋简体"/>
              </a:rPr>
              <a:t>岁，每年领取</a:t>
            </a:r>
            <a:r>
              <a:rPr lang="en-US" altLang="zh-CN" sz="3700">
                <a:solidFill>
                  <a:srgbClr val="FF0000"/>
                </a:solidFill>
                <a:latin typeface="方正粗宋简体"/>
                <a:ea typeface="方正粗宋简体"/>
                <a:cs typeface="方正粗宋简体"/>
              </a:rPr>
              <a:t>13460</a:t>
            </a:r>
            <a:r>
              <a:rPr lang="zh-CN" altLang="en-US" sz="2800">
                <a:solidFill>
                  <a:srgbClr val="000000"/>
                </a:solidFill>
                <a:latin typeface="方正粗宋简体"/>
                <a:ea typeface="方正粗宋简体"/>
                <a:cs typeface="方正粗宋简体"/>
              </a:rPr>
              <a:t>元</a:t>
            </a:r>
          </a:p>
        </p:txBody>
      </p:sp>
      <p:sp>
        <p:nvSpPr>
          <p:cNvPr id="10" name="TextBox 9"/>
          <p:cNvSpPr txBox="1">
            <a:spLocks noChangeArrowheads="1"/>
          </p:cNvSpPr>
          <p:nvPr/>
        </p:nvSpPr>
        <p:spPr bwMode="auto">
          <a:xfrm>
            <a:off x="5145088" y="2268538"/>
            <a:ext cx="5656262"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10</a:t>
            </a:r>
            <a:r>
              <a:rPr lang="zh-CN" altLang="en-US" sz="2800">
                <a:solidFill>
                  <a:srgbClr val="000000"/>
                </a:solidFill>
                <a:latin typeface="方正粗宋简体"/>
                <a:ea typeface="方正粗宋简体"/>
                <a:cs typeface="方正粗宋简体"/>
              </a:rPr>
              <a:t>岁，每年领取</a:t>
            </a:r>
            <a:r>
              <a:rPr lang="en-US" altLang="zh-CN" sz="3700">
                <a:solidFill>
                  <a:srgbClr val="FF0000"/>
                </a:solidFill>
                <a:latin typeface="方正粗宋简体"/>
                <a:ea typeface="方正粗宋简体"/>
                <a:cs typeface="方正粗宋简体"/>
              </a:rPr>
              <a:t>14090</a:t>
            </a:r>
            <a:r>
              <a:rPr lang="zh-CN" altLang="en-US" sz="2800">
                <a:solidFill>
                  <a:srgbClr val="000000"/>
                </a:solidFill>
                <a:latin typeface="方正粗宋简体"/>
                <a:ea typeface="方正粗宋简体"/>
                <a:cs typeface="方正粗宋简体"/>
              </a:rPr>
              <a:t>元</a:t>
            </a:r>
          </a:p>
        </p:txBody>
      </p:sp>
      <p:sp>
        <p:nvSpPr>
          <p:cNvPr id="11" name="TextBox 10"/>
          <p:cNvSpPr txBox="1">
            <a:spLocks noChangeArrowheads="1"/>
          </p:cNvSpPr>
          <p:nvPr/>
        </p:nvSpPr>
        <p:spPr bwMode="auto">
          <a:xfrm>
            <a:off x="5145088" y="1457325"/>
            <a:ext cx="5656262" cy="730250"/>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en-US" altLang="zh-CN" sz="2800">
                <a:solidFill>
                  <a:srgbClr val="000000"/>
                </a:solidFill>
                <a:latin typeface="方正粗宋简体"/>
                <a:ea typeface="方正粗宋简体"/>
                <a:cs typeface="方正粗宋简体"/>
              </a:rPr>
              <a:t> </a:t>
            </a: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0</a:t>
            </a:r>
            <a:r>
              <a:rPr lang="zh-CN" altLang="en-US" sz="2800">
                <a:solidFill>
                  <a:srgbClr val="000000"/>
                </a:solidFill>
                <a:latin typeface="方正粗宋简体"/>
                <a:ea typeface="方正粗宋简体"/>
                <a:cs typeface="方正粗宋简体"/>
              </a:rPr>
              <a:t>岁，每年领取</a:t>
            </a:r>
            <a:r>
              <a:rPr lang="en-US" altLang="zh-CN" sz="3700">
                <a:solidFill>
                  <a:srgbClr val="FF0000"/>
                </a:solidFill>
                <a:latin typeface="方正粗宋简体"/>
                <a:ea typeface="方正粗宋简体"/>
                <a:cs typeface="方正粗宋简体"/>
              </a:rPr>
              <a:t>14500</a:t>
            </a:r>
            <a:r>
              <a:rPr lang="zh-CN" altLang="en-US" sz="2800">
                <a:solidFill>
                  <a:srgbClr val="000000"/>
                </a:solidFill>
                <a:latin typeface="方正粗宋简体"/>
                <a:ea typeface="方正粗宋简体"/>
                <a:cs typeface="方正粗宋简体"/>
              </a:rPr>
              <a:t>元</a:t>
            </a:r>
          </a:p>
        </p:txBody>
      </p:sp>
      <p:grpSp>
        <p:nvGrpSpPr>
          <p:cNvPr id="16" name="组合 15"/>
          <p:cNvGrpSpPr>
            <a:grpSpLocks/>
          </p:cNvGrpSpPr>
          <p:nvPr/>
        </p:nvGrpSpPr>
        <p:grpSpPr bwMode="auto">
          <a:xfrm>
            <a:off x="422275" y="3806825"/>
            <a:ext cx="10379075" cy="2070100"/>
            <a:chOff x="142845" y="3429004"/>
            <a:chExt cx="8786874" cy="1825764"/>
          </a:xfrm>
        </p:grpSpPr>
        <p:sp>
          <p:nvSpPr>
            <p:cNvPr id="12" name="矩形 11"/>
            <p:cNvSpPr/>
            <p:nvPr/>
          </p:nvSpPr>
          <p:spPr>
            <a:xfrm>
              <a:off x="142845" y="3429004"/>
              <a:ext cx="8786874" cy="1754326"/>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         年交十万交五年</a:t>
              </a:r>
              <a:endParaRPr lang="en-US" altLang="zh-CN"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         每年收益一万多</a:t>
              </a:r>
            </a:p>
          </p:txBody>
        </p:sp>
        <p:pic>
          <p:nvPicPr>
            <p:cNvPr id="48141" name="Picture 2" descr="http://g.hiphotos.bdimg.com/album/w%3D2048/sign=5ac0c5137acb0a4685228c395f5bf724/b17eca8065380cd7c7108504a044ad34588281c8.jpg"/>
            <p:cNvPicPr>
              <a:picLocks noChangeAspect="1" noChangeArrowheads="1"/>
            </p:cNvPicPr>
            <p:nvPr/>
          </p:nvPicPr>
          <p:blipFill>
            <a:blip r:embed="rId6"/>
            <a:srcRect l="13333" r="11340"/>
            <a:stretch>
              <a:fillRect/>
            </a:stretch>
          </p:blipFill>
          <p:spPr bwMode="auto">
            <a:xfrm>
              <a:off x="375018" y="3500442"/>
              <a:ext cx="1553776" cy="1571604"/>
            </a:xfrm>
            <a:prstGeom prst="rect">
              <a:avLst/>
            </a:prstGeom>
            <a:noFill/>
            <a:ln w="9525">
              <a:noFill/>
              <a:miter lim="800000"/>
              <a:headEnd/>
              <a:tailEnd/>
            </a:ln>
          </p:spPr>
        </p:pic>
        <p:sp>
          <p:nvSpPr>
            <p:cNvPr id="15" name="TextBox 14"/>
            <p:cNvSpPr txBox="1"/>
            <p:nvPr/>
          </p:nvSpPr>
          <p:spPr>
            <a:xfrm>
              <a:off x="2143108" y="3500442"/>
              <a:ext cx="1000132" cy="1754326"/>
            </a:xfrm>
            <a:prstGeom prst="rect">
              <a:avLst/>
            </a:prstGeom>
            <a:noFill/>
          </p:spPr>
          <p:txBody>
            <a:bodyPr>
              <a:spAutoFit/>
            </a:bodyPr>
            <a:lstStyle/>
            <a:p>
              <a:pPr defTabSz="914400">
                <a:defRPr/>
              </a:pPr>
              <a:r>
                <a:rPr lang="zh-CN" altLang="en-US"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尖叫一</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slide(fromBottom)">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slide(fromBottom)">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slide(fromBottom)">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slide(fromBottom)">
                                      <p:cBhvr>
                                        <p:cTn id="48" dur="500"/>
                                        <p:tgtEl>
                                          <p:spTgt spid="10"/>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slide(fromBottom)">
                                      <p:cBhvr>
                                        <p:cTn id="53" dur="500"/>
                                        <p:tgtEl>
                                          <p:spTgt spid="11"/>
                                        </p:tgtEl>
                                      </p:cBhvr>
                                    </p:animEffect>
                                  </p:childTnLst>
                                </p:cTn>
                              </p:par>
                            </p:childTnLst>
                          </p:cTn>
                        </p:par>
                        <p:par>
                          <p:cTn id="54" fill="hold">
                            <p:stCondLst>
                              <p:cond delay="500"/>
                            </p:stCondLst>
                            <p:childTnLst>
                              <p:par>
                                <p:cTn id="55" presetID="23" presetClass="entr" presetSubtype="16" fill="hold"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childTnLst>
                                </p:cTn>
                              </p:par>
                            </p:childTnLst>
                          </p:cTn>
                        </p:par>
                        <p:par>
                          <p:cTn id="59" fill="hold">
                            <p:stCondLst>
                              <p:cond delay="1000"/>
                            </p:stCondLst>
                            <p:childTnLst>
                              <p:par>
                                <p:cTn id="60" presetID="23" presetClass="entr" presetSubtype="16"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23" presetClass="entr" presetSubtype="16"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4219575" y="5184775"/>
            <a:ext cx="6581775" cy="728663"/>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45</a:t>
            </a:r>
            <a:r>
              <a:rPr lang="zh-CN" altLang="en-US" sz="2800">
                <a:solidFill>
                  <a:srgbClr val="000000"/>
                </a:solidFill>
                <a:latin typeface="方正粗宋简体"/>
                <a:ea typeface="方正粗宋简体"/>
                <a:cs typeface="方正粗宋简体"/>
              </a:rPr>
              <a:t>岁，每年再递增</a:t>
            </a:r>
            <a:r>
              <a:rPr lang="en-US" altLang="zh-CN" sz="3700">
                <a:solidFill>
                  <a:srgbClr val="FF0000"/>
                </a:solidFill>
                <a:latin typeface="方正粗宋简体"/>
                <a:ea typeface="方正粗宋简体"/>
                <a:cs typeface="方正粗宋简体"/>
              </a:rPr>
              <a:t>1008</a:t>
            </a:r>
            <a:r>
              <a:rPr lang="zh-CN" altLang="en-US" sz="2800">
                <a:solidFill>
                  <a:srgbClr val="000000"/>
                </a:solidFill>
                <a:latin typeface="方正粗宋简体"/>
                <a:ea typeface="方正粗宋简体"/>
                <a:cs typeface="方正粗宋简体"/>
              </a:rPr>
              <a:t>元</a:t>
            </a:r>
          </a:p>
        </p:txBody>
      </p:sp>
      <p:sp>
        <p:nvSpPr>
          <p:cNvPr id="12" name="TextBox 11"/>
          <p:cNvSpPr txBox="1">
            <a:spLocks noChangeArrowheads="1"/>
          </p:cNvSpPr>
          <p:nvPr/>
        </p:nvSpPr>
        <p:spPr bwMode="auto">
          <a:xfrm>
            <a:off x="4219575" y="4373563"/>
            <a:ext cx="6581775" cy="730250"/>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30</a:t>
            </a:r>
            <a:r>
              <a:rPr lang="zh-CN" altLang="en-US" sz="2800">
                <a:solidFill>
                  <a:srgbClr val="000000"/>
                </a:solidFill>
                <a:latin typeface="方正粗宋简体"/>
                <a:ea typeface="方正粗宋简体"/>
                <a:cs typeface="方正粗宋简体"/>
              </a:rPr>
              <a:t>岁，每年再递增</a:t>
            </a:r>
            <a:r>
              <a:rPr lang="en-US" altLang="zh-CN" sz="3700">
                <a:solidFill>
                  <a:srgbClr val="FF0000"/>
                </a:solidFill>
                <a:latin typeface="方正粗宋简体"/>
                <a:ea typeface="方正粗宋简体"/>
                <a:cs typeface="方正粗宋简体"/>
              </a:rPr>
              <a:t>1253</a:t>
            </a:r>
            <a:r>
              <a:rPr lang="zh-CN" altLang="en-US" sz="2800">
                <a:solidFill>
                  <a:srgbClr val="000000"/>
                </a:solidFill>
                <a:latin typeface="方正粗宋简体"/>
                <a:ea typeface="方正粗宋简体"/>
                <a:cs typeface="方正粗宋简体"/>
              </a:rPr>
              <a:t>元</a:t>
            </a:r>
          </a:p>
        </p:txBody>
      </p:sp>
      <p:sp>
        <p:nvSpPr>
          <p:cNvPr id="13" name="TextBox 12"/>
          <p:cNvSpPr txBox="1">
            <a:spLocks noChangeArrowheads="1"/>
          </p:cNvSpPr>
          <p:nvPr/>
        </p:nvSpPr>
        <p:spPr bwMode="auto">
          <a:xfrm>
            <a:off x="4219575" y="3563938"/>
            <a:ext cx="6581775"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20</a:t>
            </a:r>
            <a:r>
              <a:rPr lang="zh-CN" altLang="en-US" sz="2800">
                <a:solidFill>
                  <a:srgbClr val="000000"/>
                </a:solidFill>
                <a:latin typeface="方正粗宋简体"/>
                <a:ea typeface="方正粗宋简体"/>
                <a:cs typeface="方正粗宋简体"/>
              </a:rPr>
              <a:t>岁，每年再递增</a:t>
            </a:r>
            <a:r>
              <a:rPr lang="en-US" altLang="zh-CN" sz="3700">
                <a:solidFill>
                  <a:srgbClr val="FF0000"/>
                </a:solidFill>
                <a:latin typeface="方正粗宋简体"/>
                <a:ea typeface="方正粗宋简体"/>
                <a:cs typeface="方正粗宋简体"/>
              </a:rPr>
              <a:t>1346</a:t>
            </a:r>
            <a:r>
              <a:rPr lang="zh-CN" altLang="en-US" sz="2800">
                <a:solidFill>
                  <a:srgbClr val="000000"/>
                </a:solidFill>
                <a:latin typeface="方正粗宋简体"/>
                <a:ea typeface="方正粗宋简体"/>
                <a:cs typeface="方正粗宋简体"/>
              </a:rPr>
              <a:t>元</a:t>
            </a:r>
          </a:p>
        </p:txBody>
      </p:sp>
      <p:sp>
        <p:nvSpPr>
          <p:cNvPr id="14" name="TextBox 13"/>
          <p:cNvSpPr txBox="1">
            <a:spLocks noChangeArrowheads="1"/>
          </p:cNvSpPr>
          <p:nvPr/>
        </p:nvSpPr>
        <p:spPr bwMode="auto">
          <a:xfrm>
            <a:off x="4219575" y="2754313"/>
            <a:ext cx="6581775"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10</a:t>
            </a:r>
            <a:r>
              <a:rPr lang="zh-CN" altLang="en-US" sz="2800">
                <a:solidFill>
                  <a:srgbClr val="000000"/>
                </a:solidFill>
                <a:latin typeface="方正粗宋简体"/>
                <a:ea typeface="方正粗宋简体"/>
                <a:cs typeface="方正粗宋简体"/>
              </a:rPr>
              <a:t>岁，每年再递增</a:t>
            </a:r>
            <a:r>
              <a:rPr lang="en-US" altLang="zh-CN" sz="3700">
                <a:solidFill>
                  <a:srgbClr val="FF0000"/>
                </a:solidFill>
                <a:latin typeface="方正粗宋简体"/>
                <a:ea typeface="方正粗宋简体"/>
                <a:cs typeface="方正粗宋简体"/>
              </a:rPr>
              <a:t>1409</a:t>
            </a:r>
            <a:r>
              <a:rPr lang="zh-CN" altLang="en-US" sz="2800">
                <a:solidFill>
                  <a:srgbClr val="000000"/>
                </a:solidFill>
                <a:latin typeface="方正粗宋简体"/>
                <a:ea typeface="方正粗宋简体"/>
                <a:cs typeface="方正粗宋简体"/>
              </a:rPr>
              <a:t>元</a:t>
            </a:r>
          </a:p>
        </p:txBody>
      </p:sp>
      <p:sp>
        <p:nvSpPr>
          <p:cNvPr id="15" name="TextBox 14"/>
          <p:cNvSpPr txBox="1">
            <a:spLocks noChangeArrowheads="1"/>
          </p:cNvSpPr>
          <p:nvPr/>
        </p:nvSpPr>
        <p:spPr bwMode="auto">
          <a:xfrm>
            <a:off x="4219575" y="1944688"/>
            <a:ext cx="6581775" cy="728662"/>
          </a:xfrm>
          <a:prstGeom prst="rect">
            <a:avLst/>
          </a:prstGeom>
          <a:solidFill>
            <a:srgbClr val="DDD9C3"/>
          </a:solidFill>
          <a:ln w="9525" algn="ctr">
            <a:noFill/>
            <a:miter lim="800000"/>
            <a:headEnd/>
            <a:tailEnd/>
          </a:ln>
          <a:effectLst>
            <a:outerShdw dist="20000" dir="5400000" rotWithShape="0">
              <a:srgbClr val="000000">
                <a:alpha val="37999"/>
              </a:srgbClr>
            </a:outerShdw>
          </a:effectLst>
        </p:spPr>
        <p:txBody>
          <a:bodyPr lIns="106345" tIns="53172" rIns="106345" bIns="53172" anchor="ctr"/>
          <a:lstStyle/>
          <a:p>
            <a:pPr algn="ctr" defTabSz="1063625">
              <a:defRPr/>
            </a:pPr>
            <a:r>
              <a:rPr lang="zh-CN" altLang="en-US" sz="2800">
                <a:solidFill>
                  <a:srgbClr val="000000"/>
                </a:solidFill>
                <a:latin typeface="方正粗宋简体"/>
                <a:ea typeface="方正粗宋简体"/>
                <a:cs typeface="方正粗宋简体"/>
              </a:rPr>
              <a:t>被保人</a:t>
            </a:r>
            <a:r>
              <a:rPr lang="en-US" altLang="zh-CN" sz="2800">
                <a:solidFill>
                  <a:srgbClr val="000000"/>
                </a:solidFill>
                <a:latin typeface="方正粗宋简体"/>
                <a:ea typeface="方正粗宋简体"/>
                <a:cs typeface="方正粗宋简体"/>
              </a:rPr>
              <a:t>0</a:t>
            </a:r>
            <a:r>
              <a:rPr lang="zh-CN" altLang="en-US" sz="2800">
                <a:solidFill>
                  <a:srgbClr val="000000"/>
                </a:solidFill>
                <a:latin typeface="方正粗宋简体"/>
                <a:ea typeface="方正粗宋简体"/>
                <a:cs typeface="方正粗宋简体"/>
              </a:rPr>
              <a:t>岁，每年再递增</a:t>
            </a:r>
            <a:r>
              <a:rPr lang="en-US" altLang="zh-CN" sz="3700">
                <a:solidFill>
                  <a:srgbClr val="FF0000"/>
                </a:solidFill>
                <a:latin typeface="方正粗宋简体"/>
                <a:ea typeface="方正粗宋简体"/>
                <a:cs typeface="方正粗宋简体"/>
              </a:rPr>
              <a:t>1450</a:t>
            </a:r>
            <a:r>
              <a:rPr lang="zh-CN" altLang="en-US" sz="2800">
                <a:solidFill>
                  <a:srgbClr val="000000"/>
                </a:solidFill>
                <a:latin typeface="方正粗宋简体"/>
                <a:ea typeface="方正粗宋简体"/>
                <a:cs typeface="方正粗宋简体"/>
              </a:rPr>
              <a:t>元</a:t>
            </a:r>
          </a:p>
        </p:txBody>
      </p:sp>
      <p:sp>
        <p:nvSpPr>
          <p:cNvPr id="16" name="TextBox 15"/>
          <p:cNvSpPr txBox="1">
            <a:spLocks noChangeArrowheads="1"/>
          </p:cNvSpPr>
          <p:nvPr/>
        </p:nvSpPr>
        <p:spPr bwMode="auto">
          <a:xfrm>
            <a:off x="4219575" y="971550"/>
            <a:ext cx="6581775" cy="892175"/>
          </a:xfrm>
          <a:prstGeom prst="rect">
            <a:avLst/>
          </a:prstGeom>
          <a:solidFill>
            <a:srgbClr val="C00000"/>
          </a:solidFill>
          <a:ln w="9525" algn="ctr">
            <a:solidFill>
              <a:srgbClr val="BE4B48"/>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3700">
                <a:solidFill>
                  <a:srgbClr val="FFFFFF"/>
                </a:solidFill>
                <a:effectLst>
                  <a:outerShdw blurRad="38100" dist="38100" dir="2700000" algn="tl">
                    <a:srgbClr val="000000"/>
                  </a:outerShdw>
                </a:effectLst>
                <a:latin typeface="方正粗宋简体"/>
                <a:ea typeface="方正粗宋简体"/>
                <a:cs typeface="方正粗宋简体"/>
              </a:rPr>
              <a:t>就这么一直多下去</a:t>
            </a:r>
            <a:r>
              <a:rPr lang="en-US" altLang="zh-CN" sz="3700">
                <a:solidFill>
                  <a:srgbClr val="FFFFFF"/>
                </a:solidFill>
                <a:effectLst>
                  <a:outerShdw blurRad="38100" dist="38100" dir="2700000" algn="tl">
                    <a:srgbClr val="000000"/>
                  </a:outerShdw>
                </a:effectLst>
                <a:latin typeface="方正粗宋简体"/>
                <a:ea typeface="方正粗宋简体"/>
                <a:cs typeface="方正粗宋简体"/>
              </a:rPr>
              <a:t>……</a:t>
            </a:r>
            <a:endParaRPr lang="zh-CN" altLang="en-US" sz="3700">
              <a:solidFill>
                <a:srgbClr val="FFFFFF"/>
              </a:solidFill>
              <a:effectLst>
                <a:outerShdw blurRad="38100" dist="38100" dir="2700000" algn="tl">
                  <a:srgbClr val="000000"/>
                </a:outerShdw>
              </a:effectLst>
              <a:latin typeface="方正粗宋简体"/>
              <a:ea typeface="方正粗宋简体"/>
              <a:cs typeface="方正粗宋简体"/>
            </a:endParaRPr>
          </a:p>
        </p:txBody>
      </p:sp>
      <p:pic>
        <p:nvPicPr>
          <p:cNvPr id="49159" name="Picture 2" descr="http://pic2.nipic.com/20090424/213291_153230069_2.jpg"/>
          <p:cNvPicPr>
            <a:picLocks noChangeAspect="1" noChangeArrowheads="1"/>
          </p:cNvPicPr>
          <p:nvPr/>
        </p:nvPicPr>
        <p:blipFill>
          <a:blip r:embed="rId3"/>
          <a:srcRect b="5190"/>
          <a:stretch>
            <a:fillRect/>
          </a:stretch>
        </p:blipFill>
        <p:spPr bwMode="auto">
          <a:xfrm>
            <a:off x="0" y="1376363"/>
            <a:ext cx="3965575" cy="4813300"/>
          </a:xfrm>
          <a:prstGeom prst="rect">
            <a:avLst/>
          </a:prstGeom>
          <a:noFill/>
          <a:ln w="9525">
            <a:noFill/>
            <a:miter lim="800000"/>
            <a:headEnd/>
            <a:tailEnd/>
          </a:ln>
        </p:spPr>
      </p:pic>
      <p:grpSp>
        <p:nvGrpSpPr>
          <p:cNvPr id="3" name="组合 2"/>
          <p:cNvGrpSpPr>
            <a:grpSpLocks/>
          </p:cNvGrpSpPr>
          <p:nvPr/>
        </p:nvGrpSpPr>
        <p:grpSpPr bwMode="auto">
          <a:xfrm>
            <a:off x="176213" y="3929063"/>
            <a:ext cx="10379075" cy="2070100"/>
            <a:chOff x="142845" y="3429004"/>
            <a:chExt cx="8786874" cy="1825764"/>
          </a:xfrm>
        </p:grpSpPr>
        <p:sp>
          <p:nvSpPr>
            <p:cNvPr id="4" name="矩形 3"/>
            <p:cNvSpPr/>
            <p:nvPr/>
          </p:nvSpPr>
          <p:spPr>
            <a:xfrm>
              <a:off x="142845" y="3429004"/>
              <a:ext cx="8786874" cy="1754326"/>
            </a:xfrm>
            <a:prstGeom prst="rect">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         约定年龄还递增</a:t>
              </a:r>
              <a:endParaRPr lang="en-US" altLang="zh-CN"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         每年递增一千多</a:t>
              </a:r>
            </a:p>
          </p:txBody>
        </p:sp>
        <p:pic>
          <p:nvPicPr>
            <p:cNvPr id="49163" name="Picture 2" descr="http://g.hiphotos.bdimg.com/album/w%3D2048/sign=5ac0c5137acb0a4685228c395f5bf724/b17eca8065380cd7c7108504a044ad34588281c8.jpg"/>
            <p:cNvPicPr>
              <a:picLocks noChangeAspect="1" noChangeArrowheads="1"/>
            </p:cNvPicPr>
            <p:nvPr/>
          </p:nvPicPr>
          <p:blipFill>
            <a:blip r:embed="rId4"/>
            <a:srcRect l="13333" r="11340"/>
            <a:stretch>
              <a:fillRect/>
            </a:stretch>
          </p:blipFill>
          <p:spPr bwMode="auto">
            <a:xfrm>
              <a:off x="375018" y="3500442"/>
              <a:ext cx="1553776" cy="1571604"/>
            </a:xfrm>
            <a:prstGeom prst="rect">
              <a:avLst/>
            </a:prstGeom>
            <a:noFill/>
            <a:ln w="9525">
              <a:noFill/>
              <a:miter lim="800000"/>
              <a:headEnd/>
              <a:tailEnd/>
            </a:ln>
          </p:spPr>
        </p:pic>
        <p:sp>
          <p:nvSpPr>
            <p:cNvPr id="6" name="TextBox 5"/>
            <p:cNvSpPr txBox="1"/>
            <p:nvPr/>
          </p:nvSpPr>
          <p:spPr>
            <a:xfrm>
              <a:off x="2143108" y="3500442"/>
              <a:ext cx="1000132" cy="1754326"/>
            </a:xfrm>
            <a:prstGeom prst="rect">
              <a:avLst/>
            </a:prstGeom>
            <a:noFill/>
          </p:spPr>
          <p:txBody>
            <a:bodyPr>
              <a:spAutoFit/>
            </a:bodyPr>
            <a:lstStyle/>
            <a:p>
              <a:pPr defTabSz="914400">
                <a:defRPr/>
              </a:pPr>
              <a:r>
                <a:rPr lang="zh-CN" altLang="en-US"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尖叫二</a:t>
              </a:r>
            </a:p>
          </p:txBody>
        </p:sp>
      </p:grpSp>
      <p:sp>
        <p:nvSpPr>
          <p:cNvPr id="9" name="TextBox 8"/>
          <p:cNvSpPr txBox="1"/>
          <p:nvPr/>
        </p:nvSpPr>
        <p:spPr>
          <a:xfrm>
            <a:off x="168800" y="890908"/>
            <a:ext cx="3881166" cy="1221035"/>
          </a:xfrm>
          <a:prstGeom prst="rect">
            <a:avLst/>
          </a:prstGeom>
          <a:ln>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约定年龄</a:t>
            </a:r>
            <a:r>
              <a:rPr lang="en-US" altLang="zh-CN"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60</a:t>
            </a:r>
            <a:r>
              <a:rPr lang="zh-CN" altLang="en-US"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岁</a:t>
            </a:r>
            <a:endParaRPr lang="en-US" altLang="zh-CN"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a:p>
            <a:pPr algn="ctr" defTabSz="914400">
              <a:defRPr/>
            </a:pPr>
            <a:r>
              <a:rPr lang="zh-CN" altLang="en-US"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则</a:t>
            </a:r>
            <a:r>
              <a:rPr lang="en-US" altLang="zh-CN"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60</a:t>
            </a:r>
            <a:r>
              <a:rPr lang="zh-CN" altLang="en-US"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岁起</a:t>
            </a:r>
            <a:r>
              <a:rPr lang="en-US" altLang="zh-CN" sz="3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Bottom)">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lide(fromBottom)">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lide(fromBottom)">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lide(fromBottom)">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slide(fromBottom)">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4"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slide(fromBottom)">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childTnLst>
                                </p:cTn>
                              </p:par>
                            </p:childTnLst>
                          </p:cTn>
                        </p:par>
                        <p:par>
                          <p:cTn id="47" fill="hold">
                            <p:stCondLst>
                              <p:cond delay="500"/>
                            </p:stCondLst>
                            <p:childTnLst>
                              <p:par>
                                <p:cTn id="48" presetID="23" presetClass="entr" presetSubtype="16"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childTnLst>
                                </p:cTn>
                              </p:par>
                            </p:childTnLst>
                          </p:cTn>
                        </p:par>
                        <p:par>
                          <p:cTn id="52" fill="hold">
                            <p:stCondLst>
                              <p:cond delay="1000"/>
                            </p:stCondLst>
                            <p:childTnLst>
                              <p:par>
                                <p:cTn id="53" presetID="23" presetClass="entr" presetSubtype="16" fill="hold" nodeType="after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fltVal val="0"/>
                                          </p:val>
                                        </p:tav>
                                        <p:tav tm="100000">
                                          <p:val>
                                            <p:strVal val="#ppt_w"/>
                                          </p:val>
                                        </p:tav>
                                      </p:tavLst>
                                    </p:anim>
                                    <p:anim calcmode="lin" valueType="num">
                                      <p:cBhvr>
                                        <p:cTn id="56"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843729" y="1053561"/>
            <a:ext cx="5673006" cy="2931403"/>
          </a:xfrm>
          <a:prstGeom prst="rect">
            <a:avLst/>
          </a:prstGeom>
          <a:noFill/>
          <a:ln w="9525">
            <a:noFill/>
            <a:miter lim="800000"/>
            <a:headEnd/>
            <a:tailEnd/>
          </a:ln>
          <a:effectLst/>
        </p:spPr>
        <p:txBody>
          <a:bodyPr anchor="ctr">
            <a:spAutoFit/>
          </a:bodyPr>
          <a:lstStyle/>
          <a:p>
            <a:pPr defTabSz="914400">
              <a:lnSpc>
                <a:spcPct val="150000"/>
              </a:lnSpc>
              <a:defRPr/>
            </a:pPr>
            <a:r>
              <a:rPr lang="zh-CN" altLang="en-US"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Times New Roman" pitchFamily="18" charset="0"/>
              </a:rPr>
              <a:t>谁说演示收益不靠谱？</a:t>
            </a:r>
            <a:endParaRPr lang="en-US" altLang="zh-CN"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Times New Roman" pitchFamily="18" charset="0"/>
            </a:endParaRPr>
          </a:p>
          <a:p>
            <a:pPr defTabSz="914400">
              <a:lnSpc>
                <a:spcPct val="150000"/>
              </a:lnSpc>
              <a:defRPr/>
            </a:pPr>
            <a:r>
              <a:rPr lang="zh-CN" altLang="en-US"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Times New Roman" pitchFamily="18" charset="0"/>
              </a:rPr>
              <a:t>谁说浮动收益不保证？</a:t>
            </a:r>
            <a:endParaRPr lang="en-US" altLang="zh-CN"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Times New Roman" pitchFamily="18" charset="0"/>
            </a:endParaRPr>
          </a:p>
          <a:p>
            <a:pPr defTabSz="914400">
              <a:lnSpc>
                <a:spcPct val="150000"/>
              </a:lnSpc>
              <a:defRPr/>
            </a:pPr>
            <a:r>
              <a:rPr lang="zh-CN" altLang="en-US"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Times New Roman" pitchFamily="18" charset="0"/>
              </a:rPr>
              <a:t>谁说中等红利不确定？</a:t>
            </a:r>
            <a:endParaRPr lang="zh-CN" sz="48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cs typeface="宋体" pitchFamily="2" charset="-122"/>
            </a:endParaRPr>
          </a:p>
        </p:txBody>
      </p:sp>
      <p:pic>
        <p:nvPicPr>
          <p:cNvPr id="51202" name="Picture 23" descr="http://pic1a.nipic.com/2008-08-05/200885834365_2.jpg"/>
          <p:cNvPicPr>
            <a:picLocks noChangeAspect="1" noChangeArrowheads="1"/>
          </p:cNvPicPr>
          <p:nvPr/>
        </p:nvPicPr>
        <p:blipFill>
          <a:blip r:embed="rId2">
            <a:clrChange>
              <a:clrFrom>
                <a:srgbClr val="FFFFFF"/>
              </a:clrFrom>
              <a:clrTo>
                <a:srgbClr val="FFFFFF">
                  <a:alpha val="0"/>
                </a:srgbClr>
              </a:clrTo>
            </a:clrChange>
          </a:blip>
          <a:srcRect b="19922"/>
          <a:stretch>
            <a:fillRect/>
          </a:stretch>
        </p:blipFill>
        <p:spPr bwMode="auto">
          <a:xfrm>
            <a:off x="6919913" y="3321050"/>
            <a:ext cx="4140200" cy="3321050"/>
          </a:xfrm>
          <a:prstGeom prst="rect">
            <a:avLst/>
          </a:prstGeom>
          <a:noFill/>
          <a:ln w="9525">
            <a:noFill/>
            <a:miter lim="800000"/>
            <a:headEnd/>
            <a:tailEnd/>
          </a:ln>
        </p:spPr>
      </p:pic>
      <p:sp>
        <p:nvSpPr>
          <p:cNvPr id="5" name="矩形 4"/>
          <p:cNvSpPr/>
          <p:nvPr/>
        </p:nvSpPr>
        <p:spPr>
          <a:xfrm>
            <a:off x="675018" y="4211786"/>
            <a:ext cx="6822786" cy="1046605"/>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看我大咖鑫如意！</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2" descr="http://img3.imgtn.bdimg.com/it/u=3210506488,1368764739&amp;fm=23&amp;gp=0.jpg"/>
          <p:cNvPicPr>
            <a:picLocks noChangeAspect="1" noChangeArrowheads="1"/>
          </p:cNvPicPr>
          <p:nvPr/>
        </p:nvPicPr>
        <p:blipFill>
          <a:blip r:embed="rId2"/>
          <a:srcRect/>
          <a:stretch>
            <a:fillRect/>
          </a:stretch>
        </p:blipFill>
        <p:spPr bwMode="auto">
          <a:xfrm>
            <a:off x="6300788" y="2916238"/>
            <a:ext cx="4500562" cy="3240087"/>
          </a:xfrm>
          <a:prstGeom prst="rect">
            <a:avLst/>
          </a:prstGeom>
          <a:noFill/>
          <a:ln w="9525">
            <a:noFill/>
            <a:miter lim="800000"/>
            <a:headEnd/>
            <a:tailEnd/>
          </a:ln>
        </p:spPr>
      </p:pic>
      <p:sp>
        <p:nvSpPr>
          <p:cNvPr id="7" name="矩形 6"/>
          <p:cNvSpPr/>
          <p:nvPr/>
        </p:nvSpPr>
        <p:spPr>
          <a:xfrm>
            <a:off x="5736980" y="1701588"/>
            <a:ext cx="4304816" cy="1360461"/>
          </a:xfrm>
          <a:prstGeom prst="rect">
            <a:avLst/>
          </a:prstGeom>
          <a:solidFill>
            <a:srgbClr val="C00000"/>
          </a:solidFill>
        </p:spPr>
        <p:style>
          <a:lnRef idx="0">
            <a:schemeClr val="accent2"/>
          </a:lnRef>
          <a:fillRef idx="3">
            <a:schemeClr val="accent2"/>
          </a:fillRef>
          <a:effectRef idx="3">
            <a:schemeClr val="accent2"/>
          </a:effectRef>
          <a:fontRef idx="minor">
            <a:schemeClr val="lt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3600" spc="50" dirty="0">
                <a:ln w="11430">
                  <a:solidFill>
                    <a:schemeClr val="tx1">
                      <a:lumMod val="95000"/>
                      <a:lumOff val="5000"/>
                    </a:schemeClr>
                  </a:solidFill>
                </a:ln>
                <a:solidFill>
                  <a:schemeClr val="bg1"/>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美满一生</a:t>
            </a:r>
            <a:endParaRPr lang="en-US" altLang="zh-CN" sz="3600" spc="50" dirty="0">
              <a:ln w="11430">
                <a:solidFill>
                  <a:schemeClr val="tx1">
                    <a:lumMod val="95000"/>
                    <a:lumOff val="5000"/>
                  </a:schemeClr>
                </a:solidFill>
              </a:ln>
              <a:solidFill>
                <a:schemeClr val="bg1"/>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a:p>
            <a:pPr algn="ctr" defTabSz="914400">
              <a:defRPr/>
            </a:pPr>
            <a:r>
              <a:rPr lang="zh-CN" altLang="en-US" sz="3600" spc="50" dirty="0">
                <a:ln w="11430">
                  <a:solidFill>
                    <a:schemeClr val="tx1">
                      <a:lumMod val="95000"/>
                      <a:lumOff val="5000"/>
                    </a:schemeClr>
                  </a:solidFill>
                </a:ln>
                <a:solidFill>
                  <a:schemeClr val="bg1"/>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中等分红总收益</a:t>
            </a:r>
          </a:p>
        </p:txBody>
      </p:sp>
      <p:sp>
        <p:nvSpPr>
          <p:cNvPr id="2" name="文本框 5"/>
          <p:cNvSpPr txBox="1"/>
          <p:nvPr/>
        </p:nvSpPr>
        <p:spPr>
          <a:xfrm>
            <a:off x="506772" y="1701517"/>
            <a:ext cx="4050391" cy="1360729"/>
          </a:xfrm>
          <a:prstGeom prst="rect">
            <a:avLst/>
          </a:prstGeom>
        </p:spPr>
        <p:style>
          <a:lnRef idx="0">
            <a:schemeClr val="accent5"/>
          </a:lnRef>
          <a:fillRef idx="3">
            <a:schemeClr val="accent5"/>
          </a:fillRef>
          <a:effectRef idx="3">
            <a:schemeClr val="accent5"/>
          </a:effectRef>
          <a:fontRef idx="minor">
            <a:schemeClr val="lt1"/>
          </a:fontRef>
        </p:style>
        <p:txBody>
          <a:bodyPr>
            <a:spAutoFit/>
          </a:bodyPr>
          <a:lstStyle/>
          <a:p>
            <a:pPr algn="ctr" defTabSz="914400">
              <a:defRPr/>
            </a:pPr>
            <a:r>
              <a:rPr lang="zh-CN" altLang="en-US"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鑫如意</a:t>
            </a:r>
            <a:endParaRPr lang="en-US" altLang="zh-CN"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endParaRPr>
          </a:p>
          <a:p>
            <a:pPr algn="ctr" defTabSz="914400">
              <a:defRPr/>
            </a:pPr>
            <a:r>
              <a:rPr lang="zh-CN" altLang="en-US" sz="36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固定总收益</a:t>
            </a:r>
          </a:p>
        </p:txBody>
      </p:sp>
      <p:sp>
        <p:nvSpPr>
          <p:cNvPr id="8" name="矩形 7"/>
          <p:cNvSpPr/>
          <p:nvPr/>
        </p:nvSpPr>
        <p:spPr>
          <a:xfrm>
            <a:off x="2201147" y="3888251"/>
            <a:ext cx="4073220" cy="1152243"/>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60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稳定</a:t>
            </a:r>
            <a:r>
              <a:rPr lang="zh-CN" altLang="en-US" sz="4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收益好</a:t>
            </a:r>
          </a:p>
        </p:txBody>
      </p:sp>
      <p:sp>
        <p:nvSpPr>
          <p:cNvPr id="12" name="矩形 11"/>
          <p:cNvSpPr/>
          <p:nvPr/>
        </p:nvSpPr>
        <p:spPr>
          <a:xfrm>
            <a:off x="4809637" y="1781924"/>
            <a:ext cx="774584" cy="125581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6600" b="1" spc="50" dirty="0">
                <a:ln w="11430"/>
                <a:solidFill>
                  <a:srgbClr val="C00000"/>
                </a:solidFill>
                <a:effectLst>
                  <a:outerShdw blurRad="76200" dist="50800" dir="5400000" algn="tl" rotWithShape="0">
                    <a:srgbClr val="000000">
                      <a:alpha val="65000"/>
                    </a:srgbClr>
                  </a:outerShdw>
                </a:effectLst>
                <a:latin typeface="Arial" pitchFamily="34" charset="0"/>
                <a:ea typeface="宋体"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49" name="组合 1"/>
          <p:cNvGrpSpPr>
            <a:grpSpLocks/>
          </p:cNvGrpSpPr>
          <p:nvPr/>
        </p:nvGrpSpPr>
        <p:grpSpPr bwMode="auto">
          <a:xfrm>
            <a:off x="674688" y="1052513"/>
            <a:ext cx="3038475" cy="1362075"/>
            <a:chOff x="1500166" y="3143252"/>
            <a:chExt cx="2571768" cy="1200329"/>
          </a:xfrm>
        </p:grpSpPr>
        <p:sp>
          <p:nvSpPr>
            <p:cNvPr id="3" name="矩形 2"/>
            <p:cNvSpPr/>
            <p:nvPr/>
          </p:nvSpPr>
          <p:spPr>
            <a:xfrm>
              <a:off x="1500166" y="314325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实</a:t>
              </a:r>
            </a:p>
          </p:txBody>
        </p:sp>
        <p:sp>
          <p:nvSpPr>
            <p:cNvPr id="4" name="矩形 3"/>
            <p:cNvSpPr/>
            <p:nvPr/>
          </p:nvSpPr>
          <p:spPr>
            <a:xfrm>
              <a:off x="2857488" y="314325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力</a:t>
              </a:r>
            </a:p>
          </p:txBody>
        </p:sp>
      </p:grpSp>
      <p:sp>
        <p:nvSpPr>
          <p:cNvPr id="5" name="矩形 4"/>
          <p:cNvSpPr/>
          <p:nvPr/>
        </p:nvSpPr>
        <p:spPr>
          <a:xfrm>
            <a:off x="844316" y="2754682"/>
            <a:ext cx="8591518" cy="1255973"/>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捆绑国寿</a:t>
            </a:r>
            <a:r>
              <a:rPr lang="zh-CN" altLang="en-US" sz="66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顶级金账户</a:t>
            </a:r>
          </a:p>
        </p:txBody>
      </p:sp>
      <p:sp>
        <p:nvSpPr>
          <p:cNvPr id="6" name="矩形 5"/>
          <p:cNvSpPr/>
          <p:nvPr/>
        </p:nvSpPr>
        <p:spPr>
          <a:xfrm>
            <a:off x="2277654" y="4373546"/>
            <a:ext cx="5668232" cy="1047105"/>
          </a:xfrm>
          <a:prstGeom prst="rect">
            <a:avLst/>
          </a:prstGeom>
          <a:noFill/>
        </p:spPr>
        <p:txBody>
          <a:bodyPr wrap="none">
            <a:spAutoFit/>
          </a:bodyPr>
          <a:lstStyle/>
          <a:p>
            <a:pPr algn="ctr" defTabSz="914400">
              <a:defRPr/>
            </a:pPr>
            <a:r>
              <a:rPr lang="zh-CN" altLang="en-US" sz="5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101600">
                    <a:schemeClr val="tx1">
                      <a:alpha val="60000"/>
                    </a:schemeClr>
                  </a:glow>
                  <a:reflection blurRad="6350" stA="55000" endA="50" endPos="85000" dir="5400000" sy="-100000" algn="bl" rotWithShape="0"/>
                </a:effectLst>
                <a:latin typeface="方正超粗黑简体" pitchFamily="65" charset="-122"/>
                <a:ea typeface="方正超粗黑简体" pitchFamily="65" charset="-122"/>
              </a:rPr>
              <a:t>超活 超高 更强</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descr="http://img.taopic.com/uploads/allimg/120225/93-120225154A026.jpg"/>
          <p:cNvPicPr>
            <a:picLocks noChangeAspect="1" noChangeArrowheads="1"/>
          </p:cNvPicPr>
          <p:nvPr/>
        </p:nvPicPr>
        <p:blipFill>
          <a:blip r:embed="rId3"/>
          <a:srcRect/>
          <a:stretch>
            <a:fillRect/>
          </a:stretch>
        </p:blipFill>
        <p:spPr bwMode="auto">
          <a:xfrm>
            <a:off x="0" y="0"/>
            <a:ext cx="10801350" cy="6480175"/>
          </a:xfrm>
          <a:prstGeom prst="rect">
            <a:avLst/>
          </a:prstGeom>
          <a:noFill/>
          <a:ln w="9525">
            <a:noFill/>
            <a:miter lim="800000"/>
            <a:headEnd/>
            <a:tailEnd/>
          </a:ln>
        </p:spPr>
      </p:pic>
      <p:sp>
        <p:nvSpPr>
          <p:cNvPr id="4" name="矩形 3"/>
          <p:cNvSpPr/>
          <p:nvPr/>
        </p:nvSpPr>
        <p:spPr>
          <a:xfrm>
            <a:off x="-599" y="5184439"/>
            <a:ext cx="10802548" cy="1296455"/>
          </a:xfrm>
          <a:prstGeom prst="rect">
            <a:avLst/>
          </a:prstGeom>
          <a:solidFill>
            <a:srgbClr val="C00000"/>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defTabSz="914400">
              <a:defRPr/>
            </a:pPr>
            <a:r>
              <a:rPr lang="zh-CN" altLang="en-US" sz="48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再来体验顶级金账户的</a:t>
            </a:r>
            <a:r>
              <a:rPr lang="zh-CN" altLang="en-US" sz="6000" dirty="0">
                <a:ln w="18415" cmpd="sng">
                  <a:solidFill>
                    <a:srgbClr val="FFFFFF"/>
                  </a:solidFill>
                  <a:prstDash val="solid"/>
                </a:ln>
                <a:solidFill>
                  <a:srgbClr val="FFFFFF"/>
                </a:solidFill>
                <a:effectLst>
                  <a:glow rad="1397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尖叫</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66387" y="1134479"/>
            <a:ext cx="7832947" cy="1046678"/>
          </a:xfrm>
          <a:prstGeom prst="rect">
            <a:avLst/>
          </a:prstGeom>
          <a:noFill/>
        </p:spPr>
        <p:txBody>
          <a:bodyPr wrap="none">
            <a:spAutoFit/>
          </a:bodyPr>
          <a:lstStyle/>
          <a:p>
            <a:pPr algn="ctr" defTabSz="914400">
              <a:defRPr/>
            </a:pPr>
            <a:r>
              <a:rPr lang="zh-CN" altLang="en-US" sz="5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101600">
                    <a:schemeClr val="tx1">
                      <a:alpha val="60000"/>
                    </a:schemeClr>
                  </a:glow>
                  <a:reflection blurRad="6350" stA="55000" endA="50" endPos="85000" dir="5400000" sy="-100000" algn="bl" rotWithShape="0"/>
                </a:effectLst>
                <a:latin typeface="方正超粗黑简体" pitchFamily="65" charset="-122"/>
                <a:ea typeface="方正超粗黑简体" pitchFamily="65" charset="-122"/>
              </a:rPr>
              <a:t>超活     超高     更强</a:t>
            </a:r>
          </a:p>
        </p:txBody>
      </p:sp>
      <p:pic>
        <p:nvPicPr>
          <p:cNvPr id="4" name="Picture 2" descr="http://www.jitu5.com/uploads/allimg/130615/260154-1306150PP957.jpg"/>
          <p:cNvPicPr>
            <a:picLocks noChangeAspect="1" noChangeArrowheads="1"/>
          </p:cNvPicPr>
          <p:nvPr/>
        </p:nvPicPr>
        <p:blipFill>
          <a:blip r:embed="rId2"/>
          <a:srcRect l="48837" t="56757" b="-2702"/>
          <a:stretch>
            <a:fillRect/>
          </a:stretch>
        </p:blipFill>
        <p:spPr bwMode="auto">
          <a:xfrm>
            <a:off x="1096963" y="2673350"/>
            <a:ext cx="2362200" cy="3240088"/>
          </a:xfrm>
          <a:prstGeom prst="rect">
            <a:avLst/>
          </a:prstGeom>
          <a:noFill/>
          <a:ln w="9525">
            <a:noFill/>
            <a:miter lim="800000"/>
            <a:headEnd/>
            <a:tailEnd/>
          </a:ln>
        </p:spPr>
      </p:pic>
      <p:sp>
        <p:nvSpPr>
          <p:cNvPr id="5" name="TextBox 4"/>
          <p:cNvSpPr txBox="1">
            <a:spLocks noChangeArrowheads="1"/>
          </p:cNvSpPr>
          <p:nvPr/>
        </p:nvSpPr>
        <p:spPr bwMode="auto">
          <a:xfrm>
            <a:off x="1603375" y="3159125"/>
            <a:ext cx="1265238" cy="2239963"/>
          </a:xfrm>
          <a:prstGeom prst="rect">
            <a:avLst/>
          </a:prstGeom>
          <a:noFill/>
          <a:ln w="9525">
            <a:noFill/>
            <a:miter lim="800000"/>
            <a:headEnd/>
            <a:tailEnd/>
          </a:ln>
        </p:spPr>
        <p:txBody>
          <a:bodyPr lIns="106345" tIns="53172" rIns="106345" bIns="53172">
            <a:spAutoFit/>
          </a:bodyPr>
          <a:lstStyle/>
          <a:p>
            <a:pPr algn="ctr" defTabSz="1063625"/>
            <a:r>
              <a:rPr lang="zh-CN" altLang="en-US" sz="2800" b="1">
                <a:latin typeface="华文中宋"/>
                <a:ea typeface="华文中宋"/>
                <a:cs typeface="华文中宋"/>
              </a:rPr>
              <a:t>随时支取</a:t>
            </a:r>
            <a:endParaRPr lang="en-US" altLang="zh-CN" sz="2800" b="1">
              <a:latin typeface="华文中宋"/>
              <a:ea typeface="华文中宋"/>
              <a:cs typeface="华文中宋"/>
            </a:endParaRPr>
          </a:p>
          <a:p>
            <a:pPr algn="ctr" defTabSz="1063625"/>
            <a:endParaRPr lang="en-US" altLang="zh-CN" sz="2800" b="1">
              <a:latin typeface="华文中宋"/>
              <a:ea typeface="华文中宋"/>
              <a:cs typeface="华文中宋"/>
            </a:endParaRPr>
          </a:p>
          <a:p>
            <a:pPr algn="ctr" defTabSz="1063625"/>
            <a:r>
              <a:rPr lang="zh-CN" altLang="en-US" sz="2800" b="1">
                <a:latin typeface="华文中宋"/>
                <a:ea typeface="华文中宋"/>
                <a:cs typeface="华文中宋"/>
              </a:rPr>
              <a:t>费用更省</a:t>
            </a:r>
          </a:p>
        </p:txBody>
      </p:sp>
      <p:pic>
        <p:nvPicPr>
          <p:cNvPr id="6" name="Picture 2" descr="http://www.jitu5.com/uploads/allimg/130615/260154-1306150PP957.jpg"/>
          <p:cNvPicPr>
            <a:picLocks noChangeAspect="1" noChangeArrowheads="1"/>
          </p:cNvPicPr>
          <p:nvPr/>
        </p:nvPicPr>
        <p:blipFill>
          <a:blip r:embed="rId2"/>
          <a:srcRect l="48837" t="56757" b="-2702"/>
          <a:stretch>
            <a:fillRect/>
          </a:stretch>
        </p:blipFill>
        <p:spPr bwMode="auto">
          <a:xfrm>
            <a:off x="4051300" y="2673350"/>
            <a:ext cx="2362200" cy="3240088"/>
          </a:xfrm>
          <a:prstGeom prst="rect">
            <a:avLst/>
          </a:prstGeom>
          <a:noFill/>
          <a:ln w="9525">
            <a:noFill/>
            <a:miter lim="800000"/>
            <a:headEnd/>
            <a:tailEnd/>
          </a:ln>
        </p:spPr>
      </p:pic>
      <p:sp>
        <p:nvSpPr>
          <p:cNvPr id="7" name="TextBox 6"/>
          <p:cNvSpPr txBox="1">
            <a:spLocks noChangeArrowheads="1"/>
          </p:cNvSpPr>
          <p:nvPr/>
        </p:nvSpPr>
        <p:spPr bwMode="auto">
          <a:xfrm>
            <a:off x="4556125" y="3078163"/>
            <a:ext cx="1266825" cy="2239962"/>
          </a:xfrm>
          <a:prstGeom prst="rect">
            <a:avLst/>
          </a:prstGeom>
          <a:noFill/>
          <a:ln w="9525">
            <a:noFill/>
            <a:miter lim="800000"/>
            <a:headEnd/>
            <a:tailEnd/>
          </a:ln>
        </p:spPr>
        <p:txBody>
          <a:bodyPr lIns="106345" tIns="53172" rIns="106345" bIns="53172">
            <a:spAutoFit/>
          </a:bodyPr>
          <a:lstStyle/>
          <a:p>
            <a:pPr algn="ctr" defTabSz="1063625"/>
            <a:r>
              <a:rPr lang="zh-CN" altLang="en-US" sz="2800" b="1">
                <a:latin typeface="华文中宋"/>
                <a:ea typeface="华文中宋"/>
                <a:cs typeface="华文中宋"/>
              </a:rPr>
              <a:t>行业领先</a:t>
            </a:r>
            <a:endParaRPr lang="en-US" altLang="zh-CN" sz="2800" b="1">
              <a:latin typeface="华文中宋"/>
              <a:ea typeface="华文中宋"/>
              <a:cs typeface="华文中宋"/>
            </a:endParaRPr>
          </a:p>
          <a:p>
            <a:pPr algn="ctr" defTabSz="1063625"/>
            <a:endParaRPr lang="en-US" altLang="zh-CN" sz="2800" b="1">
              <a:latin typeface="华文中宋"/>
              <a:ea typeface="华文中宋"/>
              <a:cs typeface="华文中宋"/>
            </a:endParaRPr>
          </a:p>
          <a:p>
            <a:pPr algn="ctr" defTabSz="1063625"/>
            <a:r>
              <a:rPr lang="zh-CN" altLang="en-US" sz="2800" b="1">
                <a:latin typeface="华文中宋"/>
                <a:ea typeface="华文中宋"/>
                <a:cs typeface="华文中宋"/>
              </a:rPr>
              <a:t>保底利率</a:t>
            </a:r>
          </a:p>
        </p:txBody>
      </p:sp>
      <p:pic>
        <p:nvPicPr>
          <p:cNvPr id="9" name="Picture 2" descr="http://www.jitu5.com/uploads/allimg/130615/260154-1306150PP957.jpg"/>
          <p:cNvPicPr>
            <a:picLocks noChangeAspect="1" noChangeArrowheads="1"/>
          </p:cNvPicPr>
          <p:nvPr/>
        </p:nvPicPr>
        <p:blipFill>
          <a:blip r:embed="rId2"/>
          <a:srcRect l="48837" t="56757" b="-2702"/>
          <a:stretch>
            <a:fillRect/>
          </a:stretch>
        </p:blipFill>
        <p:spPr bwMode="auto">
          <a:xfrm>
            <a:off x="7004050" y="2673350"/>
            <a:ext cx="2362200" cy="3240088"/>
          </a:xfrm>
          <a:prstGeom prst="rect">
            <a:avLst/>
          </a:prstGeom>
          <a:noFill/>
          <a:ln w="9525">
            <a:noFill/>
            <a:miter lim="800000"/>
            <a:headEnd/>
            <a:tailEnd/>
          </a:ln>
        </p:spPr>
      </p:pic>
      <p:sp>
        <p:nvSpPr>
          <p:cNvPr id="10" name="TextBox 9"/>
          <p:cNvSpPr txBox="1">
            <a:spLocks noChangeArrowheads="1"/>
          </p:cNvSpPr>
          <p:nvPr/>
        </p:nvSpPr>
        <p:spPr bwMode="auto">
          <a:xfrm>
            <a:off x="7594600" y="3078163"/>
            <a:ext cx="1265238" cy="2239962"/>
          </a:xfrm>
          <a:prstGeom prst="rect">
            <a:avLst/>
          </a:prstGeom>
          <a:noFill/>
          <a:ln w="9525">
            <a:noFill/>
            <a:miter lim="800000"/>
            <a:headEnd/>
            <a:tailEnd/>
          </a:ln>
        </p:spPr>
        <p:txBody>
          <a:bodyPr lIns="106345" tIns="53172" rIns="106345" bIns="53172">
            <a:spAutoFit/>
          </a:bodyPr>
          <a:lstStyle/>
          <a:p>
            <a:pPr algn="ctr" defTabSz="1063625"/>
            <a:r>
              <a:rPr lang="zh-CN" altLang="en-US" sz="2800" b="1">
                <a:latin typeface="华文中宋"/>
                <a:ea typeface="华文中宋"/>
                <a:cs typeface="华文中宋"/>
              </a:rPr>
              <a:t>意外身故</a:t>
            </a:r>
            <a:endParaRPr lang="en-US" altLang="zh-CN" sz="2800" b="1">
              <a:latin typeface="华文中宋"/>
              <a:ea typeface="华文中宋"/>
              <a:cs typeface="华文中宋"/>
            </a:endParaRPr>
          </a:p>
          <a:p>
            <a:pPr algn="ctr" defTabSz="1063625"/>
            <a:endParaRPr lang="en-US" altLang="zh-CN" sz="2800" b="1">
              <a:latin typeface="华文中宋"/>
              <a:ea typeface="华文中宋"/>
              <a:cs typeface="华文中宋"/>
            </a:endParaRPr>
          </a:p>
          <a:p>
            <a:pPr algn="ctr" defTabSz="1063625"/>
            <a:r>
              <a:rPr lang="zh-CN" altLang="en-US" sz="2800" b="1">
                <a:latin typeface="华文中宋"/>
                <a:ea typeface="华文中宋"/>
                <a:cs typeface="华文中宋"/>
              </a:rPr>
              <a:t>保障加倍</a:t>
            </a:r>
          </a:p>
        </p:txBody>
      </p:sp>
      <p:sp>
        <p:nvSpPr>
          <p:cNvPr id="11" name="TextBox 10"/>
          <p:cNvSpPr txBox="1">
            <a:spLocks noChangeArrowheads="1"/>
          </p:cNvSpPr>
          <p:nvPr/>
        </p:nvSpPr>
        <p:spPr bwMode="auto">
          <a:xfrm>
            <a:off x="758825" y="5751513"/>
            <a:ext cx="2786063" cy="425450"/>
          </a:xfrm>
          <a:prstGeom prst="rect">
            <a:avLst/>
          </a:prstGeom>
          <a:noFill/>
          <a:ln w="9525">
            <a:noFill/>
            <a:miter lim="800000"/>
            <a:headEnd/>
            <a:tailEnd/>
          </a:ln>
        </p:spPr>
        <p:txBody>
          <a:bodyPr lIns="106345" tIns="53172" rIns="106345" bIns="53172">
            <a:spAutoFit/>
          </a:bodyPr>
          <a:lstStyle/>
          <a:p>
            <a:pPr defTabSz="1063625"/>
            <a:r>
              <a:rPr lang="zh-CN" altLang="en-US" sz="2100" b="1"/>
              <a:t>（预交保费累计生息）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slide(fromBottom)">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strVal val="#ppt_h"/>
                                          </p:val>
                                        </p:tav>
                                        <p:tav tm="100000">
                                          <p:val>
                                            <p:strVal val="#ppt_h"/>
                                          </p:val>
                                        </p:tav>
                                      </p:tavLst>
                                    </p:anim>
                                  </p:childTnLst>
                                </p:cTn>
                              </p:par>
                              <p:par>
                                <p:cTn id="24" presetID="17"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7" presetClass="entr" presetSubtype="1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par>
                                <p:cTn id="34" presetID="17" presetClass="entr" presetSubtype="1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Box 1"/>
          <p:cNvSpPr txBox="1">
            <a:spLocks noChangeArrowheads="1"/>
          </p:cNvSpPr>
          <p:nvPr/>
        </p:nvSpPr>
        <p:spPr bwMode="auto">
          <a:xfrm>
            <a:off x="1350963" y="1376363"/>
            <a:ext cx="2614612" cy="746125"/>
          </a:xfrm>
          <a:prstGeom prst="rect">
            <a:avLst/>
          </a:prstGeom>
          <a:noFill/>
          <a:ln w="9525">
            <a:noFill/>
            <a:miter lim="800000"/>
            <a:headEnd/>
            <a:tailEnd/>
          </a:ln>
        </p:spPr>
        <p:txBody>
          <a:bodyPr lIns="106345" tIns="53172" rIns="106345" bIns="53172">
            <a:spAutoFit/>
          </a:bodyPr>
          <a:lstStyle/>
          <a:p>
            <a:pPr defTabSz="1063625"/>
            <a:r>
              <a:rPr lang="zh-CN" altLang="en-US" sz="2100"/>
              <a:t>数据演示</a:t>
            </a:r>
            <a:endParaRPr lang="en-US" altLang="zh-CN" sz="2100"/>
          </a:p>
          <a:p>
            <a:pPr defTabSz="1063625"/>
            <a:endParaRPr lang="en-US" altLang="zh-CN" sz="210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3" name="组合 1"/>
          <p:cNvGrpSpPr>
            <a:grpSpLocks/>
          </p:cNvGrpSpPr>
          <p:nvPr/>
        </p:nvGrpSpPr>
        <p:grpSpPr bwMode="auto">
          <a:xfrm>
            <a:off x="674688" y="1052513"/>
            <a:ext cx="3038475" cy="1362075"/>
            <a:chOff x="1500166" y="3143252"/>
            <a:chExt cx="2571768" cy="1200329"/>
          </a:xfrm>
        </p:grpSpPr>
        <p:sp>
          <p:nvSpPr>
            <p:cNvPr id="3" name="矩形 2"/>
            <p:cNvSpPr/>
            <p:nvPr/>
          </p:nvSpPr>
          <p:spPr>
            <a:xfrm>
              <a:off x="1500166" y="314325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品</a:t>
              </a:r>
            </a:p>
          </p:txBody>
        </p:sp>
        <p:sp>
          <p:nvSpPr>
            <p:cNvPr id="4" name="矩形 3"/>
            <p:cNvSpPr/>
            <p:nvPr/>
          </p:nvSpPr>
          <p:spPr>
            <a:xfrm>
              <a:off x="2857488" y="314325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质</a:t>
              </a:r>
            </a:p>
          </p:txBody>
        </p:sp>
      </p:grpSp>
      <p:sp>
        <p:nvSpPr>
          <p:cNvPr id="5" name="矩形 4"/>
          <p:cNvSpPr/>
          <p:nvPr/>
        </p:nvSpPr>
        <p:spPr>
          <a:xfrm>
            <a:off x="1772574" y="2754487"/>
            <a:ext cx="6853223" cy="104677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5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独享专属品质身价</a:t>
            </a:r>
            <a:endParaRPr lang="zh-CN" altLang="en-US" sz="66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p:txBody>
      </p:sp>
      <p:sp>
        <p:nvSpPr>
          <p:cNvPr id="6" name="矩形 5"/>
          <p:cNvSpPr/>
          <p:nvPr/>
        </p:nvSpPr>
        <p:spPr>
          <a:xfrm>
            <a:off x="1519155" y="4293652"/>
            <a:ext cx="7574281" cy="1046774"/>
          </a:xfrm>
          <a:prstGeom prst="rect">
            <a:avLst/>
          </a:prstGeom>
          <a:noFill/>
        </p:spPr>
        <p:txBody>
          <a:bodyPr wrap="none">
            <a:spAutoFit/>
          </a:bodyPr>
          <a:lstStyle/>
          <a:p>
            <a:pPr algn="ctr" defTabSz="914400">
              <a:defRPr/>
            </a:pPr>
            <a:r>
              <a:rPr lang="zh-CN" altLang="en-US" sz="5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101600">
                    <a:schemeClr val="tx1">
                      <a:alpha val="60000"/>
                    </a:schemeClr>
                  </a:glow>
                  <a:reflection blurRad="6350" stA="55000" endA="50" endPos="85000" dir="5400000" sy="-100000" algn="bl" rotWithShape="0"/>
                </a:effectLst>
                <a:latin typeface="方正超粗黑简体" pitchFamily="65" charset="-122"/>
                <a:ea typeface="方正超粗黑简体" pitchFamily="65" charset="-122"/>
              </a:rPr>
              <a:t>品质人生   高额身价</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4725988" y="2097088"/>
            <a:ext cx="4894262" cy="2740025"/>
          </a:xfrm>
          <a:prstGeom prst="rect">
            <a:avLst/>
          </a:prstGeom>
          <a:noFill/>
          <a:ln w="9525">
            <a:noFill/>
            <a:miter lim="800000"/>
            <a:headEnd/>
            <a:tailEnd/>
          </a:ln>
        </p:spPr>
        <p:txBody>
          <a:bodyPr lIns="106345" tIns="53172" rIns="106345" bIns="53172" anchor="ctr">
            <a:spAutoFit/>
          </a:bodyPr>
          <a:lstStyle/>
          <a:p>
            <a:pPr defTabSz="1063625">
              <a:lnSpc>
                <a:spcPct val="150000"/>
              </a:lnSpc>
            </a:pPr>
            <a:r>
              <a:rPr lang="zh-CN" altLang="en-US" sz="2300">
                <a:solidFill>
                  <a:srgbClr val="222222"/>
                </a:solidFill>
                <a:latin typeface="方正粗宋简体"/>
                <a:ea typeface="方正粗宋简体"/>
                <a:cs typeface="宋体" charset="-122"/>
              </a:rPr>
              <a:t>一个男人买了很多保险。</a:t>
            </a:r>
            <a:r>
              <a:rPr lang="zh-CN" altLang="en-US" sz="2300">
                <a:latin typeface="方正粗宋简体"/>
                <a:ea typeface="方正粗宋简体"/>
                <a:cs typeface="宋体" charset="-122"/>
              </a:rPr>
              <a:t/>
            </a:r>
            <a:br>
              <a:rPr lang="zh-CN" altLang="en-US" sz="2300">
                <a:latin typeface="方正粗宋简体"/>
                <a:ea typeface="方正粗宋简体"/>
                <a:cs typeface="宋体" charset="-122"/>
              </a:rPr>
            </a:br>
            <a:r>
              <a:rPr lang="zh-CN" altLang="en-US" sz="2300">
                <a:solidFill>
                  <a:srgbClr val="222222"/>
                </a:solidFill>
                <a:latin typeface="方正粗宋简体"/>
                <a:ea typeface="方正粗宋简体"/>
                <a:cs typeface="Arial" charset="0"/>
              </a:rPr>
              <a:t>妻子问</a:t>
            </a:r>
            <a:r>
              <a:rPr lang="zh-CN" altLang="zh-CN" sz="2300">
                <a:solidFill>
                  <a:srgbClr val="222222"/>
                </a:solidFill>
                <a:latin typeface="方正粗宋简体"/>
                <a:ea typeface="方正粗宋简体"/>
                <a:cs typeface="Arial" charset="0"/>
              </a:rPr>
              <a:t>:</a:t>
            </a:r>
            <a:r>
              <a:rPr lang="zh-CN" altLang="en-US" sz="2300">
                <a:solidFill>
                  <a:srgbClr val="222222"/>
                </a:solidFill>
                <a:latin typeface="方正粗宋简体"/>
                <a:ea typeface="方正粗宋简体"/>
                <a:cs typeface="Arial" charset="0"/>
              </a:rPr>
              <a:t>为什么买这么多保险？</a:t>
            </a:r>
            <a:endParaRPr lang="en-US" altLang="zh-CN" sz="2300">
              <a:latin typeface="方正粗宋简体"/>
              <a:ea typeface="方正粗宋简体"/>
              <a:cs typeface="宋体" charset="-122"/>
            </a:endParaRPr>
          </a:p>
          <a:p>
            <a:pPr defTabSz="1063625">
              <a:lnSpc>
                <a:spcPct val="150000"/>
              </a:lnSpc>
            </a:pPr>
            <a:r>
              <a:rPr lang="zh-CN" altLang="en-US" sz="2300">
                <a:solidFill>
                  <a:srgbClr val="C00000"/>
                </a:solidFill>
                <a:latin typeface="方正粗宋简体"/>
                <a:ea typeface="方正粗宋简体"/>
                <a:cs typeface="Arial" charset="0"/>
              </a:rPr>
              <a:t>男人说</a:t>
            </a:r>
            <a:r>
              <a:rPr lang="zh-CN" altLang="zh-CN" sz="2300">
                <a:solidFill>
                  <a:srgbClr val="C00000"/>
                </a:solidFill>
                <a:latin typeface="方正粗宋简体"/>
                <a:ea typeface="方正粗宋简体"/>
                <a:cs typeface="Arial" charset="0"/>
              </a:rPr>
              <a:t>:</a:t>
            </a:r>
            <a:r>
              <a:rPr lang="zh-CN" altLang="en-US" sz="2300">
                <a:solidFill>
                  <a:srgbClr val="C00000"/>
                </a:solidFill>
                <a:latin typeface="方正粗宋简体"/>
                <a:ea typeface="方正粗宋简体"/>
                <a:cs typeface="Arial" charset="0"/>
              </a:rPr>
              <a:t>作为一个男人，</a:t>
            </a:r>
            <a:r>
              <a:rPr lang="zh-CN" altLang="en-US" sz="2300">
                <a:solidFill>
                  <a:srgbClr val="C00000"/>
                </a:solidFill>
                <a:latin typeface="方正粗宋简体"/>
                <a:ea typeface="方正粗宋简体"/>
                <a:cs typeface="宋体" charset="-122"/>
              </a:rPr>
              <a:t/>
            </a:r>
            <a:br>
              <a:rPr lang="zh-CN" altLang="en-US" sz="2300">
                <a:solidFill>
                  <a:srgbClr val="C00000"/>
                </a:solidFill>
                <a:latin typeface="方正粗宋简体"/>
                <a:ea typeface="方正粗宋简体"/>
                <a:cs typeface="宋体" charset="-122"/>
              </a:rPr>
            </a:br>
            <a:r>
              <a:rPr lang="zh-CN" altLang="en-US" sz="2300">
                <a:solidFill>
                  <a:srgbClr val="C00000"/>
                </a:solidFill>
                <a:latin typeface="方正粗宋简体"/>
                <a:ea typeface="方正粗宋简体"/>
                <a:cs typeface="Arial" charset="0"/>
              </a:rPr>
              <a:t>站着是个印钞机，</a:t>
            </a:r>
            <a:endParaRPr lang="en-US" altLang="zh-CN" sz="2300">
              <a:solidFill>
                <a:srgbClr val="C00000"/>
              </a:solidFill>
              <a:latin typeface="方正粗宋简体"/>
              <a:ea typeface="方正粗宋简体"/>
              <a:cs typeface="Arial" charset="0"/>
            </a:endParaRPr>
          </a:p>
          <a:p>
            <a:pPr defTabSz="1063625">
              <a:lnSpc>
                <a:spcPct val="150000"/>
              </a:lnSpc>
            </a:pPr>
            <a:r>
              <a:rPr lang="zh-CN" altLang="en-US" sz="2300">
                <a:solidFill>
                  <a:srgbClr val="C00000"/>
                </a:solidFill>
                <a:latin typeface="方正粗宋简体"/>
                <a:ea typeface="方正粗宋简体"/>
                <a:cs typeface="Arial" charset="0"/>
              </a:rPr>
              <a:t>倒下就要变成一堆人民币！</a:t>
            </a:r>
            <a:r>
              <a:rPr lang="zh-CN" altLang="en-US" sz="2300">
                <a:solidFill>
                  <a:srgbClr val="C00000"/>
                </a:solidFill>
                <a:latin typeface="方正粗宋简体"/>
                <a:ea typeface="方正粗宋简体"/>
                <a:cs typeface="宋体" charset="-122"/>
              </a:rPr>
              <a:t>       </a:t>
            </a:r>
          </a:p>
        </p:txBody>
      </p:sp>
      <p:pic>
        <p:nvPicPr>
          <p:cNvPr id="60418" name="Picture 6" descr="http://gb.cri.cn/mmsource/images/2008/11/10/ea081110066.jpg"/>
          <p:cNvPicPr>
            <a:picLocks noChangeAspect="1" noChangeArrowheads="1"/>
          </p:cNvPicPr>
          <p:nvPr/>
        </p:nvPicPr>
        <p:blipFill>
          <a:blip r:embed="rId2"/>
          <a:srcRect/>
          <a:stretch>
            <a:fillRect/>
          </a:stretch>
        </p:blipFill>
        <p:spPr bwMode="auto">
          <a:xfrm>
            <a:off x="0" y="728663"/>
            <a:ext cx="3825875" cy="5508625"/>
          </a:xfrm>
          <a:prstGeom prst="rect">
            <a:avLst/>
          </a:prstGeom>
          <a:noFill/>
          <a:ln w="9525">
            <a:noFill/>
            <a:miter lim="800000"/>
            <a:headEnd/>
            <a:tailEnd/>
          </a:ln>
        </p:spPr>
      </p:pic>
      <p:sp>
        <p:nvSpPr>
          <p:cNvPr id="7" name="矩形 6"/>
          <p:cNvSpPr/>
          <p:nvPr/>
        </p:nvSpPr>
        <p:spPr>
          <a:xfrm>
            <a:off x="4727711" y="1214848"/>
            <a:ext cx="3908237" cy="94229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粗宋简体" pitchFamily="65" charset="-122"/>
                <a:ea typeface="方正粗宋简体" pitchFamily="65" charset="-122"/>
              </a:rPr>
              <a:t>男人的情怀</a:t>
            </a:r>
          </a:p>
        </p:txBody>
      </p:sp>
      <p:grpSp>
        <p:nvGrpSpPr>
          <p:cNvPr id="60420" name="组合 7"/>
          <p:cNvGrpSpPr>
            <a:grpSpLocks/>
          </p:cNvGrpSpPr>
          <p:nvPr/>
        </p:nvGrpSpPr>
        <p:grpSpPr bwMode="auto">
          <a:xfrm>
            <a:off x="4894263" y="5184775"/>
            <a:ext cx="4641850" cy="876300"/>
            <a:chOff x="1500166" y="3139863"/>
            <a:chExt cx="2571768" cy="772830"/>
          </a:xfrm>
        </p:grpSpPr>
        <p:sp>
          <p:nvSpPr>
            <p:cNvPr id="9" name="矩形 8"/>
            <p:cNvSpPr/>
            <p:nvPr/>
          </p:nvSpPr>
          <p:spPr>
            <a:xfrm>
              <a:off x="1500166" y="3143252"/>
              <a:ext cx="1088056" cy="769441"/>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4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责任</a:t>
              </a:r>
            </a:p>
          </p:txBody>
        </p:sp>
        <p:sp>
          <p:nvSpPr>
            <p:cNvPr id="10" name="矩形 9"/>
            <p:cNvSpPr/>
            <p:nvPr/>
          </p:nvSpPr>
          <p:spPr>
            <a:xfrm>
              <a:off x="3033335" y="3139863"/>
              <a:ext cx="1038599" cy="769441"/>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4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身价</a:t>
              </a:r>
            </a:p>
          </p:txBody>
        </p:sp>
      </p:gr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2"/>
          <p:cNvPicPr>
            <a:picLocks noChangeAspect="1" noChangeArrowheads="1"/>
          </p:cNvPicPr>
          <p:nvPr/>
        </p:nvPicPr>
        <p:blipFill>
          <a:blip r:embed="rId2"/>
          <a:srcRect r="51299" b="48459"/>
          <a:stretch>
            <a:fillRect/>
          </a:stretch>
        </p:blipFill>
        <p:spPr bwMode="auto">
          <a:xfrm>
            <a:off x="114300" y="1362075"/>
            <a:ext cx="5116513" cy="3730625"/>
          </a:xfrm>
          <a:prstGeom prst="rect">
            <a:avLst/>
          </a:prstGeom>
          <a:noFill/>
          <a:ln w="9525">
            <a:solidFill>
              <a:schemeClr val="tx1"/>
            </a:solidFill>
            <a:miter lim="800000"/>
            <a:headEnd/>
            <a:tailEnd/>
          </a:ln>
        </p:spPr>
      </p:pic>
      <p:pic>
        <p:nvPicPr>
          <p:cNvPr id="61442" name="Picture 2"/>
          <p:cNvPicPr>
            <a:picLocks noChangeAspect="1" noChangeArrowheads="1"/>
          </p:cNvPicPr>
          <p:nvPr/>
        </p:nvPicPr>
        <p:blipFill>
          <a:blip r:embed="rId2"/>
          <a:srcRect t="51541" r="51299"/>
          <a:stretch>
            <a:fillRect/>
          </a:stretch>
        </p:blipFill>
        <p:spPr bwMode="auto">
          <a:xfrm>
            <a:off x="5316538" y="1362075"/>
            <a:ext cx="5114925" cy="3730625"/>
          </a:xfrm>
          <a:prstGeom prst="rect">
            <a:avLst/>
          </a:prstGeom>
          <a:noFill/>
          <a:ln w="9525">
            <a:solidFill>
              <a:schemeClr val="tx1"/>
            </a:solid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Picture 2" descr="C:\Users\CN084894\Desktop\启动仪式\图片素材\42-31084550.jpg"/>
          <p:cNvPicPr>
            <a:picLocks noChangeAspect="1" noChangeArrowheads="1"/>
          </p:cNvPicPr>
          <p:nvPr/>
        </p:nvPicPr>
        <p:blipFill>
          <a:blip r:embed="rId2"/>
          <a:srcRect l="6532" t="3751" r="4556" b="13750"/>
          <a:stretch>
            <a:fillRect/>
          </a:stretch>
        </p:blipFill>
        <p:spPr bwMode="auto">
          <a:xfrm>
            <a:off x="0" y="0"/>
            <a:ext cx="10801350" cy="6480175"/>
          </a:xfrm>
          <a:prstGeom prst="rect">
            <a:avLst/>
          </a:prstGeom>
          <a:noFill/>
          <a:ln w="9525">
            <a:noFill/>
            <a:miter lim="800000"/>
            <a:headEnd/>
            <a:tailEnd/>
          </a:ln>
        </p:spPr>
      </p:pic>
      <p:sp>
        <p:nvSpPr>
          <p:cNvPr id="3" name="矩形 2"/>
          <p:cNvSpPr/>
          <p:nvPr/>
        </p:nvSpPr>
        <p:spPr>
          <a:xfrm rot="21248453">
            <a:off x="4373536" y="4237952"/>
            <a:ext cx="3910397" cy="1500784"/>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0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保单不必太多</a:t>
            </a:r>
            <a:endParaRPr lang="en-US" altLang="zh-CN" sz="40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a:p>
            <a:pPr algn="ctr" defTabSz="914400">
              <a:defRPr/>
            </a:pPr>
            <a:r>
              <a:rPr lang="zh-CN" altLang="en-US" sz="40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一张称鑫如意</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2015年新产品\u=3293938535,3647310452&amp;fm=23&amp;gp=0.jpg"/>
          <p:cNvPicPr>
            <a:picLocks noChangeAspect="1" noChangeArrowheads="1"/>
          </p:cNvPicPr>
          <p:nvPr/>
        </p:nvPicPr>
        <p:blipFill>
          <a:blip r:embed="rId2"/>
          <a:srcRect t="10000" b="14999"/>
          <a:stretch>
            <a:fillRect/>
          </a:stretch>
        </p:blipFill>
        <p:spPr bwMode="auto">
          <a:xfrm>
            <a:off x="506413" y="2187575"/>
            <a:ext cx="4567237" cy="2428875"/>
          </a:xfrm>
          <a:prstGeom prst="rect">
            <a:avLst/>
          </a:prstGeom>
          <a:ln>
            <a:noFill/>
          </a:ln>
          <a:effectLst>
            <a:outerShdw blurRad="190500" algn="tl" rotWithShape="0">
              <a:srgbClr val="000000">
                <a:alpha val="70000"/>
              </a:srgbClr>
            </a:outerShdw>
          </a:effectLst>
        </p:spPr>
      </p:pic>
      <p:sp>
        <p:nvSpPr>
          <p:cNvPr id="3" name="矩形 2"/>
          <p:cNvSpPr/>
          <p:nvPr/>
        </p:nvSpPr>
        <p:spPr>
          <a:xfrm>
            <a:off x="5232336" y="2348786"/>
            <a:ext cx="5273250" cy="209388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66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国寿鑫如意</a:t>
            </a:r>
            <a:endParaRPr lang="en-US" altLang="zh-CN" sz="66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a:p>
            <a:pPr algn="ctr" defTabSz="914400">
              <a:defRPr/>
            </a:pPr>
            <a:r>
              <a:rPr lang="zh-CN" altLang="en-US" sz="4800" b="1" spc="50" dirty="0">
                <a:ln w="11430"/>
                <a:solidFill>
                  <a:schemeClr val="bg2">
                    <a:lumMod val="75000"/>
                  </a:schemeClr>
                </a:solidFill>
                <a:effectLst>
                  <a:outerShdw blurRad="76200" dist="50800" dir="5400000" algn="tl" rotWithShape="0">
                    <a:srgbClr val="000000">
                      <a:alpha val="65000"/>
                    </a:srgbClr>
                  </a:outerShdw>
                </a:effectLst>
                <a:latin typeface="方正粗宋简体" pitchFamily="65" charset="-122"/>
                <a:ea typeface="方正粗宋简体" pitchFamily="65" charset="-122"/>
              </a:rPr>
              <a:t>（铂金版）</a:t>
            </a:r>
          </a:p>
        </p:txBody>
      </p:sp>
      <p:sp>
        <p:nvSpPr>
          <p:cNvPr id="63491" name="TextBox 3"/>
          <p:cNvSpPr txBox="1">
            <a:spLocks noChangeArrowheads="1"/>
          </p:cNvSpPr>
          <p:nvPr/>
        </p:nvSpPr>
        <p:spPr bwMode="auto">
          <a:xfrm>
            <a:off x="6413500" y="4373563"/>
            <a:ext cx="2952750" cy="425450"/>
          </a:xfrm>
          <a:prstGeom prst="rect">
            <a:avLst/>
          </a:prstGeom>
          <a:noFill/>
          <a:ln w="9525">
            <a:noFill/>
            <a:miter lim="800000"/>
            <a:headEnd/>
            <a:tailEnd/>
          </a:ln>
        </p:spPr>
        <p:txBody>
          <a:bodyPr lIns="106345" tIns="53172" rIns="106345" bIns="53172">
            <a:spAutoFit/>
          </a:bodyPr>
          <a:lstStyle/>
          <a:p>
            <a:pPr algn="ctr" defTabSz="1063625"/>
            <a:r>
              <a:rPr lang="zh-CN" altLang="en-US" sz="2100" b="1">
                <a:latin typeface="幼圆"/>
                <a:ea typeface="幼圆"/>
                <a:cs typeface="幼圆"/>
              </a:rPr>
              <a:t>完整学习版</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 descr="C:\Users\chinalife\Desktop\201985-120H114403398.jpg"/>
          <p:cNvPicPr>
            <a:picLocks noChangeAspect="1" noChangeArrowheads="1"/>
          </p:cNvPicPr>
          <p:nvPr/>
        </p:nvPicPr>
        <p:blipFill>
          <a:blip r:embed="rId2"/>
          <a:srcRect t="7813" b="3348"/>
          <a:stretch>
            <a:fillRect/>
          </a:stretch>
        </p:blipFill>
        <p:spPr bwMode="auto">
          <a:xfrm>
            <a:off x="0" y="31750"/>
            <a:ext cx="10925175" cy="6448425"/>
          </a:xfrm>
          <a:prstGeom prst="rect">
            <a:avLst/>
          </a:prstGeom>
          <a:noFill/>
          <a:ln w="9525">
            <a:noFill/>
            <a:miter lim="800000"/>
            <a:headEnd/>
            <a:tailEnd/>
          </a:ln>
        </p:spPr>
      </p:pic>
      <p:pic>
        <p:nvPicPr>
          <p:cNvPr id="64514" name="Picture 2" descr="C:\Users\chinalife\Desktop\201985-120H114403398.jpg"/>
          <p:cNvPicPr>
            <a:picLocks noChangeAspect="1" noChangeArrowheads="1"/>
          </p:cNvPicPr>
          <p:nvPr/>
        </p:nvPicPr>
        <p:blipFill>
          <a:blip r:embed="rId2"/>
          <a:srcRect l="29350" t="47992" r="31256" b="48660"/>
          <a:stretch>
            <a:fillRect/>
          </a:stretch>
        </p:blipFill>
        <p:spPr bwMode="auto">
          <a:xfrm>
            <a:off x="3290888" y="2673350"/>
            <a:ext cx="4303712" cy="242888"/>
          </a:xfrm>
          <a:prstGeom prst="rect">
            <a:avLst/>
          </a:prstGeom>
          <a:noFill/>
          <a:ln w="9525">
            <a:noFill/>
            <a:miter lim="800000"/>
            <a:headEnd/>
            <a:tailEnd/>
          </a:ln>
        </p:spPr>
      </p:pic>
      <p:sp>
        <p:nvSpPr>
          <p:cNvPr id="3" name="矩形 2"/>
          <p:cNvSpPr>
            <a:spLocks noChangeArrowheads="1"/>
          </p:cNvSpPr>
          <p:nvPr/>
        </p:nvSpPr>
        <p:spPr bwMode="auto">
          <a:xfrm>
            <a:off x="0" y="2592388"/>
            <a:ext cx="10801350" cy="958850"/>
          </a:xfrm>
          <a:prstGeom prst="rect">
            <a:avLst/>
          </a:prstGeom>
          <a:noFill/>
          <a:ln w="9525">
            <a:noFill/>
            <a:miter lim="800000"/>
            <a:headEnd/>
            <a:tailEnd/>
          </a:ln>
        </p:spPr>
        <p:txBody>
          <a:bodyPr lIns="106345" tIns="53172" rIns="106345" bIns="53172">
            <a:spAutoFit/>
          </a:bodyPr>
          <a:lstStyle/>
          <a:p>
            <a:pPr algn="ctr" defTabSz="1063625">
              <a:defRPr/>
            </a:pPr>
            <a:r>
              <a:rPr lang="zh-CN" altLang="en-US" sz="4200">
                <a:solidFill>
                  <a:srgbClr val="FFFFFF"/>
                </a:solidFill>
                <a:effectLst>
                  <a:outerShdw blurRad="38100" dist="38100" dir="2700000" algn="tl">
                    <a:srgbClr val="C0C0C0"/>
                  </a:outerShdw>
                </a:effectLst>
                <a:latin typeface="方正粗宋简体"/>
                <a:ea typeface="方正粗宋简体"/>
                <a:cs typeface="方正粗宋简体"/>
              </a:rPr>
              <a:t>不是所有保险都</a:t>
            </a:r>
            <a:r>
              <a:rPr lang="zh-CN" altLang="en-US" sz="5600">
                <a:solidFill>
                  <a:srgbClr val="FFFFFF"/>
                </a:solidFill>
                <a:effectLst>
                  <a:outerShdw blurRad="38100" dist="38100" dir="2700000" algn="tl">
                    <a:srgbClr val="C0C0C0"/>
                  </a:outerShdw>
                </a:effectLst>
                <a:latin typeface="方正粗宋简体"/>
                <a:ea typeface="方正粗宋简体"/>
                <a:cs typeface="方正粗宋简体"/>
              </a:rPr>
              <a:t>称鑫如意</a:t>
            </a:r>
            <a:endParaRPr lang="zh-CN" altLang="en-US" sz="5100">
              <a:solidFill>
                <a:srgbClr val="FFFFFF"/>
              </a:solidFill>
              <a:effectLst>
                <a:outerShdw blurRad="38100" dist="38100" dir="2700000" algn="tl">
                  <a:srgbClr val="C0C0C0"/>
                </a:outerShdw>
              </a:effectLst>
              <a:latin typeface="方正粗宋简体"/>
              <a:ea typeface="方正粗宋简体"/>
              <a:cs typeface="方正粗宋简体"/>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66779" y="1539234"/>
            <a:ext cx="3712624" cy="857578"/>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320" b="1" spc="45"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顶级金账户</a:t>
            </a:r>
          </a:p>
        </p:txBody>
      </p:sp>
      <p:sp>
        <p:nvSpPr>
          <p:cNvPr id="3" name="矩形 2"/>
          <p:cNvSpPr/>
          <p:nvPr/>
        </p:nvSpPr>
        <p:spPr>
          <a:xfrm>
            <a:off x="253282" y="1539234"/>
            <a:ext cx="3881380" cy="857578"/>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320" b="1" spc="45"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鑫如意主险</a:t>
            </a:r>
          </a:p>
        </p:txBody>
      </p:sp>
      <p:sp>
        <p:nvSpPr>
          <p:cNvPr id="4" name="矩形 3"/>
          <p:cNvSpPr/>
          <p:nvPr/>
        </p:nvSpPr>
        <p:spPr>
          <a:xfrm>
            <a:off x="4303781" y="2348764"/>
            <a:ext cx="2021937" cy="1047378"/>
          </a:xfrm>
          <a:prstGeom prst="rect">
            <a:avLst/>
          </a:prstGeom>
          <a:noFill/>
        </p:spPr>
        <p:txBody>
          <a:bodyPr wrap="none">
            <a:spAutoFit/>
          </a:bodyPr>
          <a:lstStyle/>
          <a:p>
            <a:pPr algn="ctr" defTabSz="914400">
              <a:defRPr/>
            </a:pPr>
            <a:r>
              <a:rPr lang="en-US" altLang="zh-CN"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oadway" pitchFamily="82" charset="0"/>
                <a:ea typeface="宋体" pitchFamily="2" charset="-122"/>
              </a:rPr>
              <a:t>and</a:t>
            </a:r>
            <a:endParaRPr lang="zh-CN" alt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oadway" pitchFamily="82" charset="0"/>
              <a:ea typeface="宋体" pitchFamily="2" charset="-122"/>
            </a:endParaRPr>
          </a:p>
        </p:txBody>
      </p:sp>
      <p:sp>
        <p:nvSpPr>
          <p:cNvPr id="6" name="TextBox 5"/>
          <p:cNvSpPr txBox="1"/>
          <p:nvPr/>
        </p:nvSpPr>
        <p:spPr>
          <a:xfrm>
            <a:off x="2784955" y="4050335"/>
            <a:ext cx="5231264" cy="1779705"/>
          </a:xfrm>
          <a:prstGeom prst="rect">
            <a:avLst/>
          </a:prstGeom>
          <a:noFill/>
        </p:spPr>
        <p:txBody>
          <a:bodyPr>
            <a:spAutoFit/>
          </a:bodyPr>
          <a:lstStyle/>
          <a:p>
            <a:pPr defTabSz="914400">
              <a:defRPr/>
            </a:pPr>
            <a:r>
              <a:rPr lang="zh-CN" altLang="en-US"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双账户 双保险</a:t>
            </a:r>
            <a:endParaRPr lang="en-US" altLang="zh-CN"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endParaRPr>
          </a:p>
          <a:p>
            <a:pPr defTabSz="914400">
              <a:defRPr/>
            </a:pPr>
            <a:r>
              <a:rPr lang="zh-CN" altLang="en-US"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高收益 超灵活 </a:t>
            </a:r>
          </a:p>
        </p:txBody>
      </p:sp>
      <p:grpSp>
        <p:nvGrpSpPr>
          <p:cNvPr id="65541" name="组合 9"/>
          <p:cNvGrpSpPr>
            <a:grpSpLocks/>
          </p:cNvGrpSpPr>
          <p:nvPr/>
        </p:nvGrpSpPr>
        <p:grpSpPr bwMode="auto">
          <a:xfrm>
            <a:off x="674688" y="2365375"/>
            <a:ext cx="3038475" cy="1360488"/>
            <a:chOff x="1142976" y="1357302"/>
            <a:chExt cx="2571768" cy="1200329"/>
          </a:xfrm>
        </p:grpSpPr>
        <p:sp>
          <p:nvSpPr>
            <p:cNvPr id="11" name="矩形 10"/>
            <p:cNvSpPr/>
            <p:nvPr/>
          </p:nvSpPr>
          <p:spPr>
            <a:xfrm>
              <a:off x="1142976" y="135730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绝</a:t>
              </a:r>
            </a:p>
          </p:txBody>
        </p:sp>
        <p:sp>
          <p:nvSpPr>
            <p:cNvPr id="12" name="矩形 11"/>
            <p:cNvSpPr/>
            <p:nvPr/>
          </p:nvSpPr>
          <p:spPr>
            <a:xfrm>
              <a:off x="2500298" y="135730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技</a:t>
              </a:r>
            </a:p>
          </p:txBody>
        </p:sp>
      </p:grpSp>
      <p:grpSp>
        <p:nvGrpSpPr>
          <p:cNvPr id="65542" name="组合 12"/>
          <p:cNvGrpSpPr>
            <a:grpSpLocks/>
          </p:cNvGrpSpPr>
          <p:nvPr/>
        </p:nvGrpSpPr>
        <p:grpSpPr bwMode="auto">
          <a:xfrm>
            <a:off x="7004050" y="2365375"/>
            <a:ext cx="3038475" cy="1360488"/>
            <a:chOff x="1500166" y="3143252"/>
            <a:chExt cx="2571768" cy="1200329"/>
          </a:xfrm>
        </p:grpSpPr>
        <p:sp>
          <p:nvSpPr>
            <p:cNvPr id="14" name="矩形 13"/>
            <p:cNvSpPr/>
            <p:nvPr/>
          </p:nvSpPr>
          <p:spPr>
            <a:xfrm>
              <a:off x="1500166" y="3143252"/>
              <a:ext cx="1214446" cy="1200329"/>
            </a:xfrm>
            <a:prstGeom prst="rect">
              <a:avLst/>
            </a:prstGeom>
            <a:solidFill>
              <a:srgbClr val="C00000"/>
            </a:solidFill>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defTabSz="914400">
                <a:defRPr/>
              </a:pPr>
              <a:r>
                <a:rPr lang="zh-CN" altLang="en-US" sz="7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实</a:t>
              </a:r>
            </a:p>
          </p:txBody>
        </p:sp>
        <p:sp>
          <p:nvSpPr>
            <p:cNvPr id="15" name="矩形 14"/>
            <p:cNvSpPr/>
            <p:nvPr/>
          </p:nvSpPr>
          <p:spPr>
            <a:xfrm>
              <a:off x="2857488" y="3143252"/>
              <a:ext cx="1214446" cy="1200329"/>
            </a:xfrm>
            <a:prstGeom prst="rect">
              <a:avLst/>
            </a:prstGeom>
            <a:ln w="38100">
              <a:solidFill>
                <a:srgbClr val="C00000"/>
              </a:solid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7200" b="1" spc="50"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力</a:t>
              </a:r>
            </a:p>
          </p:txBody>
        </p:sp>
      </p:gr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2" descr="http://image.zcool.com.cn/58/41/m_1273988396760.jpg"/>
          <p:cNvPicPr>
            <a:picLocks noChangeAspect="1" noChangeArrowheads="1"/>
          </p:cNvPicPr>
          <p:nvPr/>
        </p:nvPicPr>
        <p:blipFill>
          <a:blip r:embed="rId3"/>
          <a:srcRect t="11111" b="16666"/>
          <a:stretch>
            <a:fillRect/>
          </a:stretch>
        </p:blipFill>
        <p:spPr bwMode="auto">
          <a:xfrm>
            <a:off x="-758825" y="0"/>
            <a:ext cx="12319000" cy="6480175"/>
          </a:xfrm>
          <a:prstGeom prst="rect">
            <a:avLst/>
          </a:prstGeom>
          <a:noFill/>
          <a:ln w="9525">
            <a:noFill/>
            <a:miter lim="800000"/>
            <a:headEnd/>
            <a:tailEnd/>
          </a:ln>
        </p:spPr>
      </p:pic>
      <p:sp>
        <p:nvSpPr>
          <p:cNvPr id="66562" name="TextBox 2"/>
          <p:cNvSpPr txBox="1">
            <a:spLocks noChangeArrowheads="1"/>
          </p:cNvSpPr>
          <p:nvPr/>
        </p:nvSpPr>
        <p:spPr bwMode="auto">
          <a:xfrm>
            <a:off x="4725988" y="2592388"/>
            <a:ext cx="1265237" cy="1231900"/>
          </a:xfrm>
          <a:prstGeom prst="rect">
            <a:avLst/>
          </a:prstGeom>
          <a:noFill/>
          <a:ln w="9525">
            <a:noFill/>
            <a:miter lim="800000"/>
            <a:headEnd/>
            <a:tailEnd/>
          </a:ln>
        </p:spPr>
        <p:txBody>
          <a:bodyPr lIns="106345" tIns="53172" rIns="106345" bIns="53172">
            <a:spAutoFit/>
          </a:bodyPr>
          <a:lstStyle/>
          <a:p>
            <a:pPr algn="ctr" defTabSz="1063625"/>
            <a:r>
              <a:rPr lang="zh-CN" altLang="en-US" sz="3700" b="1">
                <a:latin typeface="华文中宋"/>
                <a:ea typeface="华文中宋"/>
                <a:cs typeface="华文中宋"/>
              </a:rPr>
              <a:t>核心亮点</a:t>
            </a:r>
          </a:p>
        </p:txBody>
      </p:sp>
      <p:sp>
        <p:nvSpPr>
          <p:cNvPr id="5" name="矩形 4"/>
          <p:cNvSpPr/>
          <p:nvPr/>
        </p:nvSpPr>
        <p:spPr>
          <a:xfrm>
            <a:off x="759829" y="1053661"/>
            <a:ext cx="1084518" cy="4606072"/>
          </a:xfrm>
          <a:prstGeom prst="rect">
            <a:avLst/>
          </a:prstGeom>
          <a:noFill/>
          <a:effectLst>
            <a:glow rad="139700">
              <a:schemeClr val="accent1">
                <a:satMod val="175000"/>
                <a:alpha val="40000"/>
              </a:schemeClr>
            </a:glow>
          </a:effectLst>
        </p:spPr>
        <p:txBody>
          <a:bodyPr>
            <a:spAutoFit/>
          </a:bodyPr>
          <a:lstStyle/>
          <a:p>
            <a:pPr algn="ctr" defTabSz="914400">
              <a:defRPr/>
            </a:pPr>
            <a:r>
              <a:rPr lang="zh-CN" altLang="en-US" sz="6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rPr>
              <a:t>高</a:t>
            </a:r>
            <a:r>
              <a:rPr lang="zh-CN" altLang="en-U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rPr>
              <a:t>确定收益</a:t>
            </a:r>
          </a:p>
        </p:txBody>
      </p:sp>
      <p:sp>
        <p:nvSpPr>
          <p:cNvPr id="6" name="矩形 5"/>
          <p:cNvSpPr/>
          <p:nvPr/>
        </p:nvSpPr>
        <p:spPr>
          <a:xfrm>
            <a:off x="9115219" y="1053661"/>
            <a:ext cx="1083494" cy="4606072"/>
          </a:xfrm>
          <a:prstGeom prst="rect">
            <a:avLst/>
          </a:prstGeom>
          <a:noFill/>
          <a:effectLst>
            <a:glow rad="139700">
              <a:schemeClr val="accent1">
                <a:satMod val="175000"/>
                <a:alpha val="40000"/>
              </a:schemeClr>
            </a:glow>
          </a:effectLst>
        </p:spPr>
        <p:txBody>
          <a:bodyPr>
            <a:spAutoFit/>
          </a:bodyPr>
          <a:lstStyle/>
          <a:p>
            <a:pPr algn="ctr" defTabSz="914400">
              <a:defRPr/>
            </a:pPr>
            <a:r>
              <a:rPr lang="zh-CN" altLang="en-US" sz="6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rPr>
              <a:t>超</a:t>
            </a:r>
            <a:endParaRPr lang="en-US" altLang="zh-CN" sz="6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endParaRPr>
          </a:p>
          <a:p>
            <a:pPr algn="ctr" defTabSz="914400">
              <a:defRPr/>
            </a:pPr>
            <a:r>
              <a:rPr lang="zh-CN" altLang="en-U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rPr>
              <a:t>灵</a:t>
            </a:r>
            <a:endParaRPr lang="en-US" altLang="zh-CN"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endParaRPr>
          </a:p>
          <a:p>
            <a:pPr algn="ctr" defTabSz="914400">
              <a:defRPr/>
            </a:pPr>
            <a:r>
              <a:rPr lang="zh-CN" altLang="en-U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方正超粗黑简体" pitchFamily="65" charset="-122"/>
                <a:ea typeface="方正超粗黑简体" pitchFamily="65" charset="-122"/>
              </a:rPr>
              <a:t>活支取</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矩形 9"/>
          <p:cNvSpPr>
            <a:spLocks noChangeArrowheads="1"/>
          </p:cNvSpPr>
          <p:nvPr/>
        </p:nvSpPr>
        <p:spPr bwMode="auto">
          <a:xfrm>
            <a:off x="0" y="0"/>
            <a:ext cx="10801350" cy="6480175"/>
          </a:xfrm>
          <a:prstGeom prst="rect">
            <a:avLst/>
          </a:prstGeom>
          <a:solidFill>
            <a:schemeClr val="bg1"/>
          </a:solidFill>
          <a:ln w="25400" algn="ctr">
            <a:noFill/>
            <a:miter lim="800000"/>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18" name="矩形 17"/>
          <p:cNvSpPr/>
          <p:nvPr/>
        </p:nvSpPr>
        <p:spPr>
          <a:xfrm>
            <a:off x="3138656" y="566507"/>
            <a:ext cx="6830037" cy="94229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en-US" altLang="zh-CN" sz="48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a:t>
            </a:r>
            <a:r>
              <a:rPr lang="zh-CN" altLang="en-US" sz="48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稳定三金再添金</a:t>
            </a:r>
            <a:r>
              <a:rPr lang="en-US" altLang="zh-CN" sz="48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a:t>
            </a:r>
          </a:p>
        </p:txBody>
      </p:sp>
      <p:grpSp>
        <p:nvGrpSpPr>
          <p:cNvPr id="40" name="组合 39"/>
          <p:cNvGrpSpPr>
            <a:grpSpLocks/>
          </p:cNvGrpSpPr>
          <p:nvPr/>
        </p:nvGrpSpPr>
        <p:grpSpPr bwMode="auto">
          <a:xfrm>
            <a:off x="3035300" y="1701800"/>
            <a:ext cx="5994400" cy="1133475"/>
            <a:chOff x="2570942" y="1500178"/>
            <a:chExt cx="5072098" cy="1000132"/>
          </a:xfrm>
        </p:grpSpPr>
        <p:sp>
          <p:nvSpPr>
            <p:cNvPr id="68624" name="矩形 10"/>
            <p:cNvSpPr>
              <a:spLocks noChangeArrowheads="1"/>
            </p:cNvSpPr>
            <p:nvPr/>
          </p:nvSpPr>
          <p:spPr bwMode="auto">
            <a:xfrm>
              <a:off x="3773147" y="1909196"/>
              <a:ext cx="3758404" cy="589713"/>
            </a:xfrm>
            <a:prstGeom prst="rect">
              <a:avLst/>
            </a:prstGeom>
            <a:noFill/>
            <a:ln w="9525">
              <a:noFill/>
              <a:miter lim="800000"/>
              <a:headEnd/>
              <a:tailEnd/>
            </a:ln>
          </p:spPr>
          <p:txBody>
            <a:bodyPr wrap="none" lIns="106345" tIns="53172" rIns="106345" bIns="53172">
              <a:spAutoFit/>
            </a:bodyPr>
            <a:lstStyle/>
            <a:p>
              <a:pPr algn="ctr" defTabSz="1063625"/>
              <a:r>
                <a:rPr lang="zh-CN" altLang="en-US" sz="3700">
                  <a:solidFill>
                    <a:srgbClr val="000000"/>
                  </a:solidFill>
                  <a:latin typeface="方正粗倩简体"/>
                  <a:ea typeface="方正粗倩简体"/>
                  <a:cs typeface="方正粗倩简体"/>
                </a:rPr>
                <a:t>稳定八十周岁</a:t>
              </a:r>
              <a:r>
                <a:rPr lang="zh-CN" altLang="en-US" sz="3700" u="sng">
                  <a:solidFill>
                    <a:srgbClr val="000000"/>
                  </a:solidFill>
                  <a:latin typeface="方正粗倩简体"/>
                  <a:ea typeface="方正粗倩简体"/>
                  <a:cs typeface="方正粗倩简体"/>
                </a:rPr>
                <a:t>满期金</a:t>
              </a:r>
              <a:endParaRPr lang="zh-CN" altLang="en-US" sz="3700"/>
            </a:p>
          </p:txBody>
        </p:sp>
        <p:pic>
          <p:nvPicPr>
            <p:cNvPr id="68625" name="Picture 2" descr="http://pic.58pic.com/00/88/13/01bOOOPICb8.jpg"/>
            <p:cNvPicPr>
              <a:picLocks noChangeAspect="1" noChangeArrowheads="1"/>
            </p:cNvPicPr>
            <p:nvPr/>
          </p:nvPicPr>
          <p:blipFill>
            <a:blip r:embed="rId3"/>
            <a:srcRect l="1991" t="15536" r="88228" b="60364"/>
            <a:stretch>
              <a:fillRect/>
            </a:stretch>
          </p:blipFill>
          <p:spPr bwMode="auto">
            <a:xfrm>
              <a:off x="2570942" y="1500178"/>
              <a:ext cx="1000132" cy="980899"/>
            </a:xfrm>
            <a:prstGeom prst="rect">
              <a:avLst/>
            </a:prstGeom>
            <a:noFill/>
            <a:ln w="9525">
              <a:noFill/>
              <a:miter lim="800000"/>
              <a:headEnd/>
              <a:tailEnd/>
            </a:ln>
          </p:spPr>
        </p:pic>
        <p:cxnSp>
          <p:nvCxnSpPr>
            <p:cNvPr id="20" name="直接连接符 19"/>
            <p:cNvCxnSpPr/>
            <p:nvPr/>
          </p:nvCxnSpPr>
          <p:spPr>
            <a:xfrm>
              <a:off x="3285549" y="2480700"/>
              <a:ext cx="4357491" cy="19610"/>
            </a:xfrm>
            <a:prstGeom prst="line">
              <a:avLst/>
            </a:prstGeom>
          </p:spPr>
          <p:style>
            <a:lnRef idx="1">
              <a:schemeClr val="accent2"/>
            </a:lnRef>
            <a:fillRef idx="0">
              <a:schemeClr val="accent2"/>
            </a:fillRef>
            <a:effectRef idx="0">
              <a:schemeClr val="accent2"/>
            </a:effectRef>
            <a:fontRef idx="minor">
              <a:schemeClr val="tx1"/>
            </a:fontRef>
          </p:style>
        </p:cxnSp>
      </p:grpSp>
      <p:grpSp>
        <p:nvGrpSpPr>
          <p:cNvPr id="41" name="组合 40"/>
          <p:cNvGrpSpPr>
            <a:grpSpLocks/>
          </p:cNvGrpSpPr>
          <p:nvPr/>
        </p:nvGrpSpPr>
        <p:grpSpPr bwMode="auto">
          <a:xfrm>
            <a:off x="3121025" y="3055938"/>
            <a:ext cx="5822950" cy="1155700"/>
            <a:chOff x="2642381" y="2695392"/>
            <a:chExt cx="4929395" cy="1019364"/>
          </a:xfrm>
        </p:grpSpPr>
        <p:pic>
          <p:nvPicPr>
            <p:cNvPr id="68621" name="Picture 2" descr="http://pic.58pic.com/00/88/13/01bOOOPICb8.jpg"/>
            <p:cNvPicPr>
              <a:picLocks noChangeAspect="1" noChangeArrowheads="1"/>
            </p:cNvPicPr>
            <p:nvPr/>
          </p:nvPicPr>
          <p:blipFill>
            <a:blip r:embed="rId3"/>
            <a:srcRect l="11874" t="15536" r="74374" b="60364"/>
            <a:stretch>
              <a:fillRect/>
            </a:stretch>
          </p:blipFill>
          <p:spPr bwMode="auto">
            <a:xfrm>
              <a:off x="2642381" y="2695392"/>
              <a:ext cx="1047758" cy="1000132"/>
            </a:xfrm>
            <a:prstGeom prst="rect">
              <a:avLst/>
            </a:prstGeom>
            <a:noFill/>
            <a:ln w="9525">
              <a:noFill/>
              <a:miter lim="800000"/>
              <a:headEnd/>
              <a:tailEnd/>
            </a:ln>
          </p:spPr>
        </p:pic>
        <p:sp>
          <p:nvSpPr>
            <p:cNvPr id="68622" name="矩形 13"/>
            <p:cNvSpPr>
              <a:spLocks noChangeArrowheads="1"/>
            </p:cNvSpPr>
            <p:nvPr/>
          </p:nvSpPr>
          <p:spPr bwMode="auto">
            <a:xfrm>
              <a:off x="3713463" y="3123861"/>
              <a:ext cx="3760210" cy="589495"/>
            </a:xfrm>
            <a:prstGeom prst="rect">
              <a:avLst/>
            </a:prstGeom>
            <a:noFill/>
            <a:ln w="9525">
              <a:noFill/>
              <a:miter lim="800000"/>
              <a:headEnd/>
              <a:tailEnd/>
            </a:ln>
          </p:spPr>
          <p:txBody>
            <a:bodyPr wrap="none" lIns="106345" tIns="53172" rIns="106345" bIns="53172">
              <a:spAutoFit/>
            </a:bodyPr>
            <a:lstStyle/>
            <a:p>
              <a:pPr defTabSz="1063625"/>
              <a:r>
                <a:rPr lang="zh-CN" altLang="en-US" sz="3700">
                  <a:solidFill>
                    <a:srgbClr val="000000"/>
                  </a:solidFill>
                  <a:latin typeface="方正粗倩简体"/>
                  <a:ea typeface="方正粗倩简体"/>
                  <a:cs typeface="方正粗倩简体"/>
                </a:rPr>
                <a:t>稳定即交即领</a:t>
              </a:r>
              <a:r>
                <a:rPr lang="zh-CN" altLang="en-US" sz="3700" u="sng">
                  <a:solidFill>
                    <a:srgbClr val="000000"/>
                  </a:solidFill>
                  <a:latin typeface="方正粗倩简体"/>
                  <a:ea typeface="方正粗倩简体"/>
                  <a:cs typeface="方正粗倩简体"/>
                </a:rPr>
                <a:t>高年金</a:t>
              </a:r>
              <a:endParaRPr lang="zh-CN" altLang="en-US" sz="3700"/>
            </a:p>
          </p:txBody>
        </p:sp>
        <p:cxnSp>
          <p:nvCxnSpPr>
            <p:cNvPr id="21" name="直接连接符 20"/>
            <p:cNvCxnSpPr/>
            <p:nvPr/>
          </p:nvCxnSpPr>
          <p:spPr>
            <a:xfrm>
              <a:off x="3357331" y="3693752"/>
              <a:ext cx="4214445" cy="21004"/>
            </a:xfrm>
            <a:prstGeom prst="line">
              <a:avLst/>
            </a:prstGeom>
          </p:spPr>
          <p:style>
            <a:lnRef idx="1">
              <a:schemeClr val="accent2"/>
            </a:lnRef>
            <a:fillRef idx="0">
              <a:schemeClr val="accent2"/>
            </a:fillRef>
            <a:effectRef idx="0">
              <a:schemeClr val="accent2"/>
            </a:effectRef>
            <a:fontRef idx="minor">
              <a:schemeClr val="tx1"/>
            </a:fontRef>
          </p:style>
        </p:cxnSp>
      </p:grpSp>
      <p:grpSp>
        <p:nvGrpSpPr>
          <p:cNvPr id="43" name="组合 42"/>
          <p:cNvGrpSpPr>
            <a:grpSpLocks/>
          </p:cNvGrpSpPr>
          <p:nvPr/>
        </p:nvGrpSpPr>
        <p:grpSpPr bwMode="auto">
          <a:xfrm>
            <a:off x="3121025" y="4514850"/>
            <a:ext cx="5822950" cy="1052513"/>
            <a:chOff x="2642380" y="3981276"/>
            <a:chExt cx="4929396" cy="928694"/>
          </a:xfrm>
        </p:grpSpPr>
        <p:sp>
          <p:nvSpPr>
            <p:cNvPr id="68618" name="矩形 14"/>
            <p:cNvSpPr>
              <a:spLocks noChangeArrowheads="1"/>
            </p:cNvSpPr>
            <p:nvPr/>
          </p:nvSpPr>
          <p:spPr bwMode="auto">
            <a:xfrm>
              <a:off x="3772593" y="4254421"/>
              <a:ext cx="3760211" cy="589714"/>
            </a:xfrm>
            <a:prstGeom prst="rect">
              <a:avLst/>
            </a:prstGeom>
            <a:noFill/>
            <a:ln w="9525">
              <a:noFill/>
              <a:miter lim="800000"/>
              <a:headEnd/>
              <a:tailEnd/>
            </a:ln>
          </p:spPr>
          <p:txBody>
            <a:bodyPr wrap="none" lIns="106345" tIns="53172" rIns="106345" bIns="53172">
              <a:spAutoFit/>
            </a:bodyPr>
            <a:lstStyle/>
            <a:p>
              <a:pPr algn="ctr" defTabSz="1063625"/>
              <a:r>
                <a:rPr lang="zh-CN" altLang="en-US" sz="3700">
                  <a:solidFill>
                    <a:srgbClr val="000000"/>
                  </a:solidFill>
                  <a:latin typeface="方正粗倩简体"/>
                  <a:ea typeface="方正粗倩简体"/>
                  <a:cs typeface="方正粗倩简体"/>
                </a:rPr>
                <a:t>稳定逐年递增</a:t>
              </a:r>
              <a:r>
                <a:rPr lang="zh-CN" altLang="en-US" sz="3700" u="sng">
                  <a:solidFill>
                    <a:srgbClr val="000000"/>
                  </a:solidFill>
                  <a:latin typeface="方正粗倩简体"/>
                  <a:ea typeface="方正粗倩简体"/>
                  <a:cs typeface="方正粗倩简体"/>
                </a:rPr>
                <a:t>养老金</a:t>
              </a:r>
            </a:p>
          </p:txBody>
        </p:sp>
        <p:pic>
          <p:nvPicPr>
            <p:cNvPr id="68619" name="Picture 2" descr="http://pic.58pic.com/00/88/13/01bOOOPICb8.jpg"/>
            <p:cNvPicPr>
              <a:picLocks noChangeAspect="1" noChangeArrowheads="1"/>
            </p:cNvPicPr>
            <p:nvPr/>
          </p:nvPicPr>
          <p:blipFill>
            <a:blip r:embed="rId3"/>
            <a:srcRect l="25774" t="15536" r="60329" b="60364"/>
            <a:stretch>
              <a:fillRect/>
            </a:stretch>
          </p:blipFill>
          <p:spPr bwMode="auto">
            <a:xfrm>
              <a:off x="2642380" y="3981276"/>
              <a:ext cx="983323" cy="928694"/>
            </a:xfrm>
            <a:prstGeom prst="rect">
              <a:avLst/>
            </a:prstGeom>
            <a:noFill/>
            <a:ln w="9525">
              <a:noFill/>
              <a:miter lim="800000"/>
              <a:headEnd/>
              <a:tailEnd/>
            </a:ln>
          </p:spPr>
        </p:pic>
        <p:cxnSp>
          <p:nvCxnSpPr>
            <p:cNvPr id="22" name="直接连接符 21"/>
            <p:cNvCxnSpPr/>
            <p:nvPr/>
          </p:nvCxnSpPr>
          <p:spPr>
            <a:xfrm>
              <a:off x="3428557" y="4838532"/>
              <a:ext cx="4143219" cy="19610"/>
            </a:xfrm>
            <a:prstGeom prst="line">
              <a:avLst/>
            </a:prstGeom>
          </p:spPr>
          <p:style>
            <a:lnRef idx="1">
              <a:schemeClr val="accent2"/>
            </a:lnRef>
            <a:fillRef idx="0">
              <a:schemeClr val="accent2"/>
            </a:fillRef>
            <a:effectRef idx="0">
              <a:schemeClr val="accent2"/>
            </a:effectRef>
            <a:fontRef idx="minor">
              <a:schemeClr val="tx1"/>
            </a:fontRef>
          </p:style>
        </p:cxnSp>
      </p:grpSp>
      <p:cxnSp>
        <p:nvCxnSpPr>
          <p:cNvPr id="31" name="直接连接符 30"/>
          <p:cNvCxnSpPr/>
          <p:nvPr/>
        </p:nvCxnSpPr>
        <p:spPr>
          <a:xfrm rot="5400000">
            <a:off x="5963444" y="3536156"/>
            <a:ext cx="3359150" cy="1588"/>
          </a:xfrm>
          <a:prstGeom prst="line">
            <a:avLst/>
          </a:prstGeom>
        </p:spPr>
        <p:style>
          <a:lnRef idx="1">
            <a:schemeClr val="accent2"/>
          </a:lnRef>
          <a:fillRef idx="0">
            <a:schemeClr val="accent2"/>
          </a:fillRef>
          <a:effectRef idx="0">
            <a:schemeClr val="accent2"/>
          </a:effectRef>
          <a:fontRef idx="minor">
            <a:schemeClr val="tx1"/>
          </a:fontRef>
        </p:style>
      </p:cxnSp>
      <p:sp>
        <p:nvSpPr>
          <p:cNvPr id="34" name="TextBox 33"/>
          <p:cNvSpPr txBox="1"/>
          <p:nvPr/>
        </p:nvSpPr>
        <p:spPr>
          <a:xfrm>
            <a:off x="9367116" y="1620756"/>
            <a:ext cx="1014323" cy="4570794"/>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32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顶级金账户</a:t>
            </a:r>
            <a:endParaRPr lang="en-US" altLang="zh-CN" sz="32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a:p>
            <a:pPr defTabSz="914400">
              <a:defRPr/>
            </a:pPr>
            <a:r>
              <a:rPr lang="zh-CN" altLang="en-US" sz="32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利上利</a:t>
            </a:r>
          </a:p>
        </p:txBody>
      </p:sp>
      <p:sp>
        <p:nvSpPr>
          <p:cNvPr id="68616" name="椭圆 37"/>
          <p:cNvSpPr>
            <a:spLocks noChangeArrowheads="1"/>
          </p:cNvSpPr>
          <p:nvPr/>
        </p:nvSpPr>
        <p:spPr bwMode="auto">
          <a:xfrm>
            <a:off x="-2278063" y="0"/>
            <a:ext cx="4556126" cy="6480175"/>
          </a:xfrm>
          <a:prstGeom prst="ellipse">
            <a:avLst/>
          </a:prstGeom>
          <a:solidFill>
            <a:srgbClr val="C00000"/>
          </a:solidFill>
          <a:ln w="25400" algn="ctr">
            <a:solidFill>
              <a:srgbClr val="C00000"/>
            </a:solidFill>
            <a:round/>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68617" name="TextBox 38"/>
          <p:cNvSpPr txBox="1">
            <a:spLocks noChangeArrowheads="1"/>
          </p:cNvSpPr>
          <p:nvPr/>
        </p:nvSpPr>
        <p:spPr bwMode="auto">
          <a:xfrm>
            <a:off x="338138" y="647700"/>
            <a:ext cx="1012825" cy="5438775"/>
          </a:xfrm>
          <a:prstGeom prst="rect">
            <a:avLst/>
          </a:prstGeom>
          <a:noFill/>
          <a:ln w="9525">
            <a:noFill/>
            <a:miter lim="800000"/>
            <a:headEnd/>
            <a:tailEnd/>
          </a:ln>
        </p:spPr>
        <p:txBody>
          <a:bodyPr lIns="106345" tIns="53172" rIns="106345" bIns="53172">
            <a:spAutoFit/>
          </a:bodyPr>
          <a:lstStyle/>
          <a:p>
            <a:pPr defTabSz="1063625"/>
            <a:r>
              <a:rPr lang="zh-CN" altLang="en-US" sz="7000">
                <a:solidFill>
                  <a:schemeClr val="bg1"/>
                </a:solidFill>
                <a:latin typeface="方正超粗黑简体"/>
                <a:ea typeface="方正超粗黑简体"/>
                <a:cs typeface="方正超粗黑简体"/>
              </a:rPr>
              <a:t>高确定收益</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Bottom)">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slide(fromBottom)">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slide(fromBottom)">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slide(fromBottom)">
                                      <p:cBhvr>
                                        <p:cTn id="22" dur="500"/>
                                        <p:tgtEl>
                                          <p:spTgt spid="43"/>
                                        </p:tgtEl>
                                      </p:cBhvr>
                                    </p:animEffect>
                                  </p:childTnLst>
                                </p:cTn>
                              </p:par>
                            </p:childTnLst>
                          </p:cTn>
                        </p:par>
                      </p:childTnLst>
                    </p:cTn>
                  </p:par>
                  <p:par>
                    <p:cTn id="23" fill="hold">
                      <p:stCondLst>
                        <p:cond delay="indefinite"/>
                      </p:stCondLst>
                      <p:childTnLst>
                        <p:par>
                          <p:cTn id="24" fill="hold">
                            <p:stCondLst>
                              <p:cond delay="0"/>
                            </p:stCondLst>
                            <p:childTnLst>
                              <p:par>
                                <p:cTn id="25" presetID="39" presetClass="entr" presetSubtype="0" accel="10000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ppt_h</p:attrName>
                                        </p:attrNameLst>
                                      </p:cBhvr>
                                      <p:tavLst>
                                        <p:tav tm="0">
                                          <p:val>
                                            <p:strVal val="#ppt_h/20"/>
                                          </p:val>
                                        </p:tav>
                                        <p:tav tm="50000">
                                          <p:val>
                                            <p:strVal val="#ppt_h/20"/>
                                          </p:val>
                                        </p:tav>
                                        <p:tav tm="100000">
                                          <p:val>
                                            <p:strVal val="#ppt_h"/>
                                          </p:val>
                                        </p:tav>
                                      </p:tavLst>
                                    </p:anim>
                                    <p:anim calcmode="lin" valueType="num">
                                      <p:cBhvr>
                                        <p:cTn id="28" dur="500" fill="hold"/>
                                        <p:tgtEl>
                                          <p:spTgt spid="31"/>
                                        </p:tgtEl>
                                        <p:attrNameLst>
                                          <p:attrName>ppt_w</p:attrName>
                                        </p:attrNameLst>
                                      </p:cBhvr>
                                      <p:tavLst>
                                        <p:tav tm="0">
                                          <p:val>
                                            <p:strVal val="#ppt_w+.3"/>
                                          </p:val>
                                        </p:tav>
                                        <p:tav tm="50000">
                                          <p:val>
                                            <p:strVal val="#ppt_w+.3"/>
                                          </p:val>
                                        </p:tav>
                                        <p:tav tm="100000">
                                          <p:val>
                                            <p:strVal val="#ppt_w"/>
                                          </p:val>
                                        </p:tav>
                                      </p:tavLst>
                                    </p:anim>
                                    <p:anim calcmode="lin" valueType="num">
                                      <p:cBhvr>
                                        <p:cTn id="29" dur="500" fill="hold"/>
                                        <p:tgtEl>
                                          <p:spTgt spid="31"/>
                                        </p:tgtEl>
                                        <p:attrNameLst>
                                          <p:attrName>ppt_x</p:attrName>
                                        </p:attrNameLst>
                                      </p:cBhvr>
                                      <p:tavLst>
                                        <p:tav tm="0">
                                          <p:val>
                                            <p:strVal val="#ppt_x-.3"/>
                                          </p:val>
                                        </p:tav>
                                        <p:tav tm="50000">
                                          <p:val>
                                            <p:strVal val="#ppt_x"/>
                                          </p:val>
                                        </p:tav>
                                        <p:tav tm="100000">
                                          <p:val>
                                            <p:strVal val="#ppt_x"/>
                                          </p:val>
                                        </p:tav>
                                      </p:tavLst>
                                    </p:anim>
                                    <p:anim calcmode="lin" valueType="num">
                                      <p:cBhvr>
                                        <p:cTn id="30" dur="500" fill="hold"/>
                                        <p:tgtEl>
                                          <p:spTgt spid="31"/>
                                        </p:tgtEl>
                                        <p:attrNameLst>
                                          <p:attrName>ppt_y</p:attrName>
                                        </p:attrNameLst>
                                      </p:cBhvr>
                                      <p:tavLst>
                                        <p:tav tm="0">
                                          <p:val>
                                            <p:strVal val="#ppt_y"/>
                                          </p:val>
                                        </p:tav>
                                        <p:tav tm="100000">
                                          <p:val>
                                            <p:strVal val="#ppt_y"/>
                                          </p:val>
                                        </p:tav>
                                      </p:tavLst>
                                    </p:anim>
                                  </p:childTnLst>
                                </p:cTn>
                              </p:par>
                              <p:par>
                                <p:cTn id="31" presetID="39" presetClass="entr" presetSubtype="0" accel="100000"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 calcmode="lin" valueType="num">
                                      <p:cBhvr>
                                        <p:cTn id="33" dur="500" fill="hold"/>
                                        <p:tgtEl>
                                          <p:spTgt spid="34"/>
                                        </p:tgtEl>
                                        <p:attrNameLst>
                                          <p:attrName>ppt_h</p:attrName>
                                        </p:attrNameLst>
                                      </p:cBhvr>
                                      <p:tavLst>
                                        <p:tav tm="0">
                                          <p:val>
                                            <p:strVal val="#ppt_h/20"/>
                                          </p:val>
                                        </p:tav>
                                        <p:tav tm="50000">
                                          <p:val>
                                            <p:strVal val="#ppt_h/20"/>
                                          </p:val>
                                        </p:tav>
                                        <p:tav tm="100000">
                                          <p:val>
                                            <p:strVal val="#ppt_h"/>
                                          </p:val>
                                        </p:tav>
                                      </p:tavLst>
                                    </p:anim>
                                    <p:anim calcmode="lin" valueType="num">
                                      <p:cBhvr>
                                        <p:cTn id="34" dur="500" fill="hold"/>
                                        <p:tgtEl>
                                          <p:spTgt spid="34"/>
                                        </p:tgtEl>
                                        <p:attrNameLst>
                                          <p:attrName>ppt_w</p:attrName>
                                        </p:attrNameLst>
                                      </p:cBhvr>
                                      <p:tavLst>
                                        <p:tav tm="0">
                                          <p:val>
                                            <p:strVal val="#ppt_w+.3"/>
                                          </p:val>
                                        </p:tav>
                                        <p:tav tm="50000">
                                          <p:val>
                                            <p:strVal val="#ppt_w+.3"/>
                                          </p:val>
                                        </p:tav>
                                        <p:tav tm="100000">
                                          <p:val>
                                            <p:strVal val="#ppt_w"/>
                                          </p:val>
                                        </p:tav>
                                      </p:tavLst>
                                    </p:anim>
                                    <p:anim calcmode="lin" valueType="num">
                                      <p:cBhvr>
                                        <p:cTn id="35" dur="500" fill="hold"/>
                                        <p:tgtEl>
                                          <p:spTgt spid="34"/>
                                        </p:tgtEl>
                                        <p:attrNameLst>
                                          <p:attrName>ppt_x</p:attrName>
                                        </p:attrNameLst>
                                      </p:cBhvr>
                                      <p:tavLst>
                                        <p:tav tm="0">
                                          <p:val>
                                            <p:strVal val="#ppt_x-.3"/>
                                          </p:val>
                                        </p:tav>
                                        <p:tav tm="50000">
                                          <p:val>
                                            <p:strVal val="#ppt_x"/>
                                          </p:val>
                                        </p:tav>
                                        <p:tav tm="100000">
                                          <p:val>
                                            <p:strVal val="#ppt_x"/>
                                          </p:val>
                                        </p:tav>
                                      </p:tavLst>
                                    </p:anim>
                                    <p:anim calcmode="lin" valueType="num">
                                      <p:cBhvr>
                                        <p:cTn id="36"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230188" y="5495925"/>
            <a:ext cx="10571162" cy="109538"/>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92435" tIns="46216" rIns="92435" bIns="46216">
            <a:spAutoFit/>
          </a:bodyPr>
          <a:lstStyle/>
          <a:p>
            <a:pPr defTabSz="1063625">
              <a:spcBef>
                <a:spcPct val="50000"/>
              </a:spcBef>
              <a:defRPr/>
            </a:pPr>
            <a:endParaRPr lang="zh-CN" altLang="en-US" sz="100">
              <a:solidFill>
                <a:srgbClr val="2B166E"/>
              </a:solidFill>
              <a:latin typeface="Comic Sans MS" pitchFamily="66" charset="0"/>
            </a:endParaRPr>
          </a:p>
        </p:txBody>
      </p:sp>
      <p:grpSp>
        <p:nvGrpSpPr>
          <p:cNvPr id="2" name="Group 11"/>
          <p:cNvGrpSpPr>
            <a:grpSpLocks/>
          </p:cNvGrpSpPr>
          <p:nvPr/>
        </p:nvGrpSpPr>
        <p:grpSpPr bwMode="auto">
          <a:xfrm>
            <a:off x="466725" y="1214438"/>
            <a:ext cx="7145338" cy="3413125"/>
            <a:chOff x="0" y="0"/>
            <a:chExt cx="2800310" cy="2088231"/>
          </a:xfrm>
        </p:grpSpPr>
        <p:grpSp>
          <p:nvGrpSpPr>
            <p:cNvPr id="70662"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67681"/>
                  <a:gd name="adj2" fmla="val 37486"/>
                </a:avLst>
              </a:prstGeom>
              <a:solidFill>
                <a:schemeClr val="bg1"/>
              </a:solidFill>
              <a:ln w="3175">
                <a:solidFill>
                  <a:srgbClr val="BFBFBF"/>
                </a:solidFill>
                <a:miter lim="800000"/>
                <a:headEnd/>
                <a:tailEnd/>
              </a:ln>
              <a:effectLst>
                <a:outerShdw dist="38100" dir="2700000" algn="ctr" rotWithShape="0">
                  <a:srgbClr val="000000">
                    <a:alpha val="39000"/>
                  </a:srgbClr>
                </a:outerShdw>
              </a:effectLst>
            </p:spPr>
            <p:txBody>
              <a:bodyPr lIns="106345" tIns="53172" rIns="106345" bIns="53172" anchor="ctr"/>
              <a:lstStyle/>
              <a:p>
                <a:pPr algn="ctr" defTabSz="1063625">
                  <a:defRPr/>
                </a:pPr>
                <a:endParaRPr lang="zh-CN" altLang="en-US" sz="3300">
                  <a:solidFill>
                    <a:srgbClr val="FFFFFF"/>
                  </a:solidFill>
                  <a:latin typeface="Constantia" pitchFamily="18" charset="0"/>
                </a:endParaRPr>
              </a:p>
            </p:txBody>
          </p:sp>
          <p:sp>
            <p:nvSpPr>
              <p:cNvPr id="70665" name="椭圆形标注 69"/>
              <p:cNvSpPr>
                <a:spLocks noChangeArrowheads="1"/>
              </p:cNvSpPr>
              <p:nvPr/>
            </p:nvSpPr>
            <p:spPr bwMode="auto">
              <a:xfrm>
                <a:off x="105164" y="102337"/>
                <a:ext cx="2592701" cy="2000406"/>
              </a:xfrm>
              <a:prstGeom prst="wedgeEllipseCallout">
                <a:avLst>
                  <a:gd name="adj1" fmla="val 57769"/>
                  <a:gd name="adj2" fmla="val 29218"/>
                </a:avLst>
              </a:prstGeom>
              <a:solidFill>
                <a:srgbClr val="FFFFFF"/>
              </a:solidFill>
              <a:ln w="3175">
                <a:solidFill>
                  <a:srgbClr val="BFBFBF"/>
                </a:solidFill>
                <a:prstDash val="sysDash"/>
                <a:miter lim="800000"/>
                <a:headEnd/>
                <a:tailEnd/>
              </a:ln>
            </p:spPr>
            <p:txBody>
              <a:bodyPr lIns="106345" tIns="53172" rIns="106345" bIns="53172" anchor="ctr"/>
              <a:lstStyle/>
              <a:p>
                <a:pPr algn="ctr" defTabSz="1063625"/>
                <a:endParaRPr lang="zh-CN" altLang="en-US" sz="3300">
                  <a:solidFill>
                    <a:srgbClr val="FFFFFF"/>
                  </a:solidFill>
                  <a:latin typeface="Constantia" pitchFamily="18" charset="0"/>
                </a:endParaRPr>
              </a:p>
            </p:txBody>
          </p:sp>
        </p:grpSp>
        <p:sp>
          <p:nvSpPr>
            <p:cNvPr id="70663" name="TextBox 62"/>
            <p:cNvSpPr txBox="1">
              <a:spLocks noChangeArrowheads="1"/>
            </p:cNvSpPr>
            <p:nvPr/>
          </p:nvSpPr>
          <p:spPr bwMode="auto">
            <a:xfrm>
              <a:off x="344051" y="625498"/>
              <a:ext cx="2167580" cy="1109191"/>
            </a:xfrm>
            <a:prstGeom prst="rect">
              <a:avLst/>
            </a:prstGeom>
            <a:noFill/>
            <a:ln w="9525">
              <a:noFill/>
              <a:miter lim="800000"/>
              <a:headEnd/>
              <a:tailEnd/>
            </a:ln>
          </p:spPr>
          <p:txBody>
            <a:bodyPr lIns="106345" tIns="53172" rIns="106345" bIns="53172">
              <a:spAutoFit/>
            </a:bodyPr>
            <a:lstStyle/>
            <a:p>
              <a:pPr defTabSz="1063625"/>
              <a:r>
                <a:rPr lang="zh-CN" altLang="zh-CN" sz="2800" b="1">
                  <a:solidFill>
                    <a:srgbClr val="0D0D0D"/>
                  </a:solidFill>
                  <a:latin typeface="微软雅黑" pitchFamily="34" charset="-122"/>
                  <a:ea typeface="微软雅黑" pitchFamily="34" charset="-122"/>
                </a:rPr>
                <a:t>被保险人生存至年满八十周岁的年生效对应日，本合同终止，本公司按本合同所交保险费（不计利息）给付满期保险金。</a:t>
              </a:r>
            </a:p>
          </p:txBody>
        </p:sp>
      </p:grpSp>
      <p:sp>
        <p:nvSpPr>
          <p:cNvPr id="107541" name="Text Box 5"/>
          <p:cNvSpPr txBox="1">
            <a:spLocks noChangeArrowheads="1"/>
          </p:cNvSpPr>
          <p:nvPr/>
        </p:nvSpPr>
        <p:spPr bwMode="auto">
          <a:xfrm>
            <a:off x="8607425" y="5670550"/>
            <a:ext cx="1266825" cy="457200"/>
          </a:xfrm>
          <a:prstGeom prst="rect">
            <a:avLst/>
          </a:prstGeom>
          <a:noFill/>
          <a:ln w="9525">
            <a:noFill/>
            <a:bevel/>
            <a:headEnd/>
            <a:tailEnd/>
          </a:ln>
        </p:spPr>
        <p:txBody>
          <a:bodyPr lIns="92435" tIns="46216" rIns="92435" bIns="46216">
            <a:spAutoFit/>
          </a:bodyPr>
          <a:lstStyle/>
          <a:p>
            <a:pPr defTabSz="1063625">
              <a:defRPr/>
            </a:pPr>
            <a:r>
              <a:rPr lang="en-US" altLang="zh-CN" sz="2400" b="1">
                <a:solidFill>
                  <a:srgbClr val="000000"/>
                </a:solidFill>
                <a:effectLst>
                  <a:outerShdw blurRad="38100" dist="38100" dir="2700000" algn="tl">
                    <a:srgbClr val="C0C0C0"/>
                  </a:outerShdw>
                </a:effectLst>
                <a:latin typeface="Comic Sans MS" pitchFamily="66" charset="0"/>
              </a:rPr>
              <a:t>80</a:t>
            </a:r>
            <a:r>
              <a:rPr lang="zh-CN" altLang="en-US" sz="2400" b="1">
                <a:solidFill>
                  <a:srgbClr val="000000"/>
                </a:solidFill>
                <a:effectLst>
                  <a:outerShdw blurRad="38100" dist="38100" dir="2700000" algn="tl">
                    <a:srgbClr val="C0C0C0"/>
                  </a:outerShdw>
                </a:effectLst>
                <a:latin typeface="Comic Sans MS" pitchFamily="66" charset="0"/>
              </a:rPr>
              <a:t>岁</a:t>
            </a:r>
          </a:p>
        </p:txBody>
      </p:sp>
      <p:sp>
        <p:nvSpPr>
          <p:cNvPr id="24" name="圆柱形 47"/>
          <p:cNvSpPr>
            <a:spLocks noChangeArrowheads="1"/>
          </p:cNvSpPr>
          <p:nvPr/>
        </p:nvSpPr>
        <p:spPr bwMode="auto">
          <a:xfrm>
            <a:off x="8353425" y="1782763"/>
            <a:ext cx="1193800" cy="3844925"/>
          </a:xfrm>
          <a:prstGeom prst="can">
            <a:avLst>
              <a:gd name="adj" fmla="val 24737"/>
            </a:avLst>
          </a:prstGeom>
          <a:solidFill>
            <a:srgbClr val="0070C0"/>
          </a:solidFill>
          <a:ln w="9525">
            <a:noFill/>
            <a:bevel/>
            <a:headEnd/>
            <a:tailEnd/>
          </a:ln>
        </p:spPr>
        <p:txBody>
          <a:bodyPr vert="eaVert" wrap="none" lIns="92499" tIns="46249" rIns="92499" bIns="46249" anchor="ctr"/>
          <a:lstStyle/>
          <a:p>
            <a:pPr algn="ctr" defTabSz="1063625" eaLnBrk="0" hangingPunct="0">
              <a:defRPr/>
            </a:pPr>
            <a:r>
              <a:rPr lang="zh-CN" altLang="en-US" sz="3600">
                <a:solidFill>
                  <a:srgbClr val="FFFFFF"/>
                </a:solidFill>
                <a:effectLst>
                  <a:outerShdw blurRad="38100" dist="38100" dir="2700000" algn="tl">
                    <a:srgbClr val="000000"/>
                  </a:outerShdw>
                </a:effectLst>
                <a:latin typeface="方正粗活意简体"/>
                <a:ea typeface="方正粗活意简体"/>
                <a:cs typeface="方正粗活意简体"/>
              </a:rPr>
              <a:t>满期金</a:t>
            </a:r>
          </a:p>
        </p:txBody>
      </p:sp>
      <p:sp>
        <p:nvSpPr>
          <p:cNvPr id="14" name="矩形 13"/>
          <p:cNvSpPr/>
          <p:nvPr/>
        </p:nvSpPr>
        <p:spPr>
          <a:xfrm>
            <a:off x="207586" y="-28712"/>
            <a:ext cx="10360263" cy="80260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40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确定</a:t>
            </a:r>
            <a:r>
              <a:rPr lang="zh-CN" altLang="en-US" b="1" spc="50" dirty="0">
                <a:ln w="11430"/>
                <a:effectLst>
                  <a:outerShdw blurRad="76200" dist="50800" dir="5400000" algn="tl" rotWithShape="0">
                    <a:srgbClr val="000000">
                      <a:alpha val="65000"/>
                    </a:srgbClr>
                  </a:outerShdw>
                </a:effectLst>
                <a:latin typeface="方正粗倩简体" pitchFamily="65" charset="-122"/>
                <a:ea typeface="方正粗倩简体" pitchFamily="65" charset="-122"/>
              </a:rPr>
              <a:t>八十周岁</a:t>
            </a:r>
            <a:r>
              <a:rPr lang="zh-CN" altLang="en-US" b="1" u="sng" spc="50" dirty="0">
                <a:ln w="11430"/>
                <a:effectLst>
                  <a:outerShdw blurRad="76200" dist="50800" dir="5400000" algn="tl" rotWithShape="0">
                    <a:srgbClr val="000000">
                      <a:alpha val="65000"/>
                    </a:srgbClr>
                  </a:outerShdw>
                </a:effectLst>
                <a:latin typeface="方正粗倩简体" pitchFamily="65" charset="-122"/>
                <a:ea typeface="方正粗倩简体" pitchFamily="65" charset="-122"/>
              </a:rPr>
              <a:t>满期金</a:t>
            </a:r>
            <a:endParaRPr lang="zh-CN" altLang="en-US" b="1" spc="50" dirty="0">
              <a:ln w="11430"/>
              <a:effectLst>
                <a:outerShdw blurRad="76200" dist="50800" dir="5400000" algn="tl" rotWithShape="0">
                  <a:srgbClr val="000000">
                    <a:alpha val="65000"/>
                  </a:srgbClr>
                </a:outerShdw>
              </a:effectLst>
              <a:latin typeface="Arial"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100000">
                                          <p:val>
                                            <p:strVal val="#ppt_x"/>
                                          </p:val>
                                        </p:tav>
                                      </p:tavLst>
                                    </p:anim>
                                    <p:anim calcmode="lin" valueType="num">
                                      <p:cBhvr>
                                        <p:cTn id="8" dur="500" fill="hold"/>
                                        <p:tgtEl>
                                          <p:spTgt spid="24"/>
                                        </p:tgtEl>
                                        <p:attrNameLst>
                                          <p:attrName>ppt_y</p:attrName>
                                        </p:attrNameLst>
                                      </p:cBhvr>
                                      <p:tavLst>
                                        <p:tav tm="0">
                                          <p:val>
                                            <p:strVal val="#ppt_y+#ppt_h/2"/>
                                          </p:val>
                                        </p:tav>
                                        <p:tav tm="100000">
                                          <p:val>
                                            <p:strVal val="#ppt_y"/>
                                          </p:val>
                                        </p:tav>
                                      </p:tavLst>
                                    </p:anim>
                                    <p:anim calcmode="lin" valueType="num">
                                      <p:cBhvr>
                                        <p:cTn id="9" dur="500" fill="hold"/>
                                        <p:tgtEl>
                                          <p:spTgt spid="24"/>
                                        </p:tgtEl>
                                        <p:attrNameLst>
                                          <p:attrName>ppt_w</p:attrName>
                                        </p:attrNameLst>
                                      </p:cBhvr>
                                      <p:tavLst>
                                        <p:tav tm="0">
                                          <p:val>
                                            <p:strVal val="#ppt_w"/>
                                          </p:val>
                                        </p:tav>
                                        <p:tav tm="100000">
                                          <p:val>
                                            <p:strVal val="#ppt_w"/>
                                          </p:val>
                                        </p:tav>
                                      </p:tavLst>
                                    </p:anim>
                                    <p:anim calcmode="lin" valueType="num">
                                      <p:cBhvr>
                                        <p:cTn id="10"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230188" y="5495925"/>
            <a:ext cx="10571162" cy="109538"/>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92435" tIns="46216" rIns="92435" bIns="46216">
            <a:spAutoFit/>
          </a:bodyPr>
          <a:lstStyle/>
          <a:p>
            <a:pPr defTabSz="1063625">
              <a:spcBef>
                <a:spcPct val="50000"/>
              </a:spcBef>
              <a:defRPr/>
            </a:pPr>
            <a:endParaRPr lang="zh-CN" altLang="en-US" sz="100">
              <a:solidFill>
                <a:srgbClr val="2B166E"/>
              </a:solidFill>
              <a:latin typeface="Comic Sans MS" pitchFamily="66" charset="0"/>
            </a:endParaRPr>
          </a:p>
        </p:txBody>
      </p:sp>
      <p:grpSp>
        <p:nvGrpSpPr>
          <p:cNvPr id="2" name="Group 11"/>
          <p:cNvGrpSpPr>
            <a:grpSpLocks/>
          </p:cNvGrpSpPr>
          <p:nvPr/>
        </p:nvGrpSpPr>
        <p:grpSpPr bwMode="auto">
          <a:xfrm>
            <a:off x="211138" y="1198563"/>
            <a:ext cx="7937500" cy="2609850"/>
            <a:chOff x="0" y="0"/>
            <a:chExt cx="2800310" cy="2088231"/>
          </a:xfrm>
        </p:grpSpPr>
        <p:grpSp>
          <p:nvGrpSpPr>
            <p:cNvPr id="72716"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20259"/>
                  <a:gd name="adj2" fmla="val 57403"/>
                </a:avLst>
              </a:prstGeom>
              <a:solidFill>
                <a:schemeClr val="bg1"/>
              </a:solidFill>
              <a:ln w="3175">
                <a:solidFill>
                  <a:srgbClr val="BFBFBF"/>
                </a:solidFill>
                <a:miter lim="800000"/>
                <a:headEnd/>
                <a:tailEnd/>
              </a:ln>
              <a:effectLst>
                <a:outerShdw dist="38100" dir="2700000" algn="ctr" rotWithShape="0">
                  <a:srgbClr val="000000">
                    <a:alpha val="39000"/>
                  </a:srgbClr>
                </a:outerShdw>
              </a:effectLst>
            </p:spPr>
            <p:txBody>
              <a:bodyPr lIns="106345" tIns="53172" rIns="106345" bIns="53172" anchor="ctr"/>
              <a:lstStyle/>
              <a:p>
                <a:pPr algn="ctr" defTabSz="1063625">
                  <a:defRPr/>
                </a:pPr>
                <a:endParaRPr lang="zh-CN" altLang="en-US" sz="2800">
                  <a:solidFill>
                    <a:srgbClr val="FFFFFF"/>
                  </a:solidFill>
                  <a:latin typeface="Constantia" pitchFamily="18" charset="0"/>
                </a:endParaRPr>
              </a:p>
            </p:txBody>
          </p:sp>
          <p:sp>
            <p:nvSpPr>
              <p:cNvPr id="72719" name="椭圆形标注 69"/>
              <p:cNvSpPr>
                <a:spLocks noChangeArrowheads="1"/>
              </p:cNvSpPr>
              <p:nvPr/>
            </p:nvSpPr>
            <p:spPr bwMode="auto">
              <a:xfrm>
                <a:off x="105164" y="102337"/>
                <a:ext cx="2592701" cy="2000406"/>
              </a:xfrm>
              <a:prstGeom prst="wedgeEllipseCallout">
                <a:avLst>
                  <a:gd name="adj1" fmla="val -18653"/>
                  <a:gd name="adj2" fmla="val 53856"/>
                </a:avLst>
              </a:prstGeom>
              <a:solidFill>
                <a:srgbClr val="FFFFFF"/>
              </a:solidFill>
              <a:ln w="3175">
                <a:solidFill>
                  <a:srgbClr val="BFBFBF"/>
                </a:solidFill>
                <a:prstDash val="sysDash"/>
                <a:miter lim="800000"/>
                <a:headEnd/>
                <a:tailEnd/>
              </a:ln>
            </p:spPr>
            <p:txBody>
              <a:bodyPr lIns="106345" tIns="53172" rIns="106345" bIns="53172" anchor="ctr"/>
              <a:lstStyle/>
              <a:p>
                <a:pPr algn="ctr" defTabSz="1063625"/>
                <a:endParaRPr lang="zh-CN" altLang="en-US" sz="2100">
                  <a:solidFill>
                    <a:srgbClr val="FFFFFF"/>
                  </a:solidFill>
                  <a:latin typeface="Constantia" pitchFamily="18" charset="0"/>
                </a:endParaRPr>
              </a:p>
            </p:txBody>
          </p:sp>
        </p:grpSp>
        <p:sp>
          <p:nvSpPr>
            <p:cNvPr id="72717" name="TextBox 62"/>
            <p:cNvSpPr txBox="1">
              <a:spLocks noChangeArrowheads="1"/>
            </p:cNvSpPr>
            <p:nvPr/>
          </p:nvSpPr>
          <p:spPr bwMode="auto">
            <a:xfrm>
              <a:off x="343318" y="430602"/>
              <a:ext cx="2168000" cy="1450584"/>
            </a:xfrm>
            <a:prstGeom prst="rect">
              <a:avLst/>
            </a:prstGeom>
            <a:noFill/>
            <a:ln w="9525">
              <a:noFill/>
              <a:miter lim="800000"/>
              <a:headEnd/>
              <a:tailEnd/>
            </a:ln>
          </p:spPr>
          <p:txBody>
            <a:bodyPr lIns="106345" tIns="53172" rIns="106345" bIns="53172">
              <a:spAutoFit/>
            </a:bodyPr>
            <a:lstStyle/>
            <a:p>
              <a:pPr defTabSz="1063625"/>
              <a:r>
                <a:rPr lang="zh-CN" altLang="zh-CN" sz="2800" b="1">
                  <a:solidFill>
                    <a:srgbClr val="0D0D0D"/>
                  </a:solidFill>
                  <a:latin typeface="微软雅黑" pitchFamily="34" charset="-122"/>
                  <a:ea typeface="微软雅黑" pitchFamily="34" charset="-122"/>
                </a:rPr>
                <a:t>自本合同生效之日起至本合同约定的养老年金开始领取日前，若被保险人生存至本合同的年生效对应日，本公司每年按基本保险金额给付年金。</a:t>
              </a:r>
            </a:p>
          </p:txBody>
        </p:sp>
      </p:grpSp>
      <p:sp>
        <p:nvSpPr>
          <p:cNvPr id="107541" name="Text Box 5"/>
          <p:cNvSpPr txBox="1">
            <a:spLocks noChangeArrowheads="1"/>
          </p:cNvSpPr>
          <p:nvPr/>
        </p:nvSpPr>
        <p:spPr bwMode="auto">
          <a:xfrm>
            <a:off x="8453438" y="5873750"/>
            <a:ext cx="1268412" cy="457200"/>
          </a:xfrm>
          <a:prstGeom prst="rect">
            <a:avLst/>
          </a:prstGeom>
          <a:noFill/>
          <a:ln w="9525">
            <a:noFill/>
            <a:bevel/>
            <a:headEnd/>
            <a:tailEnd/>
          </a:ln>
        </p:spPr>
        <p:txBody>
          <a:bodyPr lIns="92435" tIns="46216" rIns="92435" bIns="46216">
            <a:spAutoFit/>
          </a:bodyPr>
          <a:lstStyle/>
          <a:p>
            <a:pPr defTabSz="1063625">
              <a:defRPr/>
            </a:pPr>
            <a:r>
              <a:rPr lang="en-US" altLang="zh-CN" sz="2400" b="1">
                <a:solidFill>
                  <a:srgbClr val="000000"/>
                </a:solidFill>
                <a:effectLst>
                  <a:outerShdw blurRad="38100" dist="38100" dir="2700000" algn="tl">
                    <a:srgbClr val="C0C0C0"/>
                  </a:outerShdw>
                </a:effectLst>
                <a:latin typeface="Comic Sans MS" pitchFamily="66" charset="0"/>
              </a:rPr>
              <a:t>80</a:t>
            </a:r>
            <a:r>
              <a:rPr lang="zh-CN" altLang="en-US" sz="2400" b="1">
                <a:solidFill>
                  <a:srgbClr val="000000"/>
                </a:solidFill>
                <a:effectLst>
                  <a:outerShdw blurRad="38100" dist="38100" dir="2700000" algn="tl">
                    <a:srgbClr val="C0C0C0"/>
                  </a:outerShdw>
                </a:effectLst>
                <a:latin typeface="Comic Sans MS" pitchFamily="66" charset="0"/>
              </a:rPr>
              <a:t>岁</a:t>
            </a:r>
          </a:p>
        </p:txBody>
      </p:sp>
      <p:sp>
        <p:nvSpPr>
          <p:cNvPr id="24" name="圆柱形 47"/>
          <p:cNvSpPr>
            <a:spLocks noChangeArrowheads="1"/>
          </p:cNvSpPr>
          <p:nvPr/>
        </p:nvSpPr>
        <p:spPr bwMode="auto">
          <a:xfrm>
            <a:off x="8353425" y="1744663"/>
            <a:ext cx="1193800" cy="3844925"/>
          </a:xfrm>
          <a:prstGeom prst="can">
            <a:avLst>
              <a:gd name="adj" fmla="val 24737"/>
            </a:avLst>
          </a:prstGeom>
          <a:solidFill>
            <a:srgbClr val="0070C0"/>
          </a:solidFill>
          <a:ln w="9525">
            <a:noFill/>
            <a:bevel/>
            <a:headEnd/>
            <a:tailEnd/>
          </a:ln>
        </p:spPr>
        <p:txBody>
          <a:bodyPr vert="eaVert" wrap="none" lIns="92499" tIns="46249" rIns="92499" bIns="46249" anchor="ctr"/>
          <a:lstStyle/>
          <a:p>
            <a:pPr algn="ctr" defTabSz="1063625" eaLnBrk="0" hangingPunct="0">
              <a:defRPr/>
            </a:pPr>
            <a:r>
              <a:rPr lang="zh-CN" altLang="en-US" sz="3600" b="1">
                <a:solidFill>
                  <a:srgbClr val="FFFFFF"/>
                </a:solidFill>
                <a:effectLst>
                  <a:outerShdw blurRad="38100" dist="38100" dir="2700000" algn="tl">
                    <a:srgbClr val="000000"/>
                  </a:outerShdw>
                </a:effectLst>
                <a:latin typeface="方正粗活意简体"/>
                <a:ea typeface="方正粗活意简体"/>
                <a:cs typeface="方正粗活意简体"/>
              </a:rPr>
              <a:t>满期金</a:t>
            </a:r>
          </a:p>
        </p:txBody>
      </p:sp>
      <p:pic>
        <p:nvPicPr>
          <p:cNvPr id="72709" name="矩形 13"/>
          <p:cNvPicPr>
            <a:picLocks noChangeArrowheads="1"/>
          </p:cNvPicPr>
          <p:nvPr/>
        </p:nvPicPr>
        <p:blipFill>
          <a:blip r:embed="rId3"/>
          <a:srcRect l="9843"/>
          <a:stretch>
            <a:fillRect/>
          </a:stretch>
        </p:blipFill>
        <p:spPr bwMode="auto">
          <a:xfrm>
            <a:off x="0" y="-352425"/>
            <a:ext cx="10801350" cy="1143000"/>
          </a:xfrm>
          <a:prstGeom prst="rect">
            <a:avLst/>
          </a:prstGeom>
          <a:noFill/>
          <a:ln w="9525">
            <a:noFill/>
            <a:miter lim="800000"/>
            <a:headEnd/>
            <a:tailEnd/>
          </a:ln>
        </p:spPr>
      </p:pic>
      <p:sp>
        <p:nvSpPr>
          <p:cNvPr id="11" name="圆柱形 37"/>
          <p:cNvSpPr>
            <a:spLocks noChangeArrowheads="1"/>
          </p:cNvSpPr>
          <p:nvPr/>
        </p:nvSpPr>
        <p:spPr bwMode="auto">
          <a:xfrm>
            <a:off x="338138" y="3968750"/>
            <a:ext cx="752475" cy="1631950"/>
          </a:xfrm>
          <a:prstGeom prst="can">
            <a:avLst>
              <a:gd name="adj" fmla="val 2405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2" name="圆柱形 37"/>
          <p:cNvSpPr>
            <a:spLocks noChangeArrowheads="1"/>
          </p:cNvSpPr>
          <p:nvPr/>
        </p:nvSpPr>
        <p:spPr bwMode="auto">
          <a:xfrm>
            <a:off x="1096963"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3" name="圆柱形 37"/>
          <p:cNvSpPr>
            <a:spLocks noChangeArrowheads="1"/>
          </p:cNvSpPr>
          <p:nvPr/>
        </p:nvSpPr>
        <p:spPr bwMode="auto">
          <a:xfrm>
            <a:off x="1855788"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5" name="圆柱形 37"/>
          <p:cNvSpPr>
            <a:spLocks noChangeArrowheads="1"/>
          </p:cNvSpPr>
          <p:nvPr/>
        </p:nvSpPr>
        <p:spPr bwMode="auto">
          <a:xfrm>
            <a:off x="2616200" y="3968750"/>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6" name="圆柱形 37"/>
          <p:cNvSpPr>
            <a:spLocks noChangeArrowheads="1"/>
          </p:cNvSpPr>
          <p:nvPr/>
        </p:nvSpPr>
        <p:spPr bwMode="auto">
          <a:xfrm>
            <a:off x="3375025" y="3968750"/>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7" name="圆柱形 37"/>
          <p:cNvSpPr>
            <a:spLocks noChangeArrowheads="1"/>
          </p:cNvSpPr>
          <p:nvPr/>
        </p:nvSpPr>
        <p:spPr bwMode="auto">
          <a:xfrm>
            <a:off x="4135438"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b="1">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ppt_h/2"/>
                                          </p:val>
                                        </p:tav>
                                        <p:tav tm="100000">
                                          <p:val>
                                            <p:strVal val="#ppt_y"/>
                                          </p:val>
                                        </p:tav>
                                      </p:tavLst>
                                    </p:anim>
                                    <p:anim calcmode="lin" valueType="num">
                                      <p:cBhvr>
                                        <p:cTn id="15" dur="500" fill="hold"/>
                                        <p:tgtEl>
                                          <p:spTgt spid="11"/>
                                        </p:tgtEl>
                                        <p:attrNameLst>
                                          <p:attrName>ppt_w</p:attrName>
                                        </p:attrNameLst>
                                      </p:cBhvr>
                                      <p:tavLst>
                                        <p:tav tm="0">
                                          <p:val>
                                            <p:strVal val="#ppt_w"/>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childTnLst>
                                </p:cTn>
                              </p:par>
                            </p:childTnLst>
                          </p:cTn>
                        </p:par>
                        <p:par>
                          <p:cTn id="17" fill="hold">
                            <p:stCondLst>
                              <p:cond delay="500"/>
                            </p:stCondLst>
                            <p:childTnLst>
                              <p:par>
                                <p:cTn id="18" presetID="17"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ppt_h/2"/>
                                          </p:val>
                                        </p:tav>
                                        <p:tav tm="100000">
                                          <p:val>
                                            <p:strVal val="#ppt_y"/>
                                          </p:val>
                                        </p:tav>
                                      </p:tavLst>
                                    </p:anim>
                                    <p:anim calcmode="lin" valueType="num">
                                      <p:cBhvr>
                                        <p:cTn id="22" dur="500" fill="hold"/>
                                        <p:tgtEl>
                                          <p:spTgt spid="12"/>
                                        </p:tgtEl>
                                        <p:attrNameLst>
                                          <p:attrName>ppt_w</p:attrName>
                                        </p:attrNameLst>
                                      </p:cBhvr>
                                      <p:tavLst>
                                        <p:tav tm="0">
                                          <p:val>
                                            <p:strVal val="#ppt_w"/>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childTnLst>
                                </p:cTn>
                              </p:par>
                            </p:childTnLst>
                          </p:cTn>
                        </p:par>
                        <p:par>
                          <p:cTn id="24" fill="hold">
                            <p:stCondLst>
                              <p:cond delay="1000"/>
                            </p:stCondLst>
                            <p:childTnLst>
                              <p:par>
                                <p:cTn id="25" presetID="17"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ppt_x</p:attrName>
                                        </p:attrNameLst>
                                      </p:cBhvr>
                                      <p:tavLst>
                                        <p:tav tm="0">
                                          <p:val>
                                            <p:strVal val="#ppt_x"/>
                                          </p:val>
                                        </p:tav>
                                        <p:tav tm="100000">
                                          <p:val>
                                            <p:strVal val="#ppt_x"/>
                                          </p:val>
                                        </p:tav>
                                      </p:tavLst>
                                    </p:anim>
                                    <p:anim calcmode="lin" valueType="num">
                                      <p:cBhvr>
                                        <p:cTn id="28" dur="500" fill="hold"/>
                                        <p:tgtEl>
                                          <p:spTgt spid="13"/>
                                        </p:tgtEl>
                                        <p:attrNameLst>
                                          <p:attrName>ppt_y</p:attrName>
                                        </p:attrNameLst>
                                      </p:cBhvr>
                                      <p:tavLst>
                                        <p:tav tm="0">
                                          <p:val>
                                            <p:strVal val="#ppt_y+#ppt_h/2"/>
                                          </p:val>
                                        </p:tav>
                                        <p:tav tm="100000">
                                          <p:val>
                                            <p:strVal val="#ppt_y"/>
                                          </p:val>
                                        </p:tav>
                                      </p:tavLst>
                                    </p:anim>
                                    <p:anim calcmode="lin" valueType="num">
                                      <p:cBhvr>
                                        <p:cTn id="29" dur="500" fill="hold"/>
                                        <p:tgtEl>
                                          <p:spTgt spid="13"/>
                                        </p:tgtEl>
                                        <p:attrNameLst>
                                          <p:attrName>ppt_w</p:attrName>
                                        </p:attrNameLst>
                                      </p:cBhvr>
                                      <p:tavLst>
                                        <p:tav tm="0">
                                          <p:val>
                                            <p:strVal val="#ppt_w"/>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childTnLst>
                                </p:cTn>
                              </p:par>
                            </p:childTnLst>
                          </p:cTn>
                        </p:par>
                        <p:par>
                          <p:cTn id="31" fill="hold">
                            <p:stCondLst>
                              <p:cond delay="1500"/>
                            </p:stCondLst>
                            <p:childTnLst>
                              <p:par>
                                <p:cTn id="32" presetID="17"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ppt_h/2"/>
                                          </p:val>
                                        </p:tav>
                                        <p:tav tm="100000">
                                          <p:val>
                                            <p:strVal val="#ppt_y"/>
                                          </p:val>
                                        </p:tav>
                                      </p:tavLst>
                                    </p:anim>
                                    <p:anim calcmode="lin" valueType="num">
                                      <p:cBhvr>
                                        <p:cTn id="36" dur="500" fill="hold"/>
                                        <p:tgtEl>
                                          <p:spTgt spid="15"/>
                                        </p:tgtEl>
                                        <p:attrNameLst>
                                          <p:attrName>ppt_w</p:attrName>
                                        </p:attrNameLst>
                                      </p:cBhvr>
                                      <p:tavLst>
                                        <p:tav tm="0">
                                          <p:val>
                                            <p:strVal val="#ppt_w"/>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17"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ppt_x</p:attrName>
                                        </p:attrNameLst>
                                      </p:cBhvr>
                                      <p:tavLst>
                                        <p:tav tm="0">
                                          <p:val>
                                            <p:strVal val="#ppt_x"/>
                                          </p:val>
                                        </p:tav>
                                        <p:tav tm="100000">
                                          <p:val>
                                            <p:strVal val="#ppt_x"/>
                                          </p:val>
                                        </p:tav>
                                      </p:tavLst>
                                    </p:anim>
                                    <p:anim calcmode="lin" valueType="num">
                                      <p:cBhvr>
                                        <p:cTn id="42" dur="500" fill="hold"/>
                                        <p:tgtEl>
                                          <p:spTgt spid="16"/>
                                        </p:tgtEl>
                                        <p:attrNameLst>
                                          <p:attrName>ppt_y</p:attrName>
                                        </p:attrNameLst>
                                      </p:cBhvr>
                                      <p:tavLst>
                                        <p:tav tm="0">
                                          <p:val>
                                            <p:strVal val="#ppt_y+#ppt_h/2"/>
                                          </p:val>
                                        </p:tav>
                                        <p:tav tm="100000">
                                          <p:val>
                                            <p:strVal val="#ppt_y"/>
                                          </p:val>
                                        </p:tav>
                                      </p:tavLst>
                                    </p:anim>
                                    <p:anim calcmode="lin" valueType="num">
                                      <p:cBhvr>
                                        <p:cTn id="43" dur="500" fill="hold"/>
                                        <p:tgtEl>
                                          <p:spTgt spid="16"/>
                                        </p:tgtEl>
                                        <p:attrNameLst>
                                          <p:attrName>ppt_w</p:attrName>
                                        </p:attrNameLst>
                                      </p:cBhvr>
                                      <p:tavLst>
                                        <p:tav tm="0">
                                          <p:val>
                                            <p:strVal val="#ppt_w"/>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7" presetClass="entr" presetSubtype="4"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ppt_h/2"/>
                                          </p:val>
                                        </p:tav>
                                        <p:tav tm="100000">
                                          <p:val>
                                            <p:strVal val="#ppt_y"/>
                                          </p:val>
                                        </p:tav>
                                      </p:tavLst>
                                    </p:anim>
                                    <p:anim calcmode="lin" valueType="num">
                                      <p:cBhvr>
                                        <p:cTn id="50" dur="500" fill="hold"/>
                                        <p:tgtEl>
                                          <p:spTgt spid="17"/>
                                        </p:tgtEl>
                                        <p:attrNameLst>
                                          <p:attrName>ppt_w</p:attrName>
                                        </p:attrNameLst>
                                      </p:cBhvr>
                                      <p:tavLst>
                                        <p:tav tm="0">
                                          <p:val>
                                            <p:strVal val="#ppt_w"/>
                                          </p:val>
                                        </p:tav>
                                        <p:tav tm="100000">
                                          <p:val>
                                            <p:strVal val="#ppt_w"/>
                                          </p:val>
                                        </p:tav>
                                      </p:tavLst>
                                    </p:anim>
                                    <p:anim calcmode="lin" valueType="num">
                                      <p:cBhvr>
                                        <p:cTn id="51"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3" grpId="0" animBg="1" autoUpdateAnimBg="0"/>
      <p:bldP spid="15" grpId="0" animBg="1" autoUpdateAnimBg="0"/>
      <p:bldP spid="16" grpId="0" animBg="1" autoUpdateAnimBg="0"/>
      <p:bldP spid="17"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230188" y="5495925"/>
            <a:ext cx="10571162" cy="109538"/>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92435" tIns="46216" rIns="92435" bIns="46216">
            <a:spAutoFit/>
          </a:bodyPr>
          <a:lstStyle/>
          <a:p>
            <a:pPr defTabSz="1063625">
              <a:spcBef>
                <a:spcPct val="50000"/>
              </a:spcBef>
              <a:defRPr/>
            </a:pPr>
            <a:endParaRPr lang="zh-CN" altLang="en-US" sz="100">
              <a:solidFill>
                <a:srgbClr val="2B166E"/>
              </a:solidFill>
              <a:latin typeface="Comic Sans MS" pitchFamily="66" charset="0"/>
            </a:endParaRPr>
          </a:p>
        </p:txBody>
      </p:sp>
      <p:sp>
        <p:nvSpPr>
          <p:cNvPr id="107541" name="Text Box 5"/>
          <p:cNvSpPr txBox="1">
            <a:spLocks noChangeArrowheads="1"/>
          </p:cNvSpPr>
          <p:nvPr/>
        </p:nvSpPr>
        <p:spPr bwMode="auto">
          <a:xfrm>
            <a:off x="9282113" y="5670550"/>
            <a:ext cx="1268412" cy="457200"/>
          </a:xfrm>
          <a:prstGeom prst="rect">
            <a:avLst/>
          </a:prstGeom>
          <a:noFill/>
          <a:ln w="9525">
            <a:noFill/>
            <a:bevel/>
            <a:headEnd/>
            <a:tailEnd/>
          </a:ln>
        </p:spPr>
        <p:txBody>
          <a:bodyPr lIns="92435" tIns="46216" rIns="92435" bIns="46216">
            <a:spAutoFit/>
          </a:bodyPr>
          <a:lstStyle/>
          <a:p>
            <a:pPr algn="ctr" defTabSz="1063625">
              <a:defRPr/>
            </a:pPr>
            <a:r>
              <a:rPr lang="en-US" altLang="zh-CN" sz="2400" b="1">
                <a:solidFill>
                  <a:srgbClr val="000000"/>
                </a:solidFill>
                <a:effectLst>
                  <a:outerShdw blurRad="38100" dist="38100" dir="2700000" algn="tl">
                    <a:srgbClr val="C0C0C0"/>
                  </a:outerShdw>
                </a:effectLst>
                <a:latin typeface="Comic Sans MS" pitchFamily="66" charset="0"/>
              </a:rPr>
              <a:t>80</a:t>
            </a:r>
            <a:r>
              <a:rPr lang="zh-CN" altLang="en-US" sz="2400" b="1">
                <a:solidFill>
                  <a:srgbClr val="000000"/>
                </a:solidFill>
                <a:effectLst>
                  <a:outerShdw blurRad="38100" dist="38100" dir="2700000" algn="tl">
                    <a:srgbClr val="C0C0C0"/>
                  </a:outerShdw>
                </a:effectLst>
                <a:latin typeface="Comic Sans MS" pitchFamily="66" charset="0"/>
              </a:rPr>
              <a:t>岁</a:t>
            </a:r>
          </a:p>
        </p:txBody>
      </p:sp>
      <p:sp>
        <p:nvSpPr>
          <p:cNvPr id="24" name="圆柱形 47"/>
          <p:cNvSpPr>
            <a:spLocks noChangeArrowheads="1"/>
          </p:cNvSpPr>
          <p:nvPr/>
        </p:nvSpPr>
        <p:spPr bwMode="auto">
          <a:xfrm>
            <a:off x="9282113" y="1782763"/>
            <a:ext cx="1192212" cy="3844925"/>
          </a:xfrm>
          <a:prstGeom prst="can">
            <a:avLst>
              <a:gd name="adj" fmla="val 24770"/>
            </a:avLst>
          </a:prstGeom>
          <a:solidFill>
            <a:srgbClr val="0070C0"/>
          </a:solidFill>
          <a:ln w="9525">
            <a:noFill/>
            <a:bevel/>
            <a:headEnd/>
            <a:tailEnd/>
          </a:ln>
        </p:spPr>
        <p:txBody>
          <a:bodyPr vert="eaVert" wrap="none" lIns="92499" tIns="46249" rIns="92499" bIns="46249" anchor="ctr"/>
          <a:lstStyle/>
          <a:p>
            <a:pPr algn="ctr" defTabSz="1063625" eaLnBrk="0" hangingPunct="0">
              <a:defRPr/>
            </a:pPr>
            <a:r>
              <a:rPr lang="zh-CN" altLang="en-US" sz="3600">
                <a:solidFill>
                  <a:srgbClr val="FFFFFF"/>
                </a:solidFill>
                <a:effectLst>
                  <a:outerShdw blurRad="38100" dist="38100" dir="2700000" algn="tl">
                    <a:srgbClr val="000000"/>
                  </a:outerShdw>
                </a:effectLst>
                <a:latin typeface="方正粗活意简体"/>
                <a:ea typeface="方正粗活意简体"/>
                <a:cs typeface="方正粗活意简体"/>
              </a:rPr>
              <a:t>满期金</a:t>
            </a:r>
          </a:p>
        </p:txBody>
      </p:sp>
      <p:sp>
        <p:nvSpPr>
          <p:cNvPr id="14" name="矩形 13"/>
          <p:cNvSpPr/>
          <p:nvPr/>
        </p:nvSpPr>
        <p:spPr>
          <a:xfrm>
            <a:off x="90309" y="-101751"/>
            <a:ext cx="10583935" cy="113386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4000" b="1" spc="50" dirty="0">
                <a:ln w="11430"/>
                <a:solidFill>
                  <a:srgbClr val="C00000"/>
                </a:solidFill>
                <a:effectLst>
                  <a:outerShdw blurRad="76200" dist="50800" dir="5400000" algn="tl" rotWithShape="0">
                    <a:srgbClr val="000000">
                      <a:alpha val="65000"/>
                    </a:srgbClr>
                  </a:outerShdw>
                </a:effectLst>
                <a:latin typeface="方正粗倩简体" pitchFamily="65" charset="-122"/>
                <a:ea typeface="方正粗倩简体" pitchFamily="65" charset="-122"/>
              </a:rPr>
              <a:t>确定</a:t>
            </a:r>
            <a:r>
              <a:rPr lang="zh-CN" altLang="en-US" dirty="0">
                <a:solidFill>
                  <a:srgbClr val="000000"/>
                </a:solidFill>
                <a:latin typeface="方正粗倩简体" pitchFamily="65" charset="-122"/>
                <a:ea typeface="方正粗倩简体" pitchFamily="65" charset="-122"/>
              </a:rPr>
              <a:t>逐年递增</a:t>
            </a:r>
            <a:r>
              <a:rPr lang="zh-CN" altLang="en-US" u="sng" dirty="0">
                <a:solidFill>
                  <a:srgbClr val="000000"/>
                </a:solidFill>
                <a:latin typeface="方正粗倩简体" pitchFamily="65" charset="-122"/>
                <a:ea typeface="方正粗倩简体" pitchFamily="65" charset="-122"/>
              </a:rPr>
              <a:t>养老金</a:t>
            </a:r>
          </a:p>
          <a:p>
            <a:pPr defTabSz="914400">
              <a:defRPr/>
            </a:pPr>
            <a:endParaRPr lang="zh-CN" altLang="en-US" b="1" spc="50" dirty="0">
              <a:ln w="11430"/>
              <a:effectLst>
                <a:outerShdw blurRad="76200" dist="50800" dir="5400000" algn="tl" rotWithShape="0">
                  <a:srgbClr val="000000">
                    <a:alpha val="65000"/>
                  </a:srgbClr>
                </a:outerShdw>
              </a:effectLst>
              <a:latin typeface="Arial" pitchFamily="34" charset="0"/>
              <a:ea typeface="宋体" pitchFamily="2" charset="-122"/>
            </a:endParaRPr>
          </a:p>
        </p:txBody>
      </p:sp>
      <p:sp>
        <p:nvSpPr>
          <p:cNvPr id="11" name="圆柱形 37"/>
          <p:cNvSpPr>
            <a:spLocks noChangeArrowheads="1"/>
          </p:cNvSpPr>
          <p:nvPr/>
        </p:nvSpPr>
        <p:spPr bwMode="auto">
          <a:xfrm>
            <a:off x="338138" y="3968750"/>
            <a:ext cx="752475" cy="1631950"/>
          </a:xfrm>
          <a:prstGeom prst="can">
            <a:avLst>
              <a:gd name="adj" fmla="val 2405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2" name="圆柱形 37"/>
          <p:cNvSpPr>
            <a:spLocks noChangeArrowheads="1"/>
          </p:cNvSpPr>
          <p:nvPr/>
        </p:nvSpPr>
        <p:spPr bwMode="auto">
          <a:xfrm>
            <a:off x="1096963"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3" name="圆柱形 37"/>
          <p:cNvSpPr>
            <a:spLocks noChangeArrowheads="1"/>
          </p:cNvSpPr>
          <p:nvPr/>
        </p:nvSpPr>
        <p:spPr bwMode="auto">
          <a:xfrm>
            <a:off x="1855788"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5" name="圆柱形 37"/>
          <p:cNvSpPr>
            <a:spLocks noChangeArrowheads="1"/>
          </p:cNvSpPr>
          <p:nvPr/>
        </p:nvSpPr>
        <p:spPr bwMode="auto">
          <a:xfrm>
            <a:off x="2616200" y="3968750"/>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6" name="圆柱形 37"/>
          <p:cNvSpPr>
            <a:spLocks noChangeArrowheads="1"/>
          </p:cNvSpPr>
          <p:nvPr/>
        </p:nvSpPr>
        <p:spPr bwMode="auto">
          <a:xfrm>
            <a:off x="3375025" y="3968750"/>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7" name="圆柱形 37"/>
          <p:cNvSpPr>
            <a:spLocks noChangeArrowheads="1"/>
          </p:cNvSpPr>
          <p:nvPr/>
        </p:nvSpPr>
        <p:spPr bwMode="auto">
          <a:xfrm>
            <a:off x="4135438" y="3968750"/>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8" name="圆柱形 47"/>
          <p:cNvSpPr>
            <a:spLocks noChangeArrowheads="1"/>
          </p:cNvSpPr>
          <p:nvPr/>
        </p:nvSpPr>
        <p:spPr bwMode="auto">
          <a:xfrm>
            <a:off x="4891088" y="3729038"/>
            <a:ext cx="758825" cy="1930400"/>
          </a:xfrm>
          <a:prstGeom prst="can">
            <a:avLst>
              <a:gd name="adj" fmla="val 24792"/>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19" name="圆柱形 47"/>
          <p:cNvSpPr>
            <a:spLocks noChangeArrowheads="1"/>
          </p:cNvSpPr>
          <p:nvPr/>
        </p:nvSpPr>
        <p:spPr bwMode="auto">
          <a:xfrm>
            <a:off x="5568950" y="3482975"/>
            <a:ext cx="760413" cy="2173288"/>
          </a:xfrm>
          <a:prstGeom prst="can">
            <a:avLst>
              <a:gd name="adj" fmla="val 24743"/>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0" name="圆柱形 47"/>
          <p:cNvSpPr>
            <a:spLocks noChangeArrowheads="1"/>
          </p:cNvSpPr>
          <p:nvPr/>
        </p:nvSpPr>
        <p:spPr bwMode="auto">
          <a:xfrm>
            <a:off x="6329363" y="3240088"/>
            <a:ext cx="758825" cy="2416175"/>
          </a:xfrm>
          <a:prstGeom prst="can">
            <a:avLst>
              <a:gd name="adj" fmla="val 24795"/>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1" name="圆柱形 47"/>
          <p:cNvSpPr>
            <a:spLocks noChangeArrowheads="1"/>
          </p:cNvSpPr>
          <p:nvPr/>
        </p:nvSpPr>
        <p:spPr bwMode="auto">
          <a:xfrm>
            <a:off x="7088188" y="2997200"/>
            <a:ext cx="760412" cy="2673350"/>
          </a:xfrm>
          <a:prstGeom prst="can">
            <a:avLst>
              <a:gd name="adj" fmla="val 24740"/>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2" name="圆柱形 47"/>
          <p:cNvSpPr>
            <a:spLocks noChangeArrowheads="1"/>
          </p:cNvSpPr>
          <p:nvPr/>
        </p:nvSpPr>
        <p:spPr bwMode="auto">
          <a:xfrm>
            <a:off x="7848600" y="2673350"/>
            <a:ext cx="758825" cy="2997200"/>
          </a:xfrm>
          <a:prstGeom prst="can">
            <a:avLst>
              <a:gd name="adj" fmla="val 24778"/>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3" name="圆柱形 47"/>
          <p:cNvSpPr>
            <a:spLocks noChangeArrowheads="1"/>
          </p:cNvSpPr>
          <p:nvPr/>
        </p:nvSpPr>
        <p:spPr bwMode="auto">
          <a:xfrm>
            <a:off x="8607425" y="2430463"/>
            <a:ext cx="758825" cy="3240087"/>
          </a:xfrm>
          <a:prstGeom prst="can">
            <a:avLst>
              <a:gd name="adj" fmla="val 24789"/>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grpSp>
        <p:nvGrpSpPr>
          <p:cNvPr id="2" name="Group 11"/>
          <p:cNvGrpSpPr>
            <a:grpSpLocks/>
          </p:cNvGrpSpPr>
          <p:nvPr/>
        </p:nvGrpSpPr>
        <p:grpSpPr bwMode="auto">
          <a:xfrm>
            <a:off x="211138" y="709613"/>
            <a:ext cx="9186862" cy="2286000"/>
            <a:chOff x="0" y="313235"/>
            <a:chExt cx="2800310" cy="1774996"/>
          </a:xfrm>
        </p:grpSpPr>
        <p:grpSp>
          <p:nvGrpSpPr>
            <p:cNvPr id="74770" name="Group 12"/>
            <p:cNvGrpSpPr>
              <a:grpSpLocks/>
            </p:cNvGrpSpPr>
            <p:nvPr/>
          </p:nvGrpSpPr>
          <p:grpSpPr bwMode="auto">
            <a:xfrm>
              <a:off x="0" y="313235"/>
              <a:ext cx="2800310" cy="1774996"/>
              <a:chOff x="0" y="324036"/>
              <a:chExt cx="2800310" cy="1836203"/>
            </a:xfrm>
          </p:grpSpPr>
          <p:sp>
            <p:nvSpPr>
              <p:cNvPr id="107533" name="椭圆形标注 67"/>
              <p:cNvSpPr>
                <a:spLocks noChangeArrowheads="1"/>
              </p:cNvSpPr>
              <p:nvPr/>
            </p:nvSpPr>
            <p:spPr bwMode="auto">
              <a:xfrm>
                <a:off x="0" y="324036"/>
                <a:ext cx="2800310" cy="1836203"/>
              </a:xfrm>
              <a:prstGeom prst="wedgeEllipseCallout">
                <a:avLst>
                  <a:gd name="adj1" fmla="val 2361"/>
                  <a:gd name="adj2" fmla="val 64421"/>
                </a:avLst>
              </a:prstGeom>
              <a:solidFill>
                <a:schemeClr val="bg1"/>
              </a:solidFill>
              <a:ln w="3175">
                <a:solidFill>
                  <a:srgbClr val="BFBFBF"/>
                </a:solidFill>
                <a:miter lim="800000"/>
                <a:headEnd/>
                <a:tailEnd/>
              </a:ln>
              <a:effectLst>
                <a:outerShdw dist="38100" dir="2700000" algn="ctr" rotWithShape="0">
                  <a:srgbClr val="000000">
                    <a:alpha val="39000"/>
                  </a:srgbClr>
                </a:outerShdw>
              </a:effectLst>
            </p:spPr>
            <p:txBody>
              <a:bodyPr lIns="106345" tIns="53172" rIns="106345" bIns="53172" anchor="ctr"/>
              <a:lstStyle/>
              <a:p>
                <a:pPr algn="ctr" defTabSz="1063625">
                  <a:defRPr/>
                </a:pPr>
                <a:endParaRPr lang="zh-CN" altLang="en-US" sz="2100">
                  <a:solidFill>
                    <a:srgbClr val="FFFFFF"/>
                  </a:solidFill>
                  <a:latin typeface="Constantia" pitchFamily="18" charset="0"/>
                </a:endParaRPr>
              </a:p>
            </p:txBody>
          </p:sp>
          <p:sp>
            <p:nvSpPr>
              <p:cNvPr id="74773" name="椭圆形标注 69"/>
              <p:cNvSpPr>
                <a:spLocks noChangeArrowheads="1"/>
              </p:cNvSpPr>
              <p:nvPr/>
            </p:nvSpPr>
            <p:spPr bwMode="auto">
              <a:xfrm>
                <a:off x="53841" y="432045"/>
                <a:ext cx="2644024" cy="1670695"/>
              </a:xfrm>
              <a:prstGeom prst="wedgeEllipseCallout">
                <a:avLst>
                  <a:gd name="adj1" fmla="val 2032"/>
                  <a:gd name="adj2" fmla="val 62949"/>
                </a:avLst>
              </a:prstGeom>
              <a:solidFill>
                <a:srgbClr val="FFFFFF"/>
              </a:solidFill>
              <a:ln w="3175">
                <a:solidFill>
                  <a:srgbClr val="BFBFBF"/>
                </a:solidFill>
                <a:prstDash val="sysDash"/>
                <a:miter lim="800000"/>
                <a:headEnd/>
                <a:tailEnd/>
              </a:ln>
            </p:spPr>
            <p:txBody>
              <a:bodyPr lIns="106345" tIns="53172" rIns="106345" bIns="53172" anchor="ctr"/>
              <a:lstStyle/>
              <a:p>
                <a:pPr algn="ctr" defTabSz="1063625"/>
                <a:endParaRPr lang="zh-CN" altLang="en-US" sz="2100">
                  <a:solidFill>
                    <a:srgbClr val="FFFFFF"/>
                  </a:solidFill>
                  <a:latin typeface="Constantia" pitchFamily="18" charset="0"/>
                </a:endParaRPr>
              </a:p>
            </p:txBody>
          </p:sp>
        </p:grpSp>
        <p:sp>
          <p:nvSpPr>
            <p:cNvPr id="74771" name="TextBox 62"/>
            <p:cNvSpPr txBox="1">
              <a:spLocks noChangeArrowheads="1"/>
            </p:cNvSpPr>
            <p:nvPr/>
          </p:nvSpPr>
          <p:spPr bwMode="auto">
            <a:xfrm>
              <a:off x="302257" y="753490"/>
              <a:ext cx="2263978" cy="1087360"/>
            </a:xfrm>
            <a:prstGeom prst="rect">
              <a:avLst/>
            </a:prstGeom>
            <a:noFill/>
            <a:ln w="9525">
              <a:noFill/>
              <a:miter lim="800000"/>
              <a:headEnd/>
              <a:tailEnd/>
            </a:ln>
          </p:spPr>
          <p:txBody>
            <a:bodyPr lIns="106345" tIns="53172" rIns="106345" bIns="53172">
              <a:spAutoFit/>
            </a:bodyPr>
            <a:lstStyle/>
            <a:p>
              <a:pPr defTabSz="1063625"/>
              <a:r>
                <a:rPr lang="zh-CN" altLang="zh-CN" sz="1700" b="1">
                  <a:solidFill>
                    <a:srgbClr val="0D0D0D"/>
                  </a:solidFill>
                  <a:latin typeface="微软雅黑" pitchFamily="34" charset="-122"/>
                  <a:ea typeface="微软雅黑" pitchFamily="34" charset="-122"/>
                </a:rPr>
                <a:t>自本合同约定的养老年金开始领取日起至被保险人年满八十周岁的年生效对应日前，若被保险人生存，本公司于本合同每年或每月的生效对应日按下列约定给付养老年金：本公司于本合同约定的养老年金开始领取日给付的养老年金为</a:t>
              </a:r>
              <a:r>
                <a:rPr lang="zh-CN" altLang="zh-CN" sz="1700" b="1">
                  <a:solidFill>
                    <a:srgbClr val="FB1132"/>
                  </a:solidFill>
                  <a:latin typeface="微软雅黑" pitchFamily="34" charset="-122"/>
                  <a:ea typeface="微软雅黑" pitchFamily="34" charset="-122"/>
                </a:rPr>
                <a:t>年领或月领基本保险金额的</a:t>
              </a:r>
              <a:r>
                <a:rPr lang="en-US" altLang="zh-CN" sz="1700" b="1">
                  <a:solidFill>
                    <a:srgbClr val="FB1132"/>
                  </a:solidFill>
                  <a:latin typeface="微软雅黑" pitchFamily="34" charset="-122"/>
                  <a:ea typeface="微软雅黑" pitchFamily="34" charset="-122"/>
                </a:rPr>
                <a:t>110%</a:t>
              </a:r>
              <a:r>
                <a:rPr lang="zh-CN" altLang="zh-CN" sz="1700" b="1">
                  <a:solidFill>
                    <a:srgbClr val="0D0D0D"/>
                  </a:solidFill>
                  <a:latin typeface="微软雅黑" pitchFamily="34" charset="-122"/>
                  <a:ea typeface="微软雅黑" pitchFamily="34" charset="-122"/>
                </a:rPr>
                <a:t>；以后每年给付的养老年金</a:t>
              </a:r>
              <a:r>
                <a:rPr lang="zh-CN" altLang="zh-CN" sz="1700" b="1">
                  <a:solidFill>
                    <a:srgbClr val="FB1132"/>
                  </a:solidFill>
                  <a:latin typeface="微软雅黑" pitchFamily="34" charset="-122"/>
                  <a:ea typeface="微软雅黑" pitchFamily="34" charset="-122"/>
                </a:rPr>
                <a:t>在上一年给付金额的基础上按年领或月领基本保险金额的</a:t>
              </a:r>
              <a:r>
                <a:rPr lang="en-US" altLang="zh-CN" sz="1700" b="1">
                  <a:solidFill>
                    <a:srgbClr val="FB1132"/>
                  </a:solidFill>
                  <a:latin typeface="微软雅黑" pitchFamily="34" charset="-122"/>
                  <a:ea typeface="微软雅黑" pitchFamily="34" charset="-122"/>
                </a:rPr>
                <a:t>10%</a:t>
              </a:r>
              <a:r>
                <a:rPr lang="zh-CN" altLang="zh-CN" sz="1700" b="1">
                  <a:solidFill>
                    <a:srgbClr val="FB1132"/>
                  </a:solidFill>
                  <a:latin typeface="微软雅黑" pitchFamily="34" charset="-122"/>
                  <a:ea typeface="微软雅黑" pitchFamily="34" charset="-122"/>
                </a:rPr>
                <a:t>增加</a:t>
              </a:r>
              <a:r>
                <a:rPr lang="zh-CN" altLang="zh-CN" sz="1700" b="1">
                  <a:solidFill>
                    <a:srgbClr val="0D0D0D"/>
                  </a:solidFill>
                  <a:latin typeface="微软雅黑" pitchFamily="34" charset="-122"/>
                  <a:ea typeface="微软雅黑" pitchFamily="34" charset="-122"/>
                </a:rPr>
                <a:t>。</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17" presetClass="entr" presetSubtype="1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
                                          </p:val>
                                        </p:tav>
                                        <p:tav tm="100000">
                                          <p:val>
                                            <p:strVal val="#ppt_w"/>
                                          </p:val>
                                        </p:tav>
                                      </p:tavLst>
                                    </p:anim>
                                    <p:anim calcmode="lin" valueType="num">
                                      <p:cBhvr>
                                        <p:cTn id="19" dur="500" fill="hold"/>
                                        <p:tgtEl>
                                          <p:spTgt spid="19"/>
                                        </p:tgtEl>
                                        <p:attrNameLst>
                                          <p:attrName>ppt_h</p:attrName>
                                        </p:attrNameLst>
                                      </p:cBhvr>
                                      <p:tavLst>
                                        <p:tav tm="0">
                                          <p:val>
                                            <p:strVal val="#ppt_h"/>
                                          </p:val>
                                        </p:tav>
                                        <p:tav tm="100000">
                                          <p:val>
                                            <p:strVal val="#ppt_h"/>
                                          </p:val>
                                        </p:tav>
                                      </p:tavLst>
                                    </p:anim>
                                  </p:childTnLst>
                                </p:cTn>
                              </p:par>
                            </p:childTnLst>
                          </p:cTn>
                        </p:par>
                        <p:par>
                          <p:cTn id="20" fill="hold">
                            <p:stCondLst>
                              <p:cond delay="1000"/>
                            </p:stCondLst>
                            <p:childTnLst>
                              <p:par>
                                <p:cTn id="21" presetID="17" presetClass="entr" presetSubtype="1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strVal val="#ppt_h"/>
                                          </p:val>
                                        </p:tav>
                                        <p:tav tm="100000">
                                          <p:val>
                                            <p:strVal val="#ppt_h"/>
                                          </p:val>
                                        </p:tav>
                                      </p:tavLst>
                                    </p:anim>
                                  </p:childTnLst>
                                </p:cTn>
                              </p:par>
                            </p:childTnLst>
                          </p:cTn>
                        </p:par>
                        <p:par>
                          <p:cTn id="25" fill="hold">
                            <p:stCondLst>
                              <p:cond delay="1500"/>
                            </p:stCondLst>
                            <p:childTnLst>
                              <p:par>
                                <p:cTn id="26" presetID="17" presetClass="entr" presetSubtype="10"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strVal val="#ppt_h"/>
                                          </p:val>
                                        </p:tav>
                                        <p:tav tm="100000">
                                          <p:val>
                                            <p:strVal val="#ppt_h"/>
                                          </p:val>
                                        </p:tav>
                                      </p:tavLst>
                                    </p:anim>
                                  </p:childTnLst>
                                </p:cTn>
                              </p:par>
                            </p:childTnLst>
                          </p:cTn>
                        </p:par>
                        <p:par>
                          <p:cTn id="30" fill="hold">
                            <p:stCondLst>
                              <p:cond delay="2000"/>
                            </p:stCondLst>
                            <p:childTnLst>
                              <p:par>
                                <p:cTn id="31" presetID="17" presetClass="entr" presetSubtype="1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strVal val="#ppt_h"/>
                                          </p:val>
                                        </p:tav>
                                        <p:tav tm="100000">
                                          <p:val>
                                            <p:strVal val="#ppt_h"/>
                                          </p:val>
                                        </p:tav>
                                      </p:tavLst>
                                    </p:anim>
                                  </p:childTnLst>
                                </p:cTn>
                              </p:par>
                            </p:childTnLst>
                          </p:cTn>
                        </p:par>
                        <p:par>
                          <p:cTn id="35" fill="hold">
                            <p:stCondLst>
                              <p:cond delay="2500"/>
                            </p:stCondLst>
                            <p:childTnLst>
                              <p:par>
                                <p:cTn id="36" presetID="17" presetClass="entr" presetSubtype="1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p:cTn id="38" dur="500" fill="hold"/>
                                        <p:tgtEl>
                                          <p:spTgt spid="23"/>
                                        </p:tgtEl>
                                        <p:attrNameLst>
                                          <p:attrName>ppt_w</p:attrName>
                                        </p:attrNameLst>
                                      </p:cBhvr>
                                      <p:tavLst>
                                        <p:tav tm="0">
                                          <p:val>
                                            <p:fltVal val="0"/>
                                          </p:val>
                                        </p:tav>
                                        <p:tav tm="100000">
                                          <p:val>
                                            <p:strVal val="#ppt_w"/>
                                          </p:val>
                                        </p:tav>
                                      </p:tavLst>
                                    </p:anim>
                                    <p:anim calcmode="lin" valueType="num">
                                      <p:cBhvr>
                                        <p:cTn id="39" dur="5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矩形 1"/>
          <p:cNvSpPr>
            <a:spLocks noChangeArrowheads="1"/>
          </p:cNvSpPr>
          <p:nvPr/>
        </p:nvSpPr>
        <p:spPr bwMode="auto">
          <a:xfrm>
            <a:off x="506413" y="1944688"/>
            <a:ext cx="9788525" cy="1858962"/>
          </a:xfrm>
          <a:prstGeom prst="rect">
            <a:avLst/>
          </a:prstGeom>
          <a:noFill/>
          <a:ln w="9525">
            <a:noFill/>
            <a:miter lim="800000"/>
            <a:headEnd/>
            <a:tailEnd/>
          </a:ln>
        </p:spPr>
        <p:txBody>
          <a:bodyPr lIns="106345" tIns="53172" rIns="106345" bIns="53172">
            <a:spAutoFit/>
          </a:bodyPr>
          <a:lstStyle/>
          <a:p>
            <a:pPr defTabSz="1063625"/>
            <a:r>
              <a:rPr lang="en-US" altLang="zh-CN" sz="2300">
                <a:solidFill>
                  <a:srgbClr val="0D0D0D"/>
                </a:solidFill>
                <a:latin typeface="微软雅黑" pitchFamily="34" charset="-122"/>
                <a:ea typeface="微软雅黑" pitchFamily="34" charset="-122"/>
              </a:rPr>
              <a:t>      </a:t>
            </a:r>
            <a:r>
              <a:rPr lang="zh-CN" altLang="zh-CN" sz="2300">
                <a:solidFill>
                  <a:srgbClr val="0D0D0D"/>
                </a:solidFill>
                <a:latin typeface="微软雅黑" pitchFamily="34" charset="-122"/>
                <a:ea typeface="微软雅黑" pitchFamily="34" charset="-122"/>
              </a:rPr>
              <a:t>养老年金开始领取日分为年满</a:t>
            </a:r>
            <a:r>
              <a:rPr lang="zh-CN" altLang="zh-CN" sz="2300">
                <a:solidFill>
                  <a:srgbClr val="C00000"/>
                </a:solidFill>
                <a:latin typeface="微软雅黑" pitchFamily="34" charset="-122"/>
                <a:ea typeface="微软雅黑" pitchFamily="34" charset="-122"/>
              </a:rPr>
              <a:t>五十</a:t>
            </a:r>
            <a:r>
              <a:rPr lang="zh-CN" altLang="zh-CN" sz="2300">
                <a:solidFill>
                  <a:srgbClr val="0D0D0D"/>
                </a:solidFill>
                <a:latin typeface="微软雅黑" pitchFamily="34" charset="-122"/>
                <a:ea typeface="微软雅黑" pitchFamily="34" charset="-122"/>
              </a:rPr>
              <a:t>周岁的年生效对应日、年满</a:t>
            </a:r>
            <a:r>
              <a:rPr lang="zh-CN" altLang="zh-CN" sz="2300">
                <a:solidFill>
                  <a:srgbClr val="C00000"/>
                </a:solidFill>
                <a:latin typeface="微软雅黑" pitchFamily="34" charset="-122"/>
                <a:ea typeface="微软雅黑" pitchFamily="34" charset="-122"/>
              </a:rPr>
              <a:t>五十五</a:t>
            </a:r>
            <a:r>
              <a:rPr lang="zh-CN" altLang="zh-CN" sz="2300">
                <a:solidFill>
                  <a:srgbClr val="0D0D0D"/>
                </a:solidFill>
                <a:latin typeface="微软雅黑" pitchFamily="34" charset="-122"/>
                <a:ea typeface="微软雅黑" pitchFamily="34" charset="-122"/>
              </a:rPr>
              <a:t>周岁的年生效对应日、年满</a:t>
            </a:r>
            <a:r>
              <a:rPr lang="zh-CN" altLang="zh-CN" sz="2300">
                <a:solidFill>
                  <a:srgbClr val="C00000"/>
                </a:solidFill>
                <a:latin typeface="微软雅黑" pitchFamily="34" charset="-122"/>
                <a:ea typeface="微软雅黑" pitchFamily="34" charset="-122"/>
              </a:rPr>
              <a:t>六十</a:t>
            </a:r>
            <a:r>
              <a:rPr lang="zh-CN" altLang="zh-CN" sz="2300">
                <a:solidFill>
                  <a:srgbClr val="0D0D0D"/>
                </a:solidFill>
                <a:latin typeface="微软雅黑" pitchFamily="34" charset="-122"/>
                <a:ea typeface="微软雅黑" pitchFamily="34" charset="-122"/>
              </a:rPr>
              <a:t>周岁的年生效对应日，和本合同</a:t>
            </a:r>
            <a:r>
              <a:rPr lang="zh-CN" altLang="zh-CN" sz="2300">
                <a:solidFill>
                  <a:srgbClr val="C00000"/>
                </a:solidFill>
                <a:latin typeface="微软雅黑" pitchFamily="34" charset="-122"/>
                <a:ea typeface="微软雅黑" pitchFamily="34" charset="-122"/>
              </a:rPr>
              <a:t>生效年满十个保单年度</a:t>
            </a:r>
            <a:r>
              <a:rPr lang="zh-CN" altLang="zh-CN" sz="2300">
                <a:solidFill>
                  <a:srgbClr val="0D0D0D"/>
                </a:solidFill>
                <a:latin typeface="微软雅黑" pitchFamily="34" charset="-122"/>
                <a:ea typeface="微软雅黑" pitchFamily="34" charset="-122"/>
              </a:rPr>
              <a:t>的年生效对应日四种，投保人在投保时可选择其中一种作为本合同的养老年金开始领取日。养老年金开始领取日一经确定，在本合同的保险期间内不得变更。</a:t>
            </a:r>
            <a:endParaRPr lang="en-US" altLang="zh-CN" sz="2300">
              <a:solidFill>
                <a:srgbClr val="0D0D0D"/>
              </a:solidFill>
              <a:latin typeface="微软雅黑" pitchFamily="34" charset="-122"/>
              <a:ea typeface="微软雅黑" pitchFamily="34" charset="-122"/>
            </a:endParaRPr>
          </a:p>
        </p:txBody>
      </p:sp>
      <p:sp>
        <p:nvSpPr>
          <p:cNvPr id="76802" name="TextBox 3"/>
          <p:cNvSpPr txBox="1">
            <a:spLocks noChangeArrowheads="1"/>
          </p:cNvSpPr>
          <p:nvPr/>
        </p:nvSpPr>
        <p:spPr bwMode="auto">
          <a:xfrm>
            <a:off x="674688" y="1052513"/>
            <a:ext cx="2193925" cy="608012"/>
          </a:xfrm>
          <a:prstGeom prst="rect">
            <a:avLst/>
          </a:prstGeom>
          <a:noFill/>
          <a:ln w="9525">
            <a:noFill/>
            <a:miter lim="800000"/>
            <a:headEnd/>
            <a:tailEnd/>
          </a:ln>
        </p:spPr>
        <p:txBody>
          <a:bodyPr lIns="106345" tIns="53172" rIns="106345" bIns="53172">
            <a:spAutoFit/>
          </a:bodyPr>
          <a:lstStyle/>
          <a:p>
            <a:pPr defTabSz="1063625"/>
            <a:r>
              <a:rPr lang="en-US" altLang="zh-CN" sz="3300" b="1">
                <a:solidFill>
                  <a:srgbClr val="0D0D0D"/>
                </a:solidFill>
                <a:latin typeface="微软雅黑" pitchFamily="34" charset="-122"/>
                <a:ea typeface="微软雅黑" pitchFamily="34" charset="-122"/>
              </a:rPr>
              <a:t>【</a:t>
            </a:r>
            <a:r>
              <a:rPr lang="zh-CN" altLang="en-US" sz="3300" b="1">
                <a:solidFill>
                  <a:srgbClr val="0D0D0D"/>
                </a:solidFill>
                <a:latin typeface="微软雅黑" pitchFamily="34" charset="-122"/>
                <a:ea typeface="微软雅黑" pitchFamily="34" charset="-122"/>
              </a:rPr>
              <a:t>说明</a:t>
            </a:r>
            <a:r>
              <a:rPr lang="en-US" altLang="zh-CN" sz="3300" b="1">
                <a:solidFill>
                  <a:srgbClr val="0D0D0D"/>
                </a:solidFill>
                <a:latin typeface="微软雅黑" pitchFamily="34" charset="-122"/>
                <a:ea typeface="微软雅黑" pitchFamily="34" charset="-122"/>
              </a:rPr>
              <a:t>】</a:t>
            </a:r>
            <a:endParaRPr lang="zh-CN" altLang="en-US" sz="3300" b="1">
              <a:solidFill>
                <a:srgbClr val="0D0D0D"/>
              </a:solidFill>
              <a:latin typeface="微软雅黑" pitchFamily="34" charset="-122"/>
              <a:ea typeface="微软雅黑" pitchFamily="34" charset="-122"/>
            </a:endParaRPr>
          </a:p>
        </p:txBody>
      </p:sp>
      <p:sp>
        <p:nvSpPr>
          <p:cNvPr id="4" name="椭圆 3"/>
          <p:cNvSpPr/>
          <p:nvPr/>
        </p:nvSpPr>
        <p:spPr>
          <a:xfrm>
            <a:off x="2025081" y="4211347"/>
            <a:ext cx="1183204" cy="1134078"/>
          </a:xfrm>
          <a:prstGeom prst="ellipse">
            <a:avLst/>
          </a:prstGeom>
          <a:noFill/>
          <a:ln w="57150">
            <a:solidFill>
              <a:srgbClr val="C00000"/>
            </a:solidFill>
          </a:ln>
        </p:spPr>
        <p:style>
          <a:lnRef idx="2">
            <a:schemeClr val="accent2"/>
          </a:lnRef>
          <a:fillRef idx="1">
            <a:schemeClr val="lt1"/>
          </a:fillRef>
          <a:effectRef idx="0">
            <a:schemeClr val="accent2"/>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en-US" altLang="zh-CN"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50</a:t>
            </a:r>
            <a:endParaRPr lang="zh-CN" altLang="en-US"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p:txBody>
      </p:sp>
      <p:sp>
        <p:nvSpPr>
          <p:cNvPr id="5" name="椭圆 4"/>
          <p:cNvSpPr/>
          <p:nvPr/>
        </p:nvSpPr>
        <p:spPr>
          <a:xfrm>
            <a:off x="3882140" y="4211347"/>
            <a:ext cx="1181704" cy="1134078"/>
          </a:xfrm>
          <a:prstGeom prst="ellipse">
            <a:avLst/>
          </a:prstGeom>
          <a:noFill/>
          <a:ln w="57150">
            <a:solidFill>
              <a:srgbClr val="C00000"/>
            </a:solidFill>
          </a:ln>
        </p:spPr>
        <p:style>
          <a:lnRef idx="2">
            <a:schemeClr val="accent2"/>
          </a:lnRef>
          <a:fillRef idx="1">
            <a:schemeClr val="lt1"/>
          </a:fillRef>
          <a:effectRef idx="0">
            <a:schemeClr val="accent2"/>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en-US" altLang="zh-CN"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55</a:t>
            </a:r>
            <a:endParaRPr lang="zh-CN" altLang="en-US"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p:txBody>
      </p:sp>
      <p:sp>
        <p:nvSpPr>
          <p:cNvPr id="6" name="椭圆 5"/>
          <p:cNvSpPr/>
          <p:nvPr/>
        </p:nvSpPr>
        <p:spPr>
          <a:xfrm>
            <a:off x="5654090" y="4211347"/>
            <a:ext cx="1181704" cy="1134078"/>
          </a:xfrm>
          <a:prstGeom prst="ellipse">
            <a:avLst/>
          </a:prstGeom>
          <a:noFill/>
          <a:ln w="57150">
            <a:solidFill>
              <a:srgbClr val="C00000"/>
            </a:solidFill>
          </a:ln>
        </p:spPr>
        <p:style>
          <a:lnRef idx="2">
            <a:schemeClr val="accent2"/>
          </a:lnRef>
          <a:fillRef idx="1">
            <a:schemeClr val="lt1"/>
          </a:fillRef>
          <a:effectRef idx="0">
            <a:schemeClr val="accent2"/>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en-US" altLang="zh-CN"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60</a:t>
            </a:r>
            <a:endParaRPr lang="zh-CN" altLang="en-US"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p:txBody>
      </p:sp>
      <p:sp>
        <p:nvSpPr>
          <p:cNvPr id="7" name="椭圆 6"/>
          <p:cNvSpPr/>
          <p:nvPr/>
        </p:nvSpPr>
        <p:spPr>
          <a:xfrm>
            <a:off x="7595041" y="4212161"/>
            <a:ext cx="1181704" cy="1133290"/>
          </a:xfrm>
          <a:prstGeom prst="ellipse">
            <a:avLst/>
          </a:prstGeom>
          <a:noFill/>
          <a:ln w="57150">
            <a:solidFill>
              <a:srgbClr val="C00000"/>
            </a:solidFill>
          </a:ln>
        </p:spPr>
        <p:style>
          <a:lnRef idx="2">
            <a:schemeClr val="accent2"/>
          </a:lnRef>
          <a:fillRef idx="1">
            <a:schemeClr val="lt1"/>
          </a:fillRef>
          <a:effectRef idx="0">
            <a:schemeClr val="accent2"/>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满</a:t>
            </a:r>
            <a:r>
              <a:rPr lang="en-US" altLang="zh-CN"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10</a:t>
            </a:r>
            <a:endParaRPr lang="zh-CN" altLang="en-US" sz="2800" b="1"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extBox 1"/>
          <p:cNvSpPr txBox="1">
            <a:spLocks noChangeArrowheads="1"/>
          </p:cNvSpPr>
          <p:nvPr/>
        </p:nvSpPr>
        <p:spPr bwMode="auto">
          <a:xfrm>
            <a:off x="552450" y="873125"/>
            <a:ext cx="1701800" cy="425450"/>
          </a:xfrm>
          <a:prstGeom prst="rect">
            <a:avLst/>
          </a:prstGeom>
          <a:noFill/>
          <a:ln w="9525">
            <a:noFill/>
            <a:miter lim="800000"/>
            <a:headEnd/>
            <a:tailEnd/>
          </a:ln>
        </p:spPr>
        <p:txBody>
          <a:bodyPr lIns="106345" tIns="53172" rIns="106345" bIns="53172">
            <a:spAutoFit/>
          </a:bodyPr>
          <a:lstStyle/>
          <a:p>
            <a:pPr defTabSz="1063625"/>
            <a:r>
              <a:rPr lang="zh-CN" altLang="en-US" sz="2100"/>
              <a:t>责任免除</a:t>
            </a:r>
          </a:p>
        </p:txBody>
      </p:sp>
      <p:sp>
        <p:nvSpPr>
          <p:cNvPr id="77826" name="TextBox 2"/>
          <p:cNvSpPr txBox="1">
            <a:spLocks noChangeArrowheads="1"/>
          </p:cNvSpPr>
          <p:nvPr/>
        </p:nvSpPr>
        <p:spPr bwMode="auto">
          <a:xfrm>
            <a:off x="531813" y="1443038"/>
            <a:ext cx="9782175" cy="4594225"/>
          </a:xfrm>
          <a:prstGeom prst="rect">
            <a:avLst/>
          </a:prstGeom>
          <a:noFill/>
          <a:ln w="9525">
            <a:noFill/>
            <a:miter lim="800000"/>
            <a:headEnd/>
            <a:tailEnd/>
          </a:ln>
        </p:spPr>
        <p:txBody>
          <a:bodyPr lIns="106345" tIns="53172" rIns="106345" bIns="53172">
            <a:spAutoFit/>
          </a:bodyPr>
          <a:lstStyle/>
          <a:p>
            <a:pPr defTabSz="1063625"/>
            <a:r>
              <a:rPr lang="zh-CN" altLang="zh-CN" sz="2100" b="1"/>
              <a:t>因下列任何情形之一导致被保险人身故，本公司不承担给付保险金的责任：</a:t>
            </a:r>
            <a:endParaRPr lang="zh-CN" altLang="zh-CN" sz="2100"/>
          </a:p>
          <a:p>
            <a:pPr defTabSz="1063625"/>
            <a:r>
              <a:rPr lang="zh-CN" altLang="zh-CN" sz="2100" b="1"/>
              <a:t>一、投保人对被保险人的故意杀害或者故意伤害；</a:t>
            </a:r>
            <a:endParaRPr lang="zh-CN" altLang="zh-CN" sz="2100"/>
          </a:p>
          <a:p>
            <a:pPr defTabSz="1063625"/>
            <a:r>
              <a:rPr lang="zh-CN" altLang="zh-CN" sz="2100" b="1"/>
              <a:t>二、被保险人故意犯罪或抗拒依法采取的刑事强制措施；</a:t>
            </a:r>
            <a:endParaRPr lang="zh-CN" altLang="zh-CN" sz="2100"/>
          </a:p>
          <a:p>
            <a:pPr defTabSz="1063625"/>
            <a:r>
              <a:rPr lang="zh-CN" altLang="zh-CN" sz="2100" b="1"/>
              <a:t>三、被保险人在本合同成立或合同效力最后恢复之日起二年内自杀，但被保险人自杀时为无民事行为能力人的除外；</a:t>
            </a:r>
            <a:endParaRPr lang="zh-CN" altLang="zh-CN" sz="2100"/>
          </a:p>
          <a:p>
            <a:pPr defTabSz="1063625"/>
            <a:r>
              <a:rPr lang="zh-CN" altLang="zh-CN" sz="2100" b="1"/>
              <a:t>四、被保险人服用、吸食或注射毒品；</a:t>
            </a:r>
            <a:endParaRPr lang="zh-CN" altLang="zh-CN" sz="2100"/>
          </a:p>
          <a:p>
            <a:pPr defTabSz="1063625"/>
            <a:r>
              <a:rPr lang="zh-CN" altLang="zh-CN" sz="2100" b="1"/>
              <a:t>五、被保险人酒后驾驶、无合法有效驾驶证驾驶或驾驶无有效行驶证的机动车；</a:t>
            </a:r>
            <a:endParaRPr lang="zh-CN" altLang="zh-CN" sz="2100"/>
          </a:p>
          <a:p>
            <a:pPr defTabSz="1063625"/>
            <a:r>
              <a:rPr lang="zh-CN" altLang="zh-CN" sz="2100" b="1"/>
              <a:t>六、战争、军事冲突、暴乱或武装叛乱；</a:t>
            </a:r>
            <a:endParaRPr lang="zh-CN" altLang="zh-CN" sz="2100"/>
          </a:p>
          <a:p>
            <a:pPr defTabSz="1063625"/>
            <a:r>
              <a:rPr lang="zh-CN" altLang="zh-CN" sz="2100" b="1"/>
              <a:t>七、核爆炸、核辐射或核污染。</a:t>
            </a:r>
            <a:endParaRPr lang="zh-CN" altLang="zh-CN" sz="2100"/>
          </a:p>
          <a:p>
            <a:pPr defTabSz="1063625"/>
            <a:r>
              <a:rPr lang="zh-CN" altLang="zh-CN" sz="2100" b="1"/>
              <a:t>无论上述何种情形发生，导致被保险人身故，本合同终止，本公司向投保人退还本合同的现金价值，但投保人对被保险人故意杀害或伤害造成被保险人身故的，本公司退还本合同的现金价值，作为被保险人遗产处理，但法律另有规定的除外。</a:t>
            </a:r>
            <a:endParaRPr lang="zh-CN" altLang="zh-CN" sz="2100"/>
          </a:p>
          <a:p>
            <a:pPr defTabSz="1063625"/>
            <a:r>
              <a:rPr lang="en-US" altLang="zh-CN" sz="2100"/>
              <a:t> </a:t>
            </a:r>
            <a:endParaRPr lang="zh-CN" altLang="zh-CN" sz="2100"/>
          </a:p>
          <a:p>
            <a:pPr defTabSz="1063625"/>
            <a:endParaRPr lang="zh-CN" altLang="en-US" sz="210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矩形 9"/>
          <p:cNvSpPr>
            <a:spLocks noChangeArrowheads="1"/>
          </p:cNvSpPr>
          <p:nvPr/>
        </p:nvSpPr>
        <p:spPr bwMode="auto">
          <a:xfrm>
            <a:off x="0" y="0"/>
            <a:ext cx="10801350" cy="6480175"/>
          </a:xfrm>
          <a:prstGeom prst="rect">
            <a:avLst/>
          </a:prstGeom>
          <a:solidFill>
            <a:schemeClr val="bg1"/>
          </a:solidFill>
          <a:ln w="25400" algn="ctr">
            <a:noFill/>
            <a:miter lim="800000"/>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78850" name="椭圆 37"/>
          <p:cNvSpPr>
            <a:spLocks noChangeArrowheads="1"/>
          </p:cNvSpPr>
          <p:nvPr/>
        </p:nvSpPr>
        <p:spPr bwMode="auto">
          <a:xfrm>
            <a:off x="-2278063" y="0"/>
            <a:ext cx="4556126" cy="6480175"/>
          </a:xfrm>
          <a:prstGeom prst="ellipse">
            <a:avLst/>
          </a:prstGeom>
          <a:solidFill>
            <a:srgbClr val="0070C0"/>
          </a:solidFill>
          <a:ln w="25400" algn="ctr">
            <a:solidFill>
              <a:srgbClr val="0070C0"/>
            </a:solidFill>
            <a:round/>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78851" name="TextBox 38"/>
          <p:cNvSpPr txBox="1">
            <a:spLocks noChangeArrowheads="1"/>
          </p:cNvSpPr>
          <p:nvPr/>
        </p:nvSpPr>
        <p:spPr bwMode="auto">
          <a:xfrm>
            <a:off x="338138" y="647700"/>
            <a:ext cx="1012825" cy="5438775"/>
          </a:xfrm>
          <a:prstGeom prst="rect">
            <a:avLst/>
          </a:prstGeom>
          <a:noFill/>
          <a:ln w="9525">
            <a:noFill/>
            <a:miter lim="800000"/>
            <a:headEnd/>
            <a:tailEnd/>
          </a:ln>
        </p:spPr>
        <p:txBody>
          <a:bodyPr lIns="106345" tIns="53172" rIns="106345" bIns="53172">
            <a:spAutoFit/>
          </a:bodyPr>
          <a:lstStyle/>
          <a:p>
            <a:pPr defTabSz="1063625"/>
            <a:r>
              <a:rPr lang="zh-CN" altLang="en-US" sz="7000">
                <a:solidFill>
                  <a:schemeClr val="bg1"/>
                </a:solidFill>
                <a:latin typeface="方正超粗黑简体"/>
                <a:ea typeface="方正超粗黑简体"/>
                <a:cs typeface="方正超粗黑简体"/>
              </a:rPr>
              <a:t>超灵活支取</a:t>
            </a:r>
          </a:p>
        </p:txBody>
      </p:sp>
      <p:pic>
        <p:nvPicPr>
          <p:cNvPr id="78852" name="Picture 2" descr="http://www.jitu5.com/uploads/allimg/130615/260154-1306150PP957.jpg"/>
          <p:cNvPicPr>
            <a:picLocks noChangeAspect="1" noChangeArrowheads="1"/>
          </p:cNvPicPr>
          <p:nvPr/>
        </p:nvPicPr>
        <p:blipFill>
          <a:blip r:embed="rId3"/>
          <a:srcRect b="48650"/>
          <a:stretch>
            <a:fillRect/>
          </a:stretch>
        </p:blipFill>
        <p:spPr bwMode="auto">
          <a:xfrm>
            <a:off x="2700338" y="242888"/>
            <a:ext cx="7256462" cy="3078162"/>
          </a:xfrm>
          <a:prstGeom prst="rect">
            <a:avLst/>
          </a:prstGeom>
          <a:noFill/>
          <a:ln w="9525">
            <a:noFill/>
            <a:miter lim="800000"/>
            <a:headEnd/>
            <a:tailEnd/>
          </a:ln>
        </p:spPr>
      </p:pic>
      <p:sp>
        <p:nvSpPr>
          <p:cNvPr id="78853" name="矩形 22"/>
          <p:cNvSpPr>
            <a:spLocks noChangeArrowheads="1"/>
          </p:cNvSpPr>
          <p:nvPr/>
        </p:nvSpPr>
        <p:spPr bwMode="auto">
          <a:xfrm>
            <a:off x="3122613" y="1376363"/>
            <a:ext cx="2025650" cy="1111250"/>
          </a:xfrm>
          <a:prstGeom prst="rect">
            <a:avLst/>
          </a:prstGeom>
          <a:noFill/>
          <a:ln w="9525">
            <a:noFill/>
            <a:miter lim="800000"/>
            <a:headEnd/>
            <a:tailEnd/>
          </a:ln>
        </p:spPr>
        <p:txBody>
          <a:bodyPr lIns="106345" tIns="53172" rIns="106345" bIns="53172">
            <a:spAutoFit/>
          </a:bodyPr>
          <a:lstStyle/>
          <a:p>
            <a:pPr algn="ctr" defTabSz="1063625"/>
            <a:r>
              <a:rPr lang="zh-CN" altLang="en-US" sz="3300" b="1">
                <a:latin typeface="微软雅黑" pitchFamily="34" charset="-122"/>
                <a:ea typeface="微软雅黑" pitchFamily="34" charset="-122"/>
              </a:rPr>
              <a:t>一生无忧现金流</a:t>
            </a:r>
          </a:p>
        </p:txBody>
      </p:sp>
      <p:sp>
        <p:nvSpPr>
          <p:cNvPr id="78854" name="矩形 23"/>
          <p:cNvSpPr>
            <a:spLocks noChangeArrowheads="1"/>
          </p:cNvSpPr>
          <p:nvPr/>
        </p:nvSpPr>
        <p:spPr bwMode="auto">
          <a:xfrm rot="-861114">
            <a:off x="7007225" y="1050925"/>
            <a:ext cx="2025650" cy="1111250"/>
          </a:xfrm>
          <a:prstGeom prst="rect">
            <a:avLst/>
          </a:prstGeom>
          <a:noFill/>
          <a:ln w="9525">
            <a:noFill/>
            <a:miter lim="800000"/>
            <a:headEnd/>
            <a:tailEnd/>
          </a:ln>
        </p:spPr>
        <p:txBody>
          <a:bodyPr lIns="106345" tIns="53172" rIns="106345" bIns="53172">
            <a:spAutoFit/>
          </a:bodyPr>
          <a:lstStyle/>
          <a:p>
            <a:pPr marL="296863" lvl="1" indent="-296863" defTabSz="1063625"/>
            <a:r>
              <a:rPr lang="zh-CN" altLang="en-US" sz="3300" b="1">
                <a:latin typeface="微软雅黑" pitchFamily="34" charset="-122"/>
                <a:ea typeface="微软雅黑" pitchFamily="34" charset="-122"/>
              </a:rPr>
              <a:t>双账借款享自由</a:t>
            </a:r>
            <a:endParaRPr lang="en-US" altLang="zh-CN" sz="3300" b="1">
              <a:latin typeface="微软雅黑" pitchFamily="34" charset="-122"/>
              <a:ea typeface="微软雅黑" pitchFamily="34" charset="-122"/>
            </a:endParaRPr>
          </a:p>
        </p:txBody>
      </p:sp>
      <p:pic>
        <p:nvPicPr>
          <p:cNvPr id="78855" name="Picture 2" descr="http://www.jitu5.com/uploads/allimg/130615/260154-1306150PP957.jpg"/>
          <p:cNvPicPr>
            <a:picLocks noChangeAspect="1" noChangeArrowheads="1"/>
          </p:cNvPicPr>
          <p:nvPr/>
        </p:nvPicPr>
        <p:blipFill>
          <a:blip r:embed="rId3"/>
          <a:srcRect l="-5815" t="50000" b="-2702"/>
          <a:stretch>
            <a:fillRect/>
          </a:stretch>
        </p:blipFill>
        <p:spPr bwMode="auto">
          <a:xfrm>
            <a:off x="2278063" y="3078163"/>
            <a:ext cx="7678737" cy="3159125"/>
          </a:xfrm>
          <a:prstGeom prst="rect">
            <a:avLst/>
          </a:prstGeom>
          <a:noFill/>
          <a:ln w="9525">
            <a:noFill/>
            <a:miter lim="800000"/>
            <a:headEnd/>
            <a:tailEnd/>
          </a:ln>
        </p:spPr>
      </p:pic>
      <p:sp>
        <p:nvSpPr>
          <p:cNvPr id="78856" name="矩形 24"/>
          <p:cNvSpPr>
            <a:spLocks noChangeArrowheads="1"/>
          </p:cNvSpPr>
          <p:nvPr/>
        </p:nvSpPr>
        <p:spPr bwMode="auto">
          <a:xfrm>
            <a:off x="6835775" y="4130675"/>
            <a:ext cx="2193925" cy="1111250"/>
          </a:xfrm>
          <a:prstGeom prst="rect">
            <a:avLst/>
          </a:prstGeom>
          <a:noFill/>
          <a:ln w="9525">
            <a:noFill/>
            <a:miter lim="800000"/>
            <a:headEnd/>
            <a:tailEnd/>
          </a:ln>
        </p:spPr>
        <p:txBody>
          <a:bodyPr lIns="106345" tIns="53172" rIns="106345" bIns="53172">
            <a:spAutoFit/>
          </a:bodyPr>
          <a:lstStyle/>
          <a:p>
            <a:pPr algn="ctr" defTabSz="1063625"/>
            <a:r>
              <a:rPr lang="zh-CN" altLang="en-US" sz="3300" b="1">
                <a:solidFill>
                  <a:srgbClr val="000000"/>
                </a:solidFill>
                <a:latin typeface="微软雅黑" pitchFamily="34" charset="-122"/>
                <a:ea typeface="微软雅黑" pitchFamily="34" charset="-122"/>
              </a:rPr>
              <a:t>信托传承免担忧</a:t>
            </a:r>
            <a:endParaRPr lang="zh-CN" altLang="en-US" sz="3300"/>
          </a:p>
        </p:txBody>
      </p:sp>
      <p:sp>
        <p:nvSpPr>
          <p:cNvPr id="78857" name="矩形 28"/>
          <p:cNvSpPr>
            <a:spLocks noChangeArrowheads="1"/>
          </p:cNvSpPr>
          <p:nvPr/>
        </p:nvSpPr>
        <p:spPr bwMode="auto">
          <a:xfrm>
            <a:off x="3206750" y="4211638"/>
            <a:ext cx="2193925" cy="1111250"/>
          </a:xfrm>
          <a:prstGeom prst="rect">
            <a:avLst/>
          </a:prstGeom>
          <a:noFill/>
          <a:ln w="9525">
            <a:noFill/>
            <a:miter lim="800000"/>
            <a:headEnd/>
            <a:tailEnd/>
          </a:ln>
        </p:spPr>
        <p:txBody>
          <a:bodyPr lIns="106345" tIns="53172" rIns="106345" bIns="53172">
            <a:spAutoFit/>
          </a:bodyPr>
          <a:lstStyle/>
          <a:p>
            <a:pPr algn="ctr" defTabSz="1063625"/>
            <a:r>
              <a:rPr lang="zh-CN" altLang="en-US" sz="3300" b="1">
                <a:solidFill>
                  <a:srgbClr val="000000"/>
                </a:solidFill>
                <a:latin typeface="微软雅黑" pitchFamily="34" charset="-122"/>
                <a:ea typeface="微软雅黑" pitchFamily="34" charset="-122"/>
              </a:rPr>
              <a:t>意外保障再加倍</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759907" y="1295485"/>
            <a:ext cx="5993184" cy="2431116"/>
            <a:chOff x="3774454" y="1157275"/>
            <a:chExt cx="3224306" cy="971558"/>
          </a:xfrm>
          <a:solidFill>
            <a:schemeClr val="bg1"/>
          </a:solidFill>
        </p:grpSpPr>
        <p:pic>
          <p:nvPicPr>
            <p:cNvPr id="11268" name="Picture 4" descr="http://img2.imgtn.bdimg.com/it/u=1683547724,2159124768&amp;fm=21&amp;gp=0.jpg"/>
            <p:cNvPicPr>
              <a:picLocks noChangeAspect="1" noChangeArrowheads="1"/>
            </p:cNvPicPr>
            <p:nvPr/>
          </p:nvPicPr>
          <p:blipFill>
            <a:blip r:embed="rId3">
              <a:lum contrast="30000"/>
            </a:blip>
            <a:srcRect l="45348" t="10227" r="10701" b="31818"/>
            <a:stretch>
              <a:fillRect/>
            </a:stretch>
          </p:blipFill>
          <p:spPr bwMode="auto">
            <a:xfrm>
              <a:off x="5213876" y="1157275"/>
              <a:ext cx="1784884" cy="971557"/>
            </a:xfrm>
            <a:prstGeom prst="rect">
              <a:avLst/>
            </a:prstGeom>
            <a:grpFill/>
            <a:ln>
              <a:noFill/>
            </a:ln>
          </p:spPr>
        </p:pic>
        <p:sp>
          <p:nvSpPr>
            <p:cNvPr id="26" name="矩形 25"/>
            <p:cNvSpPr/>
            <p:nvPr/>
          </p:nvSpPr>
          <p:spPr>
            <a:xfrm>
              <a:off x="3774454" y="1157276"/>
              <a:ext cx="1439422" cy="971557"/>
            </a:xfrm>
            <a:prstGeom prst="rect">
              <a:avLst/>
            </a:prstGeom>
            <a:grpFill/>
            <a:ln>
              <a:noFill/>
            </a:ln>
          </p:spPr>
          <p:txBody>
            <a:bodyPr/>
            <a:lstStyle/>
            <a:p>
              <a:pPr algn="ctr" defTabSz="914400">
                <a:defRPr/>
              </a:pPr>
              <a:r>
                <a:rPr lang="en-US" altLang="zh-CN" sz="3600" b="1" dirty="0">
                  <a:ln w="10541" cmpd="sng">
                    <a:solidFill>
                      <a:srgbClr val="FFFFFF"/>
                    </a:solidFill>
                    <a:prstDash val="solid"/>
                  </a:ln>
                  <a:solidFill>
                    <a:schemeClr val="tx1">
                      <a:lumMod val="95000"/>
                      <a:lumOff val="5000"/>
                    </a:schemeClr>
                  </a:solidFill>
                  <a:latin typeface="方正粗宋简体" pitchFamily="65" charset="-122"/>
                  <a:ea typeface="方正粗宋简体" pitchFamily="65" charset="-122"/>
                </a:rPr>
                <a:t>2014</a:t>
              </a:r>
              <a:r>
                <a:rPr lang="zh-CN" altLang="en-US" sz="3600" b="1" dirty="0">
                  <a:ln w="10541" cmpd="sng">
                    <a:solidFill>
                      <a:srgbClr val="FFFFFF"/>
                    </a:solidFill>
                    <a:prstDash val="solid"/>
                  </a:ln>
                  <a:solidFill>
                    <a:schemeClr val="tx1">
                      <a:lumMod val="95000"/>
                      <a:lumOff val="5000"/>
                    </a:schemeClr>
                  </a:solidFill>
                  <a:latin typeface="方正粗宋简体" pitchFamily="65" charset="-122"/>
                  <a:ea typeface="方正粗宋简体" pitchFamily="65" charset="-122"/>
                </a:rPr>
                <a:t>顶级</a:t>
              </a:r>
            </a:p>
          </p:txBody>
        </p:sp>
      </p:grpSp>
      <p:sp>
        <p:nvSpPr>
          <p:cNvPr id="107523" name="Text Box 7"/>
          <p:cNvSpPr txBox="1">
            <a:spLocks noChangeArrowheads="1"/>
          </p:cNvSpPr>
          <p:nvPr/>
        </p:nvSpPr>
        <p:spPr bwMode="auto">
          <a:xfrm>
            <a:off x="230188" y="5981700"/>
            <a:ext cx="10571162" cy="109538"/>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92435" tIns="46216" rIns="92435" bIns="46216">
            <a:spAutoFit/>
          </a:bodyPr>
          <a:lstStyle/>
          <a:p>
            <a:pPr defTabSz="1063625">
              <a:spcBef>
                <a:spcPct val="50000"/>
              </a:spcBef>
              <a:defRPr/>
            </a:pPr>
            <a:endParaRPr lang="zh-CN" altLang="en-US" sz="100">
              <a:solidFill>
                <a:srgbClr val="2B166E"/>
              </a:solidFill>
              <a:latin typeface="Comic Sans MS" pitchFamily="66" charset="0"/>
            </a:endParaRPr>
          </a:p>
        </p:txBody>
      </p:sp>
      <p:sp>
        <p:nvSpPr>
          <p:cNvPr id="24" name="圆柱形 47"/>
          <p:cNvSpPr>
            <a:spLocks noChangeArrowheads="1"/>
          </p:cNvSpPr>
          <p:nvPr/>
        </p:nvSpPr>
        <p:spPr bwMode="auto">
          <a:xfrm>
            <a:off x="9282113" y="2311400"/>
            <a:ext cx="1192212" cy="3844925"/>
          </a:xfrm>
          <a:prstGeom prst="can">
            <a:avLst>
              <a:gd name="adj" fmla="val 24770"/>
            </a:avLst>
          </a:prstGeom>
          <a:solidFill>
            <a:srgbClr val="0070C0"/>
          </a:solidFill>
          <a:ln w="9525">
            <a:noFill/>
            <a:bevel/>
            <a:headEnd/>
            <a:tailEnd/>
          </a:ln>
        </p:spPr>
        <p:txBody>
          <a:bodyPr vert="eaVert" wrap="none" lIns="92499" tIns="46249" rIns="92499" bIns="46249" anchor="ctr"/>
          <a:lstStyle/>
          <a:p>
            <a:pPr algn="ctr" defTabSz="1063625" eaLnBrk="0" hangingPunct="0">
              <a:defRPr/>
            </a:pPr>
            <a:r>
              <a:rPr lang="en-US" altLang="zh-CN" sz="3600">
                <a:solidFill>
                  <a:srgbClr val="FFFFFF"/>
                </a:solidFill>
                <a:effectLst>
                  <a:outerShdw blurRad="38100" dist="38100" dir="2700000" algn="tl">
                    <a:srgbClr val="000000"/>
                  </a:outerShdw>
                </a:effectLst>
                <a:latin typeface="方正粗活意简体"/>
                <a:ea typeface="方正粗活意简体"/>
                <a:cs typeface="方正粗活意简体"/>
              </a:rPr>
              <a:t>80</a:t>
            </a:r>
            <a:r>
              <a:rPr lang="zh-CN" altLang="en-US" sz="3600">
                <a:solidFill>
                  <a:srgbClr val="FFFFFF"/>
                </a:solidFill>
                <a:effectLst>
                  <a:outerShdw blurRad="38100" dist="38100" dir="2700000" algn="tl">
                    <a:srgbClr val="000000"/>
                  </a:outerShdw>
                </a:effectLst>
                <a:latin typeface="方正粗活意简体"/>
                <a:ea typeface="方正粗活意简体"/>
                <a:cs typeface="方正粗活意简体"/>
              </a:rPr>
              <a:t>满期金</a:t>
            </a:r>
          </a:p>
        </p:txBody>
      </p:sp>
      <p:sp>
        <p:nvSpPr>
          <p:cNvPr id="11" name="圆柱形 37"/>
          <p:cNvSpPr>
            <a:spLocks noChangeArrowheads="1"/>
          </p:cNvSpPr>
          <p:nvPr/>
        </p:nvSpPr>
        <p:spPr bwMode="auto">
          <a:xfrm>
            <a:off x="338138" y="4454525"/>
            <a:ext cx="752475" cy="1631950"/>
          </a:xfrm>
          <a:prstGeom prst="can">
            <a:avLst>
              <a:gd name="adj" fmla="val 2405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2" name="圆柱形 37"/>
          <p:cNvSpPr>
            <a:spLocks noChangeArrowheads="1"/>
          </p:cNvSpPr>
          <p:nvPr/>
        </p:nvSpPr>
        <p:spPr bwMode="auto">
          <a:xfrm>
            <a:off x="1096963" y="4454525"/>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3" name="圆柱形 37"/>
          <p:cNvSpPr>
            <a:spLocks noChangeArrowheads="1"/>
          </p:cNvSpPr>
          <p:nvPr/>
        </p:nvSpPr>
        <p:spPr bwMode="auto">
          <a:xfrm>
            <a:off x="1855788" y="4454525"/>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5" name="圆柱形 37"/>
          <p:cNvSpPr>
            <a:spLocks noChangeArrowheads="1"/>
          </p:cNvSpPr>
          <p:nvPr/>
        </p:nvSpPr>
        <p:spPr bwMode="auto">
          <a:xfrm>
            <a:off x="2616200" y="4454525"/>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6" name="圆柱形 37"/>
          <p:cNvSpPr>
            <a:spLocks noChangeArrowheads="1"/>
          </p:cNvSpPr>
          <p:nvPr/>
        </p:nvSpPr>
        <p:spPr bwMode="auto">
          <a:xfrm>
            <a:off x="3375025" y="4454525"/>
            <a:ext cx="754063"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7" name="圆柱形 37"/>
          <p:cNvSpPr>
            <a:spLocks noChangeArrowheads="1"/>
          </p:cNvSpPr>
          <p:nvPr/>
        </p:nvSpPr>
        <p:spPr bwMode="auto">
          <a:xfrm>
            <a:off x="4135438" y="4454525"/>
            <a:ext cx="754062" cy="1631950"/>
          </a:xfrm>
          <a:prstGeom prst="can">
            <a:avLst>
              <a:gd name="adj" fmla="val 24007"/>
            </a:avLst>
          </a:prstGeom>
          <a:solidFill>
            <a:srgbClr val="92D050"/>
          </a:solidFill>
          <a:ln w="9525">
            <a:noFill/>
            <a:round/>
            <a:headEnd/>
            <a:tailEnd/>
          </a:ln>
        </p:spPr>
        <p:txBody>
          <a:bodyPr vert="eaVert" wrap="none" lIns="106345" tIns="53172" rIns="106345" bIns="53172" anchor="ctr"/>
          <a:lstStyle/>
          <a:p>
            <a:pPr algn="ctr" defTabSz="1063625" eaLnBrk="0" hangingPunct="0">
              <a:defRPr/>
            </a:pPr>
            <a:r>
              <a:rPr lang="zh-CN" altLang="en-US" sz="3300">
                <a:solidFill>
                  <a:schemeClr val="bg1"/>
                </a:solidFill>
                <a:effectLst>
                  <a:outerShdw blurRad="38100" dist="38100" dir="2700000" algn="tl">
                    <a:srgbClr val="000000"/>
                  </a:outerShdw>
                </a:effectLst>
                <a:latin typeface="方正粗活意简体"/>
                <a:ea typeface="方正粗活意简体"/>
                <a:cs typeface="方正粗活意简体"/>
              </a:rPr>
              <a:t>生存金</a:t>
            </a:r>
          </a:p>
        </p:txBody>
      </p:sp>
      <p:sp>
        <p:nvSpPr>
          <p:cNvPr id="18" name="圆柱形 47"/>
          <p:cNvSpPr>
            <a:spLocks noChangeArrowheads="1"/>
          </p:cNvSpPr>
          <p:nvPr/>
        </p:nvSpPr>
        <p:spPr bwMode="auto">
          <a:xfrm>
            <a:off x="4894263" y="4211638"/>
            <a:ext cx="758825" cy="1930400"/>
          </a:xfrm>
          <a:prstGeom prst="can">
            <a:avLst>
              <a:gd name="adj" fmla="val 24792"/>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19" name="圆柱形 47"/>
          <p:cNvSpPr>
            <a:spLocks noChangeArrowheads="1"/>
          </p:cNvSpPr>
          <p:nvPr/>
        </p:nvSpPr>
        <p:spPr bwMode="auto">
          <a:xfrm>
            <a:off x="5568950" y="3968750"/>
            <a:ext cx="760413" cy="2173288"/>
          </a:xfrm>
          <a:prstGeom prst="can">
            <a:avLst>
              <a:gd name="adj" fmla="val 24743"/>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0" name="圆柱形 47"/>
          <p:cNvSpPr>
            <a:spLocks noChangeArrowheads="1"/>
          </p:cNvSpPr>
          <p:nvPr/>
        </p:nvSpPr>
        <p:spPr bwMode="auto">
          <a:xfrm>
            <a:off x="6329363" y="3725863"/>
            <a:ext cx="758825" cy="2416175"/>
          </a:xfrm>
          <a:prstGeom prst="can">
            <a:avLst>
              <a:gd name="adj" fmla="val 24795"/>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1" name="圆柱形 47"/>
          <p:cNvSpPr>
            <a:spLocks noChangeArrowheads="1"/>
          </p:cNvSpPr>
          <p:nvPr/>
        </p:nvSpPr>
        <p:spPr bwMode="auto">
          <a:xfrm>
            <a:off x="7088188" y="3482975"/>
            <a:ext cx="760412" cy="2673350"/>
          </a:xfrm>
          <a:prstGeom prst="can">
            <a:avLst>
              <a:gd name="adj" fmla="val 24740"/>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2" name="圆柱形 47"/>
          <p:cNvSpPr>
            <a:spLocks noChangeArrowheads="1"/>
          </p:cNvSpPr>
          <p:nvPr/>
        </p:nvSpPr>
        <p:spPr bwMode="auto">
          <a:xfrm>
            <a:off x="7848600" y="3159125"/>
            <a:ext cx="758825" cy="2997200"/>
          </a:xfrm>
          <a:prstGeom prst="can">
            <a:avLst>
              <a:gd name="adj" fmla="val 24778"/>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
        <p:nvSpPr>
          <p:cNvPr id="23" name="圆柱形 47"/>
          <p:cNvSpPr>
            <a:spLocks noChangeArrowheads="1"/>
          </p:cNvSpPr>
          <p:nvPr/>
        </p:nvSpPr>
        <p:spPr bwMode="auto">
          <a:xfrm>
            <a:off x="8607425" y="2916238"/>
            <a:ext cx="758825" cy="3240087"/>
          </a:xfrm>
          <a:prstGeom prst="can">
            <a:avLst>
              <a:gd name="adj" fmla="val 24789"/>
            </a:avLst>
          </a:prstGeom>
          <a:solidFill>
            <a:srgbClr val="FF0000"/>
          </a:solidFill>
          <a:ln w="9525">
            <a:noFill/>
            <a:bevel/>
            <a:headEnd/>
            <a:tailEnd/>
          </a:ln>
        </p:spPr>
        <p:txBody>
          <a:bodyPr vert="eaVert" wrap="none" lIns="92499" tIns="46249" rIns="92499" bIns="46249" anchor="ctr"/>
          <a:lstStyle/>
          <a:p>
            <a:pPr algn="ctr" defTabSz="1063625" eaLnBrk="0" hangingPunct="0">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年金</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slide(fromBottom)">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64" presetClass="path" presetSubtype="0" accel="50000" decel="50000" fill="hold" nodeType="clickEffect">
                                  <p:stCondLst>
                                    <p:cond delay="0"/>
                                  </p:stCondLst>
                                  <p:childTnLst>
                                    <p:animMotion origin="layout" path="M -3.33333E-6 3.33333E-6 L -0.63507 -0.32361 " pathEditMode="relative" rAng="0" ptsTypes="AA">
                                      <p:cBhvr>
                                        <p:cTn id="11" dur="2000" fill="hold"/>
                                        <p:tgtEl>
                                          <p:spTgt spid="24"/>
                                        </p:tgtEl>
                                        <p:attrNameLst>
                                          <p:attrName>ppt_x</p:attrName>
                                          <p:attrName>ppt_y</p:attrName>
                                        </p:attrNameLst>
                                      </p:cBhvr>
                                      <p:rCtr x="-31800" y="-16200"/>
                                    </p:animMotion>
                                  </p:childTnLst>
                                </p:cTn>
                              </p:par>
                              <p:par>
                                <p:cTn id="12" presetID="64" presetClass="path" presetSubtype="0" accel="50000" decel="50000" fill="hold" nodeType="withEffect">
                                  <p:stCondLst>
                                    <p:cond delay="0"/>
                                  </p:stCondLst>
                                  <p:childTnLst>
                                    <p:animMotion origin="layout" path="M -4.44444E-6 1.11022E-16 L -0.52881 -0.36444 " pathEditMode="relative" rAng="0" ptsTypes="AA">
                                      <p:cBhvr>
                                        <p:cTn id="13" dur="2000" fill="hold"/>
                                        <p:tgtEl>
                                          <p:spTgt spid="23"/>
                                        </p:tgtEl>
                                        <p:attrNameLst>
                                          <p:attrName>ppt_x</p:attrName>
                                          <p:attrName>ppt_y</p:attrName>
                                        </p:attrNameLst>
                                      </p:cBhvr>
                                      <p:rCtr x="-26400" y="-18200"/>
                                    </p:animMotion>
                                  </p:childTnLst>
                                </p:cTn>
                              </p:par>
                              <p:par>
                                <p:cTn id="14" presetID="64" presetClass="path" presetSubtype="0" accel="50000" decel="50000" fill="hold" nodeType="withEffect">
                                  <p:stCondLst>
                                    <p:cond delay="0"/>
                                  </p:stCondLst>
                                  <p:childTnLst>
                                    <p:animMotion origin="layout" path="M -1.94444E-6 -1.11111E-6 L -0.48212 -0.38305 " pathEditMode="relative" rAng="0" ptsTypes="AA">
                                      <p:cBhvr>
                                        <p:cTn id="15" dur="2000" fill="hold"/>
                                        <p:tgtEl>
                                          <p:spTgt spid="22"/>
                                        </p:tgtEl>
                                        <p:attrNameLst>
                                          <p:attrName>ppt_x</p:attrName>
                                          <p:attrName>ppt_y</p:attrName>
                                        </p:attrNameLst>
                                      </p:cBhvr>
                                      <p:rCtr x="-24100" y="-19200"/>
                                    </p:animMotion>
                                  </p:childTnLst>
                                </p:cTn>
                              </p:par>
                              <p:par>
                                <p:cTn id="16" presetID="64" presetClass="path" presetSubtype="0" accel="50000" decel="50000" fill="hold" nodeType="withEffect">
                                  <p:stCondLst>
                                    <p:cond delay="0"/>
                                  </p:stCondLst>
                                  <p:childTnLst>
                                    <p:animMotion origin="layout" path="M 5.55556E-7 -1.11111E-6 L -0.40399 -0.40805 " pathEditMode="relative" rAng="0" ptsTypes="AA">
                                      <p:cBhvr>
                                        <p:cTn id="17" dur="2000" fill="hold"/>
                                        <p:tgtEl>
                                          <p:spTgt spid="21"/>
                                        </p:tgtEl>
                                        <p:attrNameLst>
                                          <p:attrName>ppt_x</p:attrName>
                                          <p:attrName>ppt_y</p:attrName>
                                        </p:attrNameLst>
                                      </p:cBhvr>
                                      <p:rCtr x="-20200" y="-20400"/>
                                    </p:animMotion>
                                  </p:childTnLst>
                                </p:cTn>
                              </p:par>
                              <p:par>
                                <p:cTn id="18" presetID="64" presetClass="path" presetSubtype="0" accel="50000" decel="50000" fill="hold" nodeType="withEffect">
                                  <p:stCondLst>
                                    <p:cond delay="0"/>
                                  </p:stCondLst>
                                  <p:childTnLst>
                                    <p:animMotion origin="layout" path="M 3.05556E-6 1.11111E-6 L -0.36511 -0.41306 " pathEditMode="relative" rAng="0" ptsTypes="AA">
                                      <p:cBhvr>
                                        <p:cTn id="19" dur="2000" fill="hold"/>
                                        <p:tgtEl>
                                          <p:spTgt spid="20"/>
                                        </p:tgtEl>
                                        <p:attrNameLst>
                                          <p:attrName>ppt_x</p:attrName>
                                          <p:attrName>ppt_y</p:attrName>
                                        </p:attrNameLst>
                                      </p:cBhvr>
                                      <p:rCtr x="-18300" y="-20700"/>
                                    </p:animMotion>
                                  </p:childTnLst>
                                </p:cTn>
                              </p:par>
                              <p:par>
                                <p:cTn id="20" presetID="64" presetClass="path" presetSubtype="0" accel="50000" decel="50000" fill="hold" nodeType="withEffect">
                                  <p:stCondLst>
                                    <p:cond delay="0"/>
                                  </p:stCondLst>
                                  <p:childTnLst>
                                    <p:animMotion origin="layout" path="M -4.44444E-6 1.11022E-16 L -0.3026 -0.43167 " pathEditMode="relative" rAng="0" ptsTypes="AA">
                                      <p:cBhvr>
                                        <p:cTn id="21" dur="2000" fill="hold"/>
                                        <p:tgtEl>
                                          <p:spTgt spid="19"/>
                                        </p:tgtEl>
                                        <p:attrNameLst>
                                          <p:attrName>ppt_x</p:attrName>
                                          <p:attrName>ppt_y</p:attrName>
                                        </p:attrNameLst>
                                      </p:cBhvr>
                                      <p:rCtr x="-15100" y="-21600"/>
                                    </p:animMotion>
                                  </p:childTnLst>
                                </p:cTn>
                              </p:par>
                              <p:par>
                                <p:cTn id="22" presetID="64" presetClass="path" presetSubtype="0" accel="50000" decel="50000" fill="hold" nodeType="withEffect">
                                  <p:stCondLst>
                                    <p:cond delay="0"/>
                                  </p:stCondLst>
                                  <p:childTnLst>
                                    <p:animMotion origin="layout" path="M -4.44444E-6 1.11111E-6 L -0.21649 -0.43806 " pathEditMode="relative" rAng="0" ptsTypes="AA">
                                      <p:cBhvr>
                                        <p:cTn id="23" dur="2000" fill="hold"/>
                                        <p:tgtEl>
                                          <p:spTgt spid="18"/>
                                        </p:tgtEl>
                                        <p:attrNameLst>
                                          <p:attrName>ppt_x</p:attrName>
                                          <p:attrName>ppt_y</p:attrName>
                                        </p:attrNameLst>
                                      </p:cBhvr>
                                      <p:rCtr x="-10800" y="-21900"/>
                                    </p:animMotion>
                                  </p:childTnLst>
                                </p:cTn>
                              </p:par>
                              <p:par>
                                <p:cTn id="24" presetID="64" presetClass="path" presetSubtype="0" accel="50000" decel="50000" fill="hold" nodeType="withEffect">
                                  <p:stCondLst>
                                    <p:cond delay="0"/>
                                  </p:stCondLst>
                                  <p:childTnLst>
                                    <p:animMotion origin="layout" path="M 1.66667E-6 -3.33333E-6 L -0.16181 -0.44 " pathEditMode="relative" rAng="0" ptsTypes="AA">
                                      <p:cBhvr>
                                        <p:cTn id="25" dur="2000" fill="hold"/>
                                        <p:tgtEl>
                                          <p:spTgt spid="17"/>
                                        </p:tgtEl>
                                        <p:attrNameLst>
                                          <p:attrName>ppt_x</p:attrName>
                                          <p:attrName>ppt_y</p:attrName>
                                        </p:attrNameLst>
                                      </p:cBhvr>
                                      <p:rCtr x="-8100" y="-22000"/>
                                    </p:animMotion>
                                  </p:childTnLst>
                                </p:cTn>
                              </p:par>
                              <p:par>
                                <p:cTn id="26" presetID="64" presetClass="path" presetSubtype="0" accel="50000" decel="50000" fill="hold" nodeType="withEffect">
                                  <p:stCondLst>
                                    <p:cond delay="0"/>
                                  </p:stCondLst>
                                  <p:childTnLst>
                                    <p:animMotion origin="layout" path="M 4.16667E-6 -3.33333E-6 L -0.12309 -0.4525 " pathEditMode="relative" rAng="0" ptsTypes="AA">
                                      <p:cBhvr>
                                        <p:cTn id="27" dur="2000" fill="hold"/>
                                        <p:tgtEl>
                                          <p:spTgt spid="16"/>
                                        </p:tgtEl>
                                        <p:attrNameLst>
                                          <p:attrName>ppt_x</p:attrName>
                                          <p:attrName>ppt_y</p:attrName>
                                        </p:attrNameLst>
                                      </p:cBhvr>
                                      <p:rCtr x="-6200" y="-22600"/>
                                    </p:animMotion>
                                  </p:childTnLst>
                                </p:cTn>
                              </p:par>
                              <p:par>
                                <p:cTn id="28" presetID="64" presetClass="path" presetSubtype="0" accel="50000" decel="50000" fill="hold" nodeType="withEffect">
                                  <p:stCondLst>
                                    <p:cond delay="0"/>
                                  </p:stCondLst>
                                  <p:childTnLst>
                                    <p:animMotion origin="layout" path="M -3.33333E-6 -3.33333E-6 L -0.07639 -0.465 " pathEditMode="relative" rAng="0" ptsTypes="AA">
                                      <p:cBhvr>
                                        <p:cTn id="29" dur="2000" fill="hold"/>
                                        <p:tgtEl>
                                          <p:spTgt spid="15"/>
                                        </p:tgtEl>
                                        <p:attrNameLst>
                                          <p:attrName>ppt_x</p:attrName>
                                          <p:attrName>ppt_y</p:attrName>
                                        </p:attrNameLst>
                                      </p:cBhvr>
                                      <p:rCtr x="-3800" y="-23300"/>
                                    </p:animMotion>
                                  </p:childTnLst>
                                </p:cTn>
                              </p:par>
                              <p:par>
                                <p:cTn id="30" presetID="64" presetClass="path" presetSubtype="0" accel="50000" decel="50000" fill="hold" nodeType="withEffect">
                                  <p:stCondLst>
                                    <p:cond delay="0"/>
                                  </p:stCondLst>
                                  <p:childTnLst>
                                    <p:animMotion origin="layout" path="M -8.33333E-7 -3.33333E-6 L -0.02969 -0.465 " pathEditMode="relative" rAng="0" ptsTypes="AA">
                                      <p:cBhvr>
                                        <p:cTn id="31" dur="2000" fill="hold"/>
                                        <p:tgtEl>
                                          <p:spTgt spid="13"/>
                                        </p:tgtEl>
                                        <p:attrNameLst>
                                          <p:attrName>ppt_x</p:attrName>
                                          <p:attrName>ppt_y</p:attrName>
                                        </p:attrNameLst>
                                      </p:cBhvr>
                                      <p:rCtr x="-1500" y="-23300"/>
                                    </p:animMotion>
                                  </p:childTnLst>
                                </p:cTn>
                              </p:par>
                              <p:par>
                                <p:cTn id="32" presetID="64" presetClass="path" presetSubtype="0" accel="50000" decel="50000" fill="hold" nodeType="withEffect">
                                  <p:stCondLst>
                                    <p:cond delay="0"/>
                                  </p:stCondLst>
                                  <p:childTnLst>
                                    <p:animMotion origin="layout" path="M 1.66667E-6 -3.33333E-6 L 0.01701 -0.465 " pathEditMode="relative" rAng="0" ptsTypes="AA">
                                      <p:cBhvr>
                                        <p:cTn id="33" dur="2000" fill="hold"/>
                                        <p:tgtEl>
                                          <p:spTgt spid="12"/>
                                        </p:tgtEl>
                                        <p:attrNameLst>
                                          <p:attrName>ppt_x</p:attrName>
                                          <p:attrName>ppt_y</p:attrName>
                                        </p:attrNameLst>
                                      </p:cBhvr>
                                      <p:rCtr x="900" y="-23300"/>
                                    </p:animMotion>
                                  </p:childTnLst>
                                </p:cTn>
                              </p:par>
                              <p:par>
                                <p:cTn id="34" presetID="64" presetClass="path" presetSubtype="0" accel="50000" decel="50000" fill="hold" nodeType="withEffect">
                                  <p:stCondLst>
                                    <p:cond delay="0"/>
                                  </p:stCondLst>
                                  <p:childTnLst>
                                    <p:animMotion origin="layout" path="M 4.16667E-6 -3.33333E-6 L 0.07152 -0.47777 " pathEditMode="relative" rAng="0" ptsTypes="AA">
                                      <p:cBhvr>
                                        <p:cTn id="35" dur="2000" fill="hold"/>
                                        <p:tgtEl>
                                          <p:spTgt spid="11"/>
                                        </p:tgtEl>
                                        <p:attrNameLst>
                                          <p:attrName>ppt_x</p:attrName>
                                          <p:attrName>ppt_y</p:attrName>
                                        </p:attrNameLst>
                                      </p:cBhvr>
                                      <p:rCtr x="3600" y="-23900"/>
                                    </p:animMotion>
                                  </p:childTnLst>
                                </p:cTn>
                              </p:par>
                            </p:childTnLst>
                          </p:cTn>
                        </p:par>
                        <p:par>
                          <p:cTn id="36" fill="hold">
                            <p:stCondLst>
                              <p:cond delay="2000"/>
                            </p:stCondLst>
                            <p:childTnLst>
                              <p:par>
                                <p:cTn id="37" presetID="1" presetClass="exit"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0"/>
                                          </p:stCondLst>
                                        </p:cTn>
                                        <p:tgtEl>
                                          <p:spTgt spid="23"/>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0"/>
                                          </p:stCondLst>
                                        </p:cTn>
                                        <p:tgtEl>
                                          <p:spTgt spid="24"/>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6" presetClass="emph" presetSubtype="0" fill="hold" nodeType="clickEffect">
                                  <p:stCondLst>
                                    <p:cond delay="0"/>
                                  </p:stCondLst>
                                  <p:childTnLst>
                                    <p:animEffect transition="out" filter="fade">
                                      <p:cBhvr>
                                        <p:cTn id="66" dur="500" tmFilter="0, 0; .2, .5; .8, .5; 1, 0"/>
                                        <p:tgtEl>
                                          <p:spTgt spid="27"/>
                                        </p:tgtEl>
                                      </p:cBhvr>
                                    </p:animEffect>
                                    <p:animScale>
                                      <p:cBhvr>
                                        <p:cTn id="67" dur="250" autoRev="1"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2" descr="C:\Documents and Settings\USER\桌面\图片2.png"/>
          <p:cNvPicPr>
            <a:picLocks noChangeAspect="1" noChangeArrowheads="1"/>
          </p:cNvPicPr>
          <p:nvPr/>
        </p:nvPicPr>
        <p:blipFill>
          <a:blip r:embed="rId2"/>
          <a:srcRect/>
          <a:stretch>
            <a:fillRect/>
          </a:stretch>
        </p:blipFill>
        <p:spPr bwMode="auto">
          <a:xfrm>
            <a:off x="0" y="-203200"/>
            <a:ext cx="11036300" cy="6683375"/>
          </a:xfrm>
          <a:prstGeom prst="rect">
            <a:avLst/>
          </a:prstGeom>
          <a:noFill/>
          <a:ln w="9525">
            <a:noFill/>
            <a:miter lim="800000"/>
            <a:headEnd/>
            <a:tailEnd/>
          </a:ln>
        </p:spPr>
      </p:pic>
      <p:sp>
        <p:nvSpPr>
          <p:cNvPr id="82946" name="Rectangle 6"/>
          <p:cNvSpPr>
            <a:spLocks noChangeArrowheads="1"/>
          </p:cNvSpPr>
          <p:nvPr/>
        </p:nvSpPr>
        <p:spPr bwMode="auto">
          <a:xfrm>
            <a:off x="0" y="1012825"/>
            <a:ext cx="5738813" cy="792163"/>
          </a:xfrm>
          <a:prstGeom prst="rect">
            <a:avLst/>
          </a:prstGeom>
          <a:solidFill>
            <a:srgbClr val="CCFFFF"/>
          </a:solidFill>
          <a:ln w="9525" algn="ctr">
            <a:noFill/>
            <a:miter lim="800000"/>
            <a:headEnd/>
            <a:tailEnd/>
          </a:ln>
        </p:spPr>
        <p:txBody>
          <a:bodyPr lIns="106326" tIns="53163" rIns="106326" bIns="53163" anchor="ctr"/>
          <a:lstStyle/>
          <a:p>
            <a:pPr defTabSz="914400" eaLnBrk="0" hangingPunct="0">
              <a:buFont typeface="Arial" charset="0"/>
              <a:buNone/>
            </a:pPr>
            <a:r>
              <a:rPr lang="zh-CN" altLang="en-US" sz="4400" b="1">
                <a:solidFill>
                  <a:srgbClr val="FF0000"/>
                </a:solidFill>
                <a:latin typeface="微软雅黑" pitchFamily="34" charset="-122"/>
                <a:ea typeface="微软雅黑" pitchFamily="34" charset="-122"/>
                <a:cs typeface="方正毡笔黑简体"/>
              </a:rPr>
              <a:t>鑫如意（荣耀版）</a:t>
            </a:r>
          </a:p>
        </p:txBody>
      </p:sp>
      <p:sp>
        <p:nvSpPr>
          <p:cNvPr id="82947" name="Rectangle 3"/>
          <p:cNvSpPr txBox="1">
            <a:spLocks noChangeArrowheads="1"/>
          </p:cNvSpPr>
          <p:nvPr/>
        </p:nvSpPr>
        <p:spPr bwMode="auto">
          <a:xfrm>
            <a:off x="422275" y="2035175"/>
            <a:ext cx="5410200" cy="3770313"/>
          </a:xfrm>
          <a:prstGeom prst="rect">
            <a:avLst/>
          </a:prstGeom>
          <a:solidFill>
            <a:schemeClr val="bg1"/>
          </a:solidFill>
          <a:ln w="9525">
            <a:noFill/>
            <a:miter lim="800000"/>
            <a:headEnd/>
            <a:tailEnd/>
          </a:ln>
        </p:spPr>
        <p:txBody>
          <a:bodyPr lIns="106317" tIns="53159" rIns="106317" bIns="53159"/>
          <a:lstStyle/>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鑫先生</a:t>
            </a:r>
            <a:r>
              <a:rPr lang="en-US" altLang="zh-CN" sz="2300" b="1">
                <a:solidFill>
                  <a:srgbClr val="000000"/>
                </a:solidFill>
                <a:latin typeface="微软雅黑" pitchFamily="34" charset="-122"/>
                <a:ea typeface="微软雅黑" pitchFamily="34" charset="-122"/>
                <a:sym typeface="Calibri" pitchFamily="34" charset="0"/>
              </a:rPr>
              <a:t>:  30</a:t>
            </a:r>
            <a:r>
              <a:rPr lang="zh-CN" altLang="en-US" sz="2300" b="1">
                <a:solidFill>
                  <a:srgbClr val="000000"/>
                </a:solidFill>
                <a:latin typeface="微软雅黑" pitchFamily="34" charset="-122"/>
                <a:ea typeface="微软雅黑" pitchFamily="34" charset="-122"/>
                <a:sym typeface="Calibri" pitchFamily="34" charset="0"/>
              </a:rPr>
              <a:t>岁</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年交保费：</a:t>
            </a:r>
            <a:r>
              <a:rPr lang="en-US" altLang="zh-CN" sz="2300" b="1">
                <a:solidFill>
                  <a:srgbClr val="000000"/>
                </a:solidFill>
                <a:latin typeface="微软雅黑" pitchFamily="34" charset="-122"/>
                <a:ea typeface="微软雅黑" pitchFamily="34" charset="-122"/>
                <a:sym typeface="Calibri" pitchFamily="34" charset="0"/>
              </a:rPr>
              <a:t>1</a:t>
            </a:r>
            <a:r>
              <a:rPr lang="en-US" altLang="zh-CN" sz="2300" b="1">
                <a:solidFill>
                  <a:srgbClr val="1F497D"/>
                </a:solidFill>
                <a:latin typeface="微软雅黑" pitchFamily="34" charset="-122"/>
                <a:ea typeface="微软雅黑" pitchFamily="34" charset="-122"/>
                <a:sym typeface="Calibri" pitchFamily="34" charset="0"/>
              </a:rPr>
              <a:t>0</a:t>
            </a:r>
            <a:r>
              <a:rPr lang="zh-CN" altLang="en-US" sz="2300" b="1">
                <a:solidFill>
                  <a:srgbClr val="FF0000"/>
                </a:solidFill>
                <a:latin typeface="微软雅黑" pitchFamily="34" charset="-122"/>
                <a:ea typeface="微软雅黑" pitchFamily="34" charset="-122"/>
                <a:sym typeface="Calibri" pitchFamily="34" charset="0"/>
              </a:rPr>
              <a:t>万元</a:t>
            </a:r>
            <a:r>
              <a:rPr lang="en-US" altLang="zh-CN" sz="2300" b="1">
                <a:solidFill>
                  <a:srgbClr val="FF0000"/>
                </a:solidFill>
                <a:latin typeface="微软雅黑" pitchFamily="34" charset="-122"/>
                <a:ea typeface="微软雅黑" pitchFamily="34" charset="-122"/>
                <a:sym typeface="Calibri" pitchFamily="34" charset="0"/>
              </a:rPr>
              <a:t>/</a:t>
            </a:r>
            <a:r>
              <a:rPr lang="zh-CN" altLang="en-US" sz="2300" b="1">
                <a:solidFill>
                  <a:srgbClr val="FF0000"/>
                </a:solidFill>
                <a:latin typeface="微软雅黑" pitchFamily="34" charset="-122"/>
                <a:ea typeface="微软雅黑" pitchFamily="34" charset="-122"/>
                <a:sym typeface="Calibri" pitchFamily="34" charset="0"/>
              </a:rPr>
              <a:t>年</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缴费期：</a:t>
            </a:r>
            <a:r>
              <a:rPr lang="en-US" altLang="zh-CN" sz="2300" b="1">
                <a:solidFill>
                  <a:srgbClr val="000000"/>
                </a:solidFill>
                <a:latin typeface="微软雅黑" pitchFamily="34" charset="-122"/>
                <a:ea typeface="微软雅黑" pitchFamily="34" charset="-122"/>
                <a:sym typeface="Calibri" pitchFamily="34" charset="0"/>
              </a:rPr>
              <a:t>3</a:t>
            </a:r>
            <a:r>
              <a:rPr lang="zh-CN" altLang="en-US" sz="2300" b="1">
                <a:solidFill>
                  <a:srgbClr val="000000"/>
                </a:solidFill>
                <a:latin typeface="微软雅黑" pitchFamily="34" charset="-122"/>
                <a:ea typeface="微软雅黑" pitchFamily="34" charset="-122"/>
                <a:sym typeface="Calibri" pitchFamily="34" charset="0"/>
              </a:rPr>
              <a:t>年</a:t>
            </a:r>
            <a:endParaRPr lang="en-US" altLang="zh-CN" sz="2300" b="1">
              <a:solidFill>
                <a:srgbClr val="00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基本保险金额：</a:t>
            </a:r>
            <a:r>
              <a:rPr lang="en-US" altLang="zh-CN" sz="2300" b="1">
                <a:solidFill>
                  <a:srgbClr val="000000"/>
                </a:solidFill>
                <a:latin typeface="微软雅黑" pitchFamily="34" charset="-122"/>
                <a:ea typeface="微软雅黑" pitchFamily="34" charset="-122"/>
                <a:sym typeface="Calibri" pitchFamily="34" charset="0"/>
              </a:rPr>
              <a:t>7820</a:t>
            </a:r>
            <a:r>
              <a:rPr lang="zh-CN" altLang="en-US" sz="2300" b="1">
                <a:solidFill>
                  <a:srgbClr val="000000"/>
                </a:solidFill>
                <a:latin typeface="微软雅黑" pitchFamily="34" charset="-122"/>
                <a:ea typeface="微软雅黑" pitchFamily="34" charset="-122"/>
                <a:sym typeface="Calibri" pitchFamily="34" charset="0"/>
              </a:rPr>
              <a:t>元</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共投入： </a:t>
            </a:r>
            <a:r>
              <a:rPr lang="en-US" altLang="zh-CN" sz="2300" b="1">
                <a:solidFill>
                  <a:srgbClr val="1F497D"/>
                </a:solidFill>
                <a:latin typeface="微软雅黑" pitchFamily="34" charset="-122"/>
                <a:ea typeface="微软雅黑" pitchFamily="34" charset="-122"/>
                <a:sym typeface="Calibri" pitchFamily="34" charset="0"/>
              </a:rPr>
              <a:t>30</a:t>
            </a:r>
            <a:r>
              <a:rPr lang="zh-CN" altLang="en-US" sz="2300" b="1">
                <a:solidFill>
                  <a:srgbClr val="FF0000"/>
                </a:solidFill>
                <a:latin typeface="微软雅黑" pitchFamily="34" charset="-122"/>
                <a:ea typeface="微软雅黑" pitchFamily="34" charset="-122"/>
                <a:sym typeface="Calibri" pitchFamily="34" charset="0"/>
              </a:rPr>
              <a:t>万</a:t>
            </a:r>
            <a:endParaRPr lang="zh-CN" altLang="en-US" sz="4200" b="1">
              <a:solidFill>
                <a:srgbClr val="FF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保险期间：至</a:t>
            </a:r>
            <a:r>
              <a:rPr lang="en-US" altLang="zh-CN" sz="2300" b="1">
                <a:solidFill>
                  <a:srgbClr val="000000"/>
                </a:solidFill>
                <a:latin typeface="微软雅黑" pitchFamily="34" charset="-122"/>
                <a:ea typeface="微软雅黑" pitchFamily="34" charset="-122"/>
                <a:sym typeface="Calibri" pitchFamily="34" charset="0"/>
              </a:rPr>
              <a:t>80</a:t>
            </a:r>
            <a:r>
              <a:rPr lang="zh-CN" altLang="en-US" sz="2300" b="1">
                <a:solidFill>
                  <a:srgbClr val="000000"/>
                </a:solidFill>
                <a:latin typeface="微软雅黑" pitchFamily="34" charset="-122"/>
                <a:ea typeface="微软雅黑" pitchFamily="34" charset="-122"/>
                <a:sym typeface="Calibri" pitchFamily="34" charset="0"/>
              </a:rPr>
              <a:t>岁</a:t>
            </a:r>
            <a:endParaRPr lang="en-US" altLang="zh-CN" sz="2300" b="1">
              <a:solidFill>
                <a:srgbClr val="00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FF0000"/>
                </a:solidFill>
                <a:latin typeface="华文中宋"/>
                <a:ea typeface="华文中宋"/>
                <a:cs typeface="华文中宋"/>
                <a:sym typeface="Calibri" pitchFamily="34" charset="0"/>
              </a:rPr>
              <a:t>白金版金账户</a:t>
            </a:r>
            <a:r>
              <a:rPr lang="zh-CN" altLang="en-US" sz="2300" b="1">
                <a:solidFill>
                  <a:srgbClr val="000000"/>
                </a:solidFill>
                <a:latin typeface="华文中宋"/>
                <a:ea typeface="华文中宋"/>
                <a:cs typeface="华文中宋"/>
                <a:sym typeface="Calibri" pitchFamily="34" charset="0"/>
              </a:rPr>
              <a:t>：终身</a:t>
            </a:r>
          </a:p>
          <a:p>
            <a:pPr marL="398463" indent="-398463" defTabSz="0">
              <a:lnSpc>
                <a:spcPct val="130000"/>
              </a:lnSpc>
              <a:spcBef>
                <a:spcPct val="20000"/>
              </a:spcBef>
              <a:buClr>
                <a:srgbClr val="FF0000"/>
              </a:buClr>
            </a:pPr>
            <a:endParaRPr lang="zh-CN" altLang="en-US" sz="2300" b="1">
              <a:solidFill>
                <a:srgbClr val="000000"/>
              </a:solidFill>
              <a:latin typeface="华文中宋"/>
              <a:ea typeface="华文中宋"/>
              <a:cs typeface="华文中宋"/>
              <a:sym typeface="Calibri" pitchFamily="34" charset="0"/>
            </a:endParaRPr>
          </a:p>
          <a:p>
            <a:pPr marL="398463" indent="-398463" defTabSz="0">
              <a:lnSpc>
                <a:spcPct val="130000"/>
              </a:lnSpc>
              <a:spcBef>
                <a:spcPct val="20000"/>
              </a:spcBef>
              <a:buClr>
                <a:srgbClr val="FF0000"/>
              </a:buClr>
            </a:pPr>
            <a:endParaRPr lang="zh-CN" altLang="en-US" sz="2300" b="1">
              <a:solidFill>
                <a:srgbClr val="000000"/>
              </a:solidFill>
              <a:latin typeface="微软雅黑" pitchFamily="34" charset="-122"/>
              <a:ea typeface="微软雅黑" pitchFamily="34" charset="-122"/>
              <a:sym typeface="Calibri" pitchFamily="34" charset="0"/>
            </a:endParaRPr>
          </a:p>
        </p:txBody>
      </p:sp>
      <p:pic>
        <p:nvPicPr>
          <p:cNvPr id="82948" name="矩形 1"/>
          <p:cNvPicPr>
            <a:picLocks noChangeArrowheads="1"/>
          </p:cNvPicPr>
          <p:nvPr/>
        </p:nvPicPr>
        <p:blipFill>
          <a:blip r:embed="rId3">
            <a:lum bright="6000" contrast="-18000"/>
          </a:blip>
          <a:srcRect/>
          <a:stretch>
            <a:fillRect/>
          </a:stretch>
        </p:blipFill>
        <p:spPr bwMode="auto">
          <a:xfrm>
            <a:off x="3384550" y="2808288"/>
            <a:ext cx="2736850" cy="1743075"/>
          </a:xfrm>
          <a:prstGeom prst="rect">
            <a:avLst/>
          </a:prstGeom>
          <a:noFill/>
          <a:ln w="9525">
            <a:noFill/>
            <a:miter lim="800000"/>
            <a:headEnd/>
            <a:tailEnd/>
          </a:ln>
        </p:spPr>
      </p:pic>
      <p:sp>
        <p:nvSpPr>
          <p:cNvPr id="82949" name="TextBox 2"/>
          <p:cNvSpPr txBox="1">
            <a:spLocks noChangeArrowheads="1"/>
          </p:cNvSpPr>
          <p:nvPr/>
        </p:nvSpPr>
        <p:spPr bwMode="auto">
          <a:xfrm>
            <a:off x="1223963" y="0"/>
            <a:ext cx="2786062" cy="790575"/>
          </a:xfrm>
          <a:prstGeom prst="rect">
            <a:avLst/>
          </a:prstGeom>
          <a:noFill/>
          <a:ln w="9525">
            <a:noFill/>
            <a:miter lim="800000"/>
            <a:headEnd/>
            <a:tailEnd/>
          </a:ln>
        </p:spPr>
        <p:txBody>
          <a:bodyPr lIns="106345" tIns="53172" rIns="106345" bIns="53172">
            <a:spAutoFit/>
          </a:bodyPr>
          <a:lstStyle/>
          <a:p>
            <a:pPr defTabSz="1063625"/>
            <a:r>
              <a:rPr lang="zh-CN" altLang="en-US" sz="4500" b="1">
                <a:solidFill>
                  <a:schemeClr val="hlink"/>
                </a:solidFill>
              </a:rPr>
              <a:t>案例展示</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箭头连接符 4"/>
          <p:cNvCxnSpPr/>
          <p:nvPr/>
        </p:nvCxnSpPr>
        <p:spPr>
          <a:xfrm flipV="1">
            <a:off x="468313" y="1598613"/>
            <a:ext cx="1587" cy="4410075"/>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cxnSp>
        <p:nvCxnSpPr>
          <p:cNvPr id="6" name="直接箭头连接符 5"/>
          <p:cNvCxnSpPr/>
          <p:nvPr/>
        </p:nvCxnSpPr>
        <p:spPr>
          <a:xfrm>
            <a:off x="468313" y="5670550"/>
            <a:ext cx="7920037" cy="1588"/>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sp>
        <p:nvSpPr>
          <p:cNvPr id="83971" name="TextBox 13"/>
          <p:cNvSpPr txBox="1">
            <a:spLocks noChangeArrowheads="1"/>
          </p:cNvSpPr>
          <p:nvPr/>
        </p:nvSpPr>
        <p:spPr bwMode="auto">
          <a:xfrm>
            <a:off x="9739313" y="5397500"/>
            <a:ext cx="765175" cy="658813"/>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900" b="1">
                <a:solidFill>
                  <a:srgbClr val="000000"/>
                </a:solidFill>
                <a:latin typeface="微软雅黑" pitchFamily="34" charset="-122"/>
                <a:ea typeface="微软雅黑" pitchFamily="34" charset="-122"/>
              </a:rPr>
              <a:t>80</a:t>
            </a:r>
            <a:r>
              <a:rPr lang="zh-CN" altLang="en-US" sz="1900" b="1">
                <a:solidFill>
                  <a:srgbClr val="000000"/>
                </a:solidFill>
                <a:latin typeface="微软雅黑" pitchFamily="34" charset="-122"/>
                <a:ea typeface="微软雅黑" pitchFamily="34" charset="-122"/>
              </a:rPr>
              <a:t>岁</a:t>
            </a:r>
          </a:p>
        </p:txBody>
      </p:sp>
      <p:sp>
        <p:nvSpPr>
          <p:cNvPr id="8" name="矩形 7"/>
          <p:cNvSpPr/>
          <p:nvPr/>
        </p:nvSpPr>
        <p:spPr bwMode="auto">
          <a:xfrm>
            <a:off x="638175" y="3797300"/>
            <a:ext cx="338138" cy="156368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9" name="矩形 8"/>
          <p:cNvSpPr/>
          <p:nvPr/>
        </p:nvSpPr>
        <p:spPr bwMode="auto">
          <a:xfrm>
            <a:off x="1331913" y="3627438"/>
            <a:ext cx="338137" cy="173355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0" name="矩形 9"/>
          <p:cNvSpPr/>
          <p:nvPr/>
        </p:nvSpPr>
        <p:spPr bwMode="auto">
          <a:xfrm>
            <a:off x="2008188" y="3629025"/>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1" name="矩形 10"/>
          <p:cNvSpPr/>
          <p:nvPr/>
        </p:nvSpPr>
        <p:spPr bwMode="auto">
          <a:xfrm>
            <a:off x="2652713" y="3627438"/>
            <a:ext cx="339725" cy="173355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2" name="矩形 11"/>
          <p:cNvSpPr/>
          <p:nvPr/>
        </p:nvSpPr>
        <p:spPr>
          <a:xfrm>
            <a:off x="601663" y="1417638"/>
            <a:ext cx="10074275" cy="1560512"/>
          </a:xfrm>
          <a:prstGeom prst="rect">
            <a:avLst/>
          </a:prstGeom>
        </p:spPr>
        <p:txBody>
          <a:bodyPr lIns="111295" tIns="55647" rIns="111295" bIns="55647">
            <a:spAutoFit/>
          </a:bodyPr>
          <a:lstStyle/>
          <a:p>
            <a:pPr algn="ctr" defTabSz="914400" fontAlgn="auto">
              <a:spcBef>
                <a:spcPts val="0"/>
              </a:spcBef>
              <a:spcAft>
                <a:spcPts val="0"/>
              </a:spcAft>
              <a:defRPr/>
            </a:pPr>
            <a:r>
              <a:rPr lang="en-US" altLang="zh-CN"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10000+7820×29</a:t>
            </a:r>
            <a:r>
              <a:rPr lang="zh-CN" altLang="en-US"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次</a:t>
            </a:r>
            <a:r>
              <a:rPr lang="en-US" altLang="zh-CN"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=236780</a:t>
            </a:r>
            <a:r>
              <a:rPr lang="zh-CN" altLang="en-US"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元</a:t>
            </a:r>
          </a:p>
        </p:txBody>
      </p:sp>
      <p:sp>
        <p:nvSpPr>
          <p:cNvPr id="83977" name="TextBox 9"/>
          <p:cNvSpPr txBox="1">
            <a:spLocks noChangeArrowheads="1"/>
          </p:cNvSpPr>
          <p:nvPr/>
        </p:nvSpPr>
        <p:spPr bwMode="auto">
          <a:xfrm>
            <a:off x="549275" y="5416550"/>
            <a:ext cx="598488" cy="60007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30</a:t>
            </a:r>
            <a:r>
              <a:rPr lang="zh-CN" altLang="en-US" sz="1700" b="1">
                <a:solidFill>
                  <a:srgbClr val="000000"/>
                </a:solidFill>
                <a:latin typeface="微软雅黑" pitchFamily="34" charset="-122"/>
                <a:ea typeface="微软雅黑" pitchFamily="34" charset="-122"/>
              </a:rPr>
              <a:t>岁</a:t>
            </a:r>
          </a:p>
        </p:txBody>
      </p:sp>
      <p:sp>
        <p:nvSpPr>
          <p:cNvPr id="83978" name="TextBox 18"/>
          <p:cNvSpPr txBox="1">
            <a:spLocks noChangeArrowheads="1"/>
          </p:cNvSpPr>
          <p:nvPr/>
        </p:nvSpPr>
        <p:spPr bwMode="auto">
          <a:xfrm>
            <a:off x="1231900" y="5416550"/>
            <a:ext cx="571500"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31</a:t>
            </a:r>
            <a:r>
              <a:rPr lang="zh-CN" altLang="en-US" sz="1700" b="1">
                <a:solidFill>
                  <a:srgbClr val="000000"/>
                </a:solidFill>
                <a:latin typeface="微软雅黑" pitchFamily="34" charset="-122"/>
                <a:ea typeface="微软雅黑" pitchFamily="34" charset="-122"/>
              </a:rPr>
              <a:t>岁</a:t>
            </a:r>
          </a:p>
        </p:txBody>
      </p:sp>
      <p:sp>
        <p:nvSpPr>
          <p:cNvPr id="83979" name="TextBox 23"/>
          <p:cNvSpPr txBox="1">
            <a:spLocks noChangeArrowheads="1"/>
          </p:cNvSpPr>
          <p:nvPr/>
        </p:nvSpPr>
        <p:spPr bwMode="auto">
          <a:xfrm>
            <a:off x="1793875" y="5426075"/>
            <a:ext cx="628650" cy="60007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32</a:t>
            </a:r>
            <a:r>
              <a:rPr lang="zh-CN" altLang="en-US" sz="1700" b="1">
                <a:solidFill>
                  <a:srgbClr val="000000"/>
                </a:solidFill>
                <a:latin typeface="微软雅黑" pitchFamily="34" charset="-122"/>
                <a:ea typeface="微软雅黑" pitchFamily="34" charset="-122"/>
              </a:rPr>
              <a:t>岁</a:t>
            </a:r>
          </a:p>
        </p:txBody>
      </p:sp>
      <p:sp>
        <p:nvSpPr>
          <p:cNvPr id="83980" name="TextBox 37"/>
          <p:cNvSpPr txBox="1">
            <a:spLocks noChangeArrowheads="1"/>
          </p:cNvSpPr>
          <p:nvPr/>
        </p:nvSpPr>
        <p:spPr bwMode="auto">
          <a:xfrm>
            <a:off x="2506663" y="5437188"/>
            <a:ext cx="596900" cy="60007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33</a:t>
            </a:r>
            <a:r>
              <a:rPr lang="zh-CN" altLang="en-US" sz="1700" b="1">
                <a:solidFill>
                  <a:srgbClr val="000000"/>
                </a:solidFill>
                <a:latin typeface="微软雅黑" pitchFamily="34" charset="-122"/>
                <a:ea typeface="微软雅黑" pitchFamily="34" charset="-122"/>
              </a:rPr>
              <a:t>岁</a:t>
            </a:r>
          </a:p>
        </p:txBody>
      </p:sp>
      <p:sp>
        <p:nvSpPr>
          <p:cNvPr id="83981" name="TextBox 37"/>
          <p:cNvSpPr txBox="1">
            <a:spLocks noChangeArrowheads="1"/>
          </p:cNvSpPr>
          <p:nvPr/>
        </p:nvSpPr>
        <p:spPr bwMode="auto">
          <a:xfrm>
            <a:off x="3103563" y="5443538"/>
            <a:ext cx="596900" cy="60007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34</a:t>
            </a:r>
            <a:r>
              <a:rPr lang="zh-CN" altLang="en-US" sz="1700" b="1">
                <a:solidFill>
                  <a:srgbClr val="000000"/>
                </a:solidFill>
                <a:latin typeface="微软雅黑" pitchFamily="34" charset="-122"/>
                <a:ea typeface="微软雅黑" pitchFamily="34" charset="-122"/>
              </a:rPr>
              <a:t>岁</a:t>
            </a:r>
          </a:p>
        </p:txBody>
      </p:sp>
      <p:grpSp>
        <p:nvGrpSpPr>
          <p:cNvPr id="83982" name="Group 74"/>
          <p:cNvGrpSpPr>
            <a:grpSpLocks/>
          </p:cNvGrpSpPr>
          <p:nvPr/>
        </p:nvGrpSpPr>
        <p:grpSpPr bwMode="auto">
          <a:xfrm>
            <a:off x="1771650" y="608013"/>
            <a:ext cx="7996238" cy="969962"/>
            <a:chOff x="962" y="551"/>
            <a:chExt cx="4264" cy="712"/>
          </a:xfrm>
        </p:grpSpPr>
        <p:sp>
          <p:nvSpPr>
            <p:cNvPr id="84002" name="AutoShape 75"/>
            <p:cNvSpPr>
              <a:spLocks noChangeArrowheads="1"/>
            </p:cNvSpPr>
            <p:nvPr/>
          </p:nvSpPr>
          <p:spPr bwMode="auto">
            <a:xfrm>
              <a:off x="962" y="551"/>
              <a:ext cx="4264" cy="712"/>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rgbClr val="000000"/>
                </a:solidFill>
                <a:latin typeface="Calibri" pitchFamily="34" charset="0"/>
              </a:endParaRPr>
            </a:p>
          </p:txBody>
        </p:sp>
        <p:sp>
          <p:nvSpPr>
            <p:cNvPr id="84003" name="WordArt 76"/>
            <p:cNvSpPr>
              <a:spLocks noChangeArrowheads="1" noChangeShapeType="1" noTextEdit="1"/>
            </p:cNvSpPr>
            <p:nvPr/>
          </p:nvSpPr>
          <p:spPr bwMode="auto">
            <a:xfrm>
              <a:off x="2067" y="551"/>
              <a:ext cx="2054" cy="583"/>
            </a:xfrm>
            <a:prstGeom prst="rect">
              <a:avLst/>
            </a:prstGeom>
          </p:spPr>
          <p:txBody>
            <a:bodyPr wrap="none" fromWordArt="1">
              <a:prstTxWarp prst="textPlain">
                <a:avLst>
                  <a:gd name="adj" fmla="val 50000"/>
                </a:avLst>
              </a:prstTxWarp>
            </a:bodyPr>
            <a:lstStyle/>
            <a:p>
              <a:r>
                <a:rPr lang="zh-CN" altLang="en-US" sz="5800" b="1" kern="10" spc="-439">
                  <a:ln w="9525">
                    <a:noFill/>
                    <a:round/>
                    <a:headEnd/>
                    <a:tailEnd/>
                  </a:ln>
                  <a:solidFill>
                    <a:schemeClr val="bg1"/>
                  </a:solidFill>
                  <a:effectLst>
                    <a:outerShdw dist="35921" dir="2700000" algn="ctr" rotWithShape="0">
                      <a:srgbClr val="C0504D">
                        <a:alpha val="50000"/>
                      </a:srgbClr>
                    </a:outerShdw>
                  </a:effectLst>
                  <a:latin typeface="黑体"/>
                  <a:ea typeface="黑体"/>
                </a:rPr>
                <a:t>即交即领高年金</a:t>
              </a:r>
            </a:p>
          </p:txBody>
        </p:sp>
      </p:grpSp>
      <p:sp>
        <p:nvSpPr>
          <p:cNvPr id="22" name="矩形 21"/>
          <p:cNvSpPr/>
          <p:nvPr/>
        </p:nvSpPr>
        <p:spPr bwMode="auto">
          <a:xfrm>
            <a:off x="6692900"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83984" name="TextBox 37"/>
          <p:cNvSpPr txBox="1">
            <a:spLocks noChangeArrowheads="1"/>
          </p:cNvSpPr>
          <p:nvPr/>
        </p:nvSpPr>
        <p:spPr bwMode="auto">
          <a:xfrm>
            <a:off x="6675438" y="5445125"/>
            <a:ext cx="528637"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58</a:t>
            </a:r>
            <a:r>
              <a:rPr lang="zh-CN" altLang="en-US" sz="1700" b="1">
                <a:solidFill>
                  <a:srgbClr val="000000"/>
                </a:solidFill>
                <a:latin typeface="微软雅黑" pitchFamily="34" charset="-122"/>
                <a:ea typeface="微软雅黑" pitchFamily="34" charset="-122"/>
              </a:rPr>
              <a:t>岁</a:t>
            </a:r>
          </a:p>
        </p:txBody>
      </p:sp>
      <p:sp>
        <p:nvSpPr>
          <p:cNvPr id="24" name="矩形 23"/>
          <p:cNvSpPr/>
          <p:nvPr/>
        </p:nvSpPr>
        <p:spPr bwMode="auto">
          <a:xfrm>
            <a:off x="3189288"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5" name="矩形 24"/>
          <p:cNvSpPr/>
          <p:nvPr/>
        </p:nvSpPr>
        <p:spPr bwMode="auto">
          <a:xfrm>
            <a:off x="4945063"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6" name="矩形 25"/>
          <p:cNvSpPr/>
          <p:nvPr/>
        </p:nvSpPr>
        <p:spPr bwMode="auto">
          <a:xfrm>
            <a:off x="5570538" y="3594100"/>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7" name="矩形 26"/>
          <p:cNvSpPr/>
          <p:nvPr/>
        </p:nvSpPr>
        <p:spPr bwMode="auto">
          <a:xfrm>
            <a:off x="6102350" y="3594100"/>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83989" name="TextBox 37"/>
          <p:cNvSpPr txBox="1">
            <a:spLocks noChangeArrowheads="1"/>
          </p:cNvSpPr>
          <p:nvPr/>
        </p:nvSpPr>
        <p:spPr bwMode="auto">
          <a:xfrm>
            <a:off x="5462588" y="5461000"/>
            <a:ext cx="527050"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56</a:t>
            </a:r>
            <a:r>
              <a:rPr lang="zh-CN" altLang="en-US" sz="1700" b="1">
                <a:solidFill>
                  <a:srgbClr val="000000"/>
                </a:solidFill>
                <a:latin typeface="微软雅黑" pitchFamily="34" charset="-122"/>
                <a:ea typeface="微软雅黑" pitchFamily="34" charset="-122"/>
              </a:rPr>
              <a:t>岁</a:t>
            </a:r>
          </a:p>
        </p:txBody>
      </p:sp>
      <p:sp>
        <p:nvSpPr>
          <p:cNvPr id="83990" name="TextBox 37"/>
          <p:cNvSpPr txBox="1">
            <a:spLocks noChangeArrowheads="1"/>
          </p:cNvSpPr>
          <p:nvPr/>
        </p:nvSpPr>
        <p:spPr bwMode="auto">
          <a:xfrm>
            <a:off x="4891088" y="5461000"/>
            <a:ext cx="527050"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55</a:t>
            </a:r>
            <a:r>
              <a:rPr lang="zh-CN" altLang="en-US" sz="1700" b="1">
                <a:solidFill>
                  <a:srgbClr val="000000"/>
                </a:solidFill>
                <a:latin typeface="微软雅黑" pitchFamily="34" charset="-122"/>
                <a:ea typeface="微软雅黑" pitchFamily="34" charset="-122"/>
              </a:rPr>
              <a:t>岁</a:t>
            </a:r>
          </a:p>
        </p:txBody>
      </p:sp>
      <p:sp>
        <p:nvSpPr>
          <p:cNvPr id="83991" name="TextBox 37"/>
          <p:cNvSpPr txBox="1">
            <a:spLocks noChangeArrowheads="1"/>
          </p:cNvSpPr>
          <p:nvPr/>
        </p:nvSpPr>
        <p:spPr bwMode="auto">
          <a:xfrm>
            <a:off x="6008688" y="5461000"/>
            <a:ext cx="527050"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57</a:t>
            </a:r>
            <a:r>
              <a:rPr lang="zh-CN" altLang="en-US" sz="1700" b="1">
                <a:solidFill>
                  <a:srgbClr val="000000"/>
                </a:solidFill>
                <a:latin typeface="微软雅黑" pitchFamily="34" charset="-122"/>
                <a:ea typeface="微软雅黑" pitchFamily="34" charset="-122"/>
              </a:rPr>
              <a:t>岁</a:t>
            </a:r>
          </a:p>
        </p:txBody>
      </p:sp>
      <p:grpSp>
        <p:nvGrpSpPr>
          <p:cNvPr id="4" name="组合 5"/>
          <p:cNvGrpSpPr/>
          <p:nvPr/>
        </p:nvGrpSpPr>
        <p:grpSpPr>
          <a:xfrm>
            <a:off x="8378770" y="55105"/>
            <a:ext cx="2295065" cy="820892"/>
            <a:chOff x="1691680" y="4371950"/>
            <a:chExt cx="2101984" cy="773011"/>
          </a:xfrm>
          <a:solidFill>
            <a:srgbClr val="FF0000"/>
          </a:solidFill>
        </p:grpSpPr>
        <p:sp>
          <p:nvSpPr>
            <p:cNvPr id="32" name="椭圆 31"/>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33" name="椭圆 32"/>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34" name="椭圆 33"/>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sp>
        <p:nvSpPr>
          <p:cNvPr id="35" name="矩形 34"/>
          <p:cNvSpPr/>
          <p:nvPr/>
        </p:nvSpPr>
        <p:spPr bwMode="auto">
          <a:xfrm>
            <a:off x="7270750" y="358933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83994" name="TextBox 37"/>
          <p:cNvSpPr txBox="1">
            <a:spLocks noChangeArrowheads="1"/>
          </p:cNvSpPr>
          <p:nvPr/>
        </p:nvSpPr>
        <p:spPr bwMode="auto">
          <a:xfrm>
            <a:off x="7188200" y="5437188"/>
            <a:ext cx="527050" cy="847725"/>
          </a:xfrm>
          <a:prstGeom prst="rect">
            <a:avLst/>
          </a:prstGeom>
          <a:noFill/>
          <a:ln w="9525">
            <a:noFill/>
            <a:miter lim="800000"/>
            <a:headEnd/>
            <a:tailEnd/>
          </a:ln>
        </p:spPr>
        <p:txBody>
          <a:bodyPr lIns="111295" tIns="55647" rIns="111295" bIns="55647">
            <a:spAutoFit/>
          </a:bodyPr>
          <a:lstStyle/>
          <a:p>
            <a:pPr algn="ctr" defTabSz="914400" eaLnBrk="0" hangingPunct="0"/>
            <a:r>
              <a:rPr lang="en-US" altLang="zh-CN" sz="1700" b="1">
                <a:solidFill>
                  <a:srgbClr val="000000"/>
                </a:solidFill>
                <a:latin typeface="微软雅黑" pitchFamily="34" charset="-122"/>
                <a:ea typeface="微软雅黑" pitchFamily="34" charset="-122"/>
              </a:rPr>
              <a:t>59</a:t>
            </a:r>
            <a:r>
              <a:rPr lang="zh-CN" altLang="en-US" sz="1700" b="1">
                <a:solidFill>
                  <a:srgbClr val="000000"/>
                </a:solidFill>
                <a:latin typeface="微软雅黑" pitchFamily="34" charset="-122"/>
                <a:ea typeface="微软雅黑" pitchFamily="34" charset="-122"/>
              </a:rPr>
              <a:t>岁</a:t>
            </a:r>
          </a:p>
        </p:txBody>
      </p:sp>
      <p:sp>
        <p:nvSpPr>
          <p:cNvPr id="37" name="矩形 36"/>
          <p:cNvSpPr/>
          <p:nvPr/>
        </p:nvSpPr>
        <p:spPr>
          <a:xfrm>
            <a:off x="463946" y="3281596"/>
            <a:ext cx="1279391" cy="454015"/>
          </a:xfrm>
          <a:prstGeom prst="rect">
            <a:avLst/>
          </a:prstGeom>
          <a:noFill/>
        </p:spPr>
        <p:txBody>
          <a:bodyPr wrap="none" lIns="111336" tIns="55667" rIns="111336" bIns="55667">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10000</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8" name="矩形 37"/>
          <p:cNvSpPr/>
          <p:nvPr/>
        </p:nvSpPr>
        <p:spPr>
          <a:xfrm>
            <a:off x="3030235" y="2835038"/>
            <a:ext cx="2171716" cy="455222"/>
          </a:xfrm>
          <a:prstGeom prst="rect">
            <a:avLst/>
          </a:prstGeom>
          <a:noFill/>
        </p:spPr>
        <p:txBody>
          <a:bodyPr lIns="111336" tIns="55667" rIns="111336" bIns="55667">
            <a:spAutoFit/>
          </a:bodyPr>
          <a:lstStyle/>
          <a:p>
            <a:pPr algn="ctr" defTabSz="914400" fontAlgn="auto">
              <a:spcBef>
                <a:spcPts val="0"/>
              </a:spcBef>
              <a:spcAft>
                <a:spcPts val="0"/>
              </a:spcAft>
              <a:defRPr/>
            </a:pPr>
            <a:r>
              <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每年</a:t>
            </a: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7820</a:t>
            </a:r>
            <a:r>
              <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元</a:t>
            </a:r>
          </a:p>
        </p:txBody>
      </p:sp>
      <p:sp>
        <p:nvSpPr>
          <p:cNvPr id="2" name="左大括号 1"/>
          <p:cNvSpPr/>
          <p:nvPr/>
        </p:nvSpPr>
        <p:spPr>
          <a:xfrm rot="5400000">
            <a:off x="4263231" y="281782"/>
            <a:ext cx="636587" cy="6057900"/>
          </a:xfrm>
          <a:prstGeom prst="leftBrace">
            <a:avLst/>
          </a:prstGeom>
        </p:spPr>
        <p:style>
          <a:lnRef idx="1">
            <a:schemeClr val="accent1"/>
          </a:lnRef>
          <a:fillRef idx="0">
            <a:schemeClr val="accent1"/>
          </a:fillRef>
          <a:effectRef idx="0">
            <a:schemeClr val="accent1"/>
          </a:effectRef>
          <a:fontRef idx="minor">
            <a:schemeClr val="tx1"/>
          </a:fontRef>
        </p:style>
        <p:txBody>
          <a:bodyPr lIns="111336" tIns="55667" rIns="111336" bIns="55667" anchor="ctr"/>
          <a:lstStyle/>
          <a:p>
            <a:pPr algn="ctr" defTabSz="914400" fontAlgn="auto">
              <a:spcBef>
                <a:spcPts val="0"/>
              </a:spcBef>
              <a:spcAft>
                <a:spcPts val="0"/>
              </a:spcAft>
              <a:defRPr/>
            </a:pPr>
            <a:endParaRPr lang="zh-CN" altLang="en-US"/>
          </a:p>
        </p:txBody>
      </p:sp>
      <p:sp>
        <p:nvSpPr>
          <p:cNvPr id="83998" name="TextBox 38"/>
          <p:cNvSpPr txBox="1">
            <a:spLocks noChangeArrowheads="1"/>
          </p:cNvSpPr>
          <p:nvPr/>
        </p:nvSpPr>
        <p:spPr bwMode="auto">
          <a:xfrm>
            <a:off x="3971925" y="4354513"/>
            <a:ext cx="623888" cy="361950"/>
          </a:xfrm>
          <a:prstGeom prst="rect">
            <a:avLst/>
          </a:prstGeom>
          <a:noFill/>
          <a:ln w="9525">
            <a:noFill/>
            <a:miter lim="800000"/>
            <a:headEnd/>
            <a:tailEnd/>
          </a:ln>
        </p:spPr>
        <p:txBody>
          <a:bodyPr wrap="none" lIns="104433" tIns="52214" rIns="104433" bIns="52214">
            <a:spAutoFit/>
          </a:bodyPr>
          <a:lstStyle/>
          <a:p>
            <a:pPr defTabSz="914400"/>
            <a:r>
              <a:rPr lang="en-US" altLang="zh-CN">
                <a:latin typeface="Calibri" pitchFamily="34" charset="0"/>
              </a:rPr>
              <a:t>……</a:t>
            </a:r>
            <a:endParaRPr lang="zh-CN" altLang="en-US">
              <a:latin typeface="Calibri" pitchFamily="34" charset="0"/>
            </a:endParaRPr>
          </a:p>
        </p:txBody>
      </p:sp>
      <p:sp>
        <p:nvSpPr>
          <p:cNvPr id="83999" name="灯片编号占位符 39"/>
          <p:cNvSpPr txBox="1">
            <a:spLocks noGrp="1"/>
          </p:cNvSpPr>
          <p:nvPr/>
        </p:nvSpPr>
        <p:spPr bwMode="auto">
          <a:xfrm>
            <a:off x="7740650" y="6005513"/>
            <a:ext cx="2520950" cy="346075"/>
          </a:xfrm>
          <a:prstGeom prst="rect">
            <a:avLst/>
          </a:prstGeom>
          <a:noFill/>
          <a:ln w="9525">
            <a:noFill/>
            <a:miter lim="800000"/>
            <a:headEnd/>
            <a:tailEnd/>
          </a:ln>
        </p:spPr>
        <p:txBody>
          <a:bodyPr anchor="ctr"/>
          <a:lstStyle/>
          <a:p>
            <a:pPr algn="r" defTabSz="914400"/>
            <a:fld id="{B0869D11-C51F-416A-9F57-F608E422B843}" type="slidenum">
              <a:rPr lang="zh-CN" altLang="en-US" sz="1200">
                <a:solidFill>
                  <a:srgbClr val="898989"/>
                </a:solidFill>
              </a:rPr>
              <a:pPr algn="r" defTabSz="914400"/>
              <a:t>37</a:t>
            </a:fld>
            <a:endParaRPr lang="en-US" altLang="zh-CN" sz="1200">
              <a:solidFill>
                <a:srgbClr val="898989"/>
              </a:solidFill>
            </a:endParaRPr>
          </a:p>
        </p:txBody>
      </p:sp>
      <p:sp>
        <p:nvSpPr>
          <p:cNvPr id="84000" name="日期占位符 40"/>
          <p:cNvSpPr txBox="1">
            <a:spLocks noGrp="1"/>
          </p:cNvSpPr>
          <p:nvPr/>
        </p:nvSpPr>
        <p:spPr bwMode="auto">
          <a:xfrm>
            <a:off x="539750" y="6005513"/>
            <a:ext cx="2520950" cy="346075"/>
          </a:xfrm>
          <a:prstGeom prst="rect">
            <a:avLst/>
          </a:prstGeom>
          <a:noFill/>
          <a:ln w="9525">
            <a:noFill/>
            <a:miter lim="800000"/>
            <a:headEnd/>
            <a:tailEnd/>
          </a:ln>
        </p:spPr>
        <p:txBody>
          <a:bodyPr anchor="ctr"/>
          <a:lstStyle/>
          <a:p>
            <a:pPr defTabSz="914400"/>
            <a:r>
              <a:rPr lang="en-US" altLang="zh-CN" sz="1200">
                <a:solidFill>
                  <a:srgbClr val="898989"/>
                </a:solidFill>
                <a:latin typeface="Calibri" pitchFamily="34" charset="0"/>
              </a:rPr>
              <a:t>2014-11-6</a:t>
            </a:r>
            <a:endParaRPr lang="zh-CN" altLang="en-US" sz="1200">
              <a:solidFill>
                <a:srgbClr val="898989"/>
              </a:solidFill>
              <a:latin typeface="Calibri" pitchFamily="34" charset="0"/>
            </a:endParaRPr>
          </a:p>
        </p:txBody>
      </p:sp>
      <p:sp>
        <p:nvSpPr>
          <p:cNvPr id="84001" name="页脚占位符 41"/>
          <p:cNvSpPr txBox="1">
            <a:spLocks noGrp="1"/>
          </p:cNvSpPr>
          <p:nvPr/>
        </p:nvSpPr>
        <p:spPr bwMode="auto">
          <a:xfrm>
            <a:off x="3690938" y="6005513"/>
            <a:ext cx="3419475" cy="346075"/>
          </a:xfrm>
          <a:prstGeom prst="rect">
            <a:avLst/>
          </a:prstGeom>
          <a:noFill/>
          <a:ln w="9525">
            <a:noFill/>
            <a:miter lim="800000"/>
            <a:headEnd/>
            <a:tailEnd/>
          </a:ln>
        </p:spPr>
        <p:txBody>
          <a:bodyPr anchor="ctr"/>
          <a:lstStyle/>
          <a:p>
            <a:pPr algn="ctr" defTabSz="914400"/>
            <a:r>
              <a:rPr lang="en-US" altLang="zh-CN" sz="1200">
                <a:solidFill>
                  <a:srgbClr val="898989"/>
                </a:solidFill>
                <a:latin typeface="Calibri" pitchFamily="34" charset="0"/>
              </a:rPr>
              <a:t>Qmx</a:t>
            </a:r>
            <a:endParaRPr lang="zh-CN" altLang="en-US" sz="1200">
              <a:solidFill>
                <a:srgbClr val="898989"/>
              </a:solidFill>
              <a:latin typeface="Calibri"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0-#ppt_h/2"/>
                                          </p:val>
                                        </p:tav>
                                        <p:tav tm="100000">
                                          <p:val>
                                            <p:strVal val="#ppt_y"/>
                                          </p:val>
                                        </p:tav>
                                      </p:tavLst>
                                    </p:anim>
                                  </p:childTnLst>
                                </p:cTn>
                              </p:par>
                            </p:childTnLst>
                          </p:cTn>
                        </p:par>
                        <p:par>
                          <p:cTn id="34" fill="hold" nodeType="afterGroup">
                            <p:stCondLst>
                              <p:cond delay="3000"/>
                            </p:stCondLst>
                            <p:childTnLst>
                              <p:par>
                                <p:cTn id="35" presetID="2" presetClass="entr" presetSubtype="1"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0-#ppt_h/2"/>
                                          </p:val>
                                        </p:tav>
                                        <p:tav tm="100000">
                                          <p:val>
                                            <p:strVal val="#ppt_y"/>
                                          </p:val>
                                        </p:tav>
                                      </p:tavLst>
                                    </p:anim>
                                  </p:childTnLst>
                                </p:cTn>
                              </p:par>
                            </p:childTnLst>
                          </p:cTn>
                        </p:par>
                        <p:par>
                          <p:cTn id="39" fill="hold" nodeType="afterGroup">
                            <p:stCondLst>
                              <p:cond delay="3500"/>
                            </p:stCondLst>
                            <p:childTnLst>
                              <p:par>
                                <p:cTn id="40" presetID="2" presetClass="entr" presetSubtype="1"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0-#ppt_h/2"/>
                                          </p:val>
                                        </p:tav>
                                        <p:tav tm="100000">
                                          <p:val>
                                            <p:strVal val="#ppt_y"/>
                                          </p:val>
                                        </p:tav>
                                      </p:tavLst>
                                    </p:anim>
                                  </p:childTnLst>
                                </p:cTn>
                              </p:par>
                            </p:childTnLst>
                          </p:cTn>
                        </p:par>
                        <p:par>
                          <p:cTn id="44" fill="hold" nodeType="afterGroup">
                            <p:stCondLst>
                              <p:cond delay="4000"/>
                            </p:stCondLst>
                            <p:childTnLst>
                              <p:par>
                                <p:cTn id="45" presetID="2" presetClass="entr" presetSubtype="1"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5000"/>
                            </p:stCondLst>
                            <p:childTnLst>
                              <p:par>
                                <p:cTn id="55" presetID="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500" fill="hold"/>
                                        <p:tgtEl>
                                          <p:spTgt spid="35"/>
                                        </p:tgtEl>
                                        <p:attrNameLst>
                                          <p:attrName>ppt_x</p:attrName>
                                        </p:attrNameLst>
                                      </p:cBhvr>
                                      <p:tavLst>
                                        <p:tav tm="0">
                                          <p:val>
                                            <p:strVal val="#ppt_x"/>
                                          </p:val>
                                        </p:tav>
                                        <p:tav tm="100000">
                                          <p:val>
                                            <p:strVal val="#ppt_x"/>
                                          </p:val>
                                        </p:tav>
                                      </p:tavLst>
                                    </p:anim>
                                    <p:anim calcmode="lin" valueType="num">
                                      <p:cBhvr additive="base">
                                        <p:cTn id="58"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22" grpId="0" animBg="1"/>
      <p:bldP spid="24" grpId="0" animBg="1"/>
      <p:bldP spid="25" grpId="0" animBg="1"/>
      <p:bldP spid="26" grpId="0" animBg="1"/>
      <p:bldP spid="27" grpId="0" animBg="1"/>
      <p:bldP spid="3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flipV="1">
            <a:off x="468313" y="1849438"/>
            <a:ext cx="1587" cy="4133850"/>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cxnSp>
        <p:nvCxnSpPr>
          <p:cNvPr id="3" name="直接箭头连接符 2"/>
          <p:cNvCxnSpPr/>
          <p:nvPr/>
        </p:nvCxnSpPr>
        <p:spPr>
          <a:xfrm>
            <a:off x="468313" y="5919788"/>
            <a:ext cx="8101012" cy="41275"/>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sp>
        <p:nvSpPr>
          <p:cNvPr id="9" name="矩形 8"/>
          <p:cNvSpPr/>
          <p:nvPr/>
        </p:nvSpPr>
        <p:spPr>
          <a:xfrm>
            <a:off x="638175" y="1954213"/>
            <a:ext cx="4714875" cy="1022350"/>
          </a:xfrm>
          <a:prstGeom prst="rect">
            <a:avLst/>
          </a:prstGeom>
        </p:spPr>
        <p:txBody>
          <a:bodyPr lIns="111295" tIns="55647" rIns="111295" bIns="55647">
            <a:spAutoFit/>
          </a:bodyPr>
          <a:lstStyle/>
          <a:p>
            <a:pPr defTabSz="914400" fontAlgn="auto">
              <a:spcBef>
                <a:spcPts val="0"/>
              </a:spcBef>
              <a:spcAft>
                <a:spcPts val="0"/>
              </a:spcAft>
              <a:defRPr/>
            </a:pPr>
            <a:r>
              <a:rPr lang="en-US" altLang="zh-CN" b="1" dirty="0">
                <a:effectLst>
                  <a:outerShdw blurRad="38100" dist="38100" dir="2700000" algn="tl">
                    <a:srgbClr val="C0C0C0"/>
                  </a:outerShdw>
                </a:effectLst>
                <a:latin typeface="微软雅黑" pitchFamily="34" charset="-122"/>
                <a:ea typeface="微软雅黑" pitchFamily="34" charset="-122"/>
              </a:rPr>
              <a:t>60</a:t>
            </a:r>
            <a:r>
              <a:rPr lang="zh-CN" altLang="en-US" b="1" dirty="0">
                <a:effectLst>
                  <a:outerShdw blurRad="38100" dist="38100" dir="2700000" algn="tl">
                    <a:srgbClr val="C0C0C0"/>
                  </a:outerShdw>
                </a:effectLst>
                <a:latin typeface="微软雅黑" pitchFamily="34" charset="-122"/>
                <a:ea typeface="微软雅黑" pitchFamily="34" charset="-122"/>
              </a:rPr>
              <a:t>周岁起在</a:t>
            </a:r>
            <a:r>
              <a:rPr lang="en-US" altLang="zh-CN" b="1" dirty="0">
                <a:effectLst>
                  <a:outerShdw blurRad="38100" dist="38100" dir="2700000" algn="tl">
                    <a:srgbClr val="C0C0C0"/>
                  </a:outerShdw>
                </a:effectLst>
                <a:latin typeface="微软雅黑" pitchFamily="34" charset="-122"/>
                <a:ea typeface="微软雅黑" pitchFamily="34" charset="-122"/>
              </a:rPr>
              <a:t>7820</a:t>
            </a:r>
            <a:r>
              <a:rPr lang="zh-CN" altLang="en-US" b="1" dirty="0">
                <a:effectLst>
                  <a:outerShdw blurRad="38100" dist="38100" dir="2700000" algn="tl">
                    <a:srgbClr val="C0C0C0"/>
                  </a:outerShdw>
                </a:effectLst>
                <a:latin typeface="微软雅黑" pitchFamily="34" charset="-122"/>
                <a:ea typeface="微软雅黑" pitchFamily="34" charset="-122"/>
              </a:rPr>
              <a:t>元基础上，每年递增</a:t>
            </a:r>
            <a:r>
              <a:rPr lang="en-US" altLang="zh-CN" b="1" dirty="0">
                <a:effectLst>
                  <a:outerShdw blurRad="38100" dist="38100" dir="2700000" algn="tl">
                    <a:srgbClr val="C0C0C0"/>
                  </a:outerShdw>
                </a:effectLst>
                <a:latin typeface="微软雅黑" pitchFamily="34" charset="-122"/>
                <a:ea typeface="微软雅黑" pitchFamily="34" charset="-122"/>
              </a:rPr>
              <a:t>782</a:t>
            </a:r>
            <a:r>
              <a:rPr lang="zh-CN" altLang="en-US" b="1" dirty="0">
                <a:effectLst>
                  <a:outerShdw blurRad="38100" dist="38100" dir="2700000" algn="tl">
                    <a:srgbClr val="C0C0C0"/>
                  </a:outerShdw>
                </a:effectLst>
                <a:latin typeface="微软雅黑" pitchFamily="34" charset="-122"/>
                <a:ea typeface="微软雅黑" pitchFamily="34" charset="-122"/>
              </a:rPr>
              <a:t>元至</a:t>
            </a:r>
            <a:r>
              <a:rPr lang="en-US" altLang="zh-CN" b="1" dirty="0">
                <a:effectLst>
                  <a:outerShdw blurRad="38100" dist="38100" dir="2700000" algn="tl">
                    <a:srgbClr val="C0C0C0"/>
                  </a:outerShdw>
                </a:effectLst>
                <a:latin typeface="微软雅黑" pitchFamily="34" charset="-122"/>
                <a:ea typeface="微软雅黑" pitchFamily="34" charset="-122"/>
              </a:rPr>
              <a:t>79</a:t>
            </a:r>
            <a:r>
              <a:rPr lang="zh-CN" altLang="en-US" b="1" dirty="0">
                <a:effectLst>
                  <a:outerShdw blurRad="38100" dist="38100" dir="2700000" algn="tl">
                    <a:srgbClr val="C0C0C0"/>
                  </a:outerShdw>
                </a:effectLst>
                <a:latin typeface="微软雅黑" pitchFamily="34" charset="-122"/>
                <a:ea typeface="微软雅黑" pitchFamily="34" charset="-122"/>
              </a:rPr>
              <a:t>周岁累计领取</a:t>
            </a:r>
            <a:r>
              <a:rPr lang="en-US" altLang="zh-CN" sz="2700" b="1" dirty="0">
                <a:solidFill>
                  <a:srgbClr val="FF0000"/>
                </a:solidFill>
                <a:effectLst>
                  <a:outerShdw blurRad="38100" dist="38100" dir="2700000" algn="tl">
                    <a:srgbClr val="C0C0C0"/>
                  </a:outerShdw>
                </a:effectLst>
                <a:latin typeface="微软雅黑" pitchFamily="34" charset="-122"/>
                <a:ea typeface="微软雅黑" pitchFamily="34" charset="-122"/>
              </a:rPr>
              <a:t>320620</a:t>
            </a:r>
            <a:r>
              <a:rPr lang="zh-CN" altLang="en-US" b="1" dirty="0">
                <a:effectLst>
                  <a:outerShdw blurRad="38100" dist="38100" dir="2700000" algn="tl">
                    <a:srgbClr val="C0C0C0"/>
                  </a:outerShdw>
                </a:effectLst>
                <a:latin typeface="微软雅黑" pitchFamily="34" charset="-122"/>
                <a:ea typeface="微软雅黑" pitchFamily="34" charset="-122"/>
              </a:rPr>
              <a:t>元</a:t>
            </a:r>
          </a:p>
        </p:txBody>
      </p:sp>
      <p:grpSp>
        <p:nvGrpSpPr>
          <p:cNvPr id="84996" name="Group 74"/>
          <p:cNvGrpSpPr>
            <a:grpSpLocks/>
          </p:cNvGrpSpPr>
          <p:nvPr/>
        </p:nvGrpSpPr>
        <p:grpSpPr bwMode="auto">
          <a:xfrm>
            <a:off x="1909763" y="754063"/>
            <a:ext cx="6303962" cy="969962"/>
            <a:chOff x="1075" y="468"/>
            <a:chExt cx="3362" cy="712"/>
          </a:xfrm>
        </p:grpSpPr>
        <p:sp>
          <p:nvSpPr>
            <p:cNvPr id="85040" name="AutoShape 75"/>
            <p:cNvSpPr>
              <a:spLocks noChangeArrowheads="1"/>
            </p:cNvSpPr>
            <p:nvPr/>
          </p:nvSpPr>
          <p:spPr bwMode="auto">
            <a:xfrm>
              <a:off x="1075" y="468"/>
              <a:ext cx="3362" cy="712"/>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chemeClr val="bg1"/>
                </a:solidFill>
                <a:latin typeface="Calibri" pitchFamily="34" charset="0"/>
              </a:endParaRPr>
            </a:p>
          </p:txBody>
        </p:sp>
        <p:sp>
          <p:nvSpPr>
            <p:cNvPr id="85041" name="WordArt 76"/>
            <p:cNvSpPr>
              <a:spLocks noChangeArrowheads="1" noChangeShapeType="1" noTextEdit="1"/>
            </p:cNvSpPr>
            <p:nvPr/>
          </p:nvSpPr>
          <p:spPr bwMode="auto">
            <a:xfrm>
              <a:off x="1921" y="592"/>
              <a:ext cx="1779" cy="409"/>
            </a:xfrm>
            <a:prstGeom prst="rect">
              <a:avLst/>
            </a:prstGeom>
          </p:spPr>
          <p:txBody>
            <a:bodyPr wrap="none" fromWordArt="1">
              <a:prstTxWarp prst="textPlain">
                <a:avLst>
                  <a:gd name="adj" fmla="val 50000"/>
                </a:avLst>
              </a:prstTxWarp>
            </a:bodyPr>
            <a:lstStyle/>
            <a:p>
              <a:r>
                <a:rPr lang="zh-CN" altLang="en-US" sz="5400" b="1" kern="10" spc="-439">
                  <a:ln w="9525">
                    <a:noFill/>
                    <a:round/>
                    <a:headEnd/>
                    <a:tailEnd/>
                  </a:ln>
                  <a:solidFill>
                    <a:schemeClr val="bg1"/>
                  </a:solidFill>
                  <a:effectLst>
                    <a:outerShdw dist="35921" dir="2700000" algn="ctr" rotWithShape="0">
                      <a:srgbClr val="C0504D">
                        <a:alpha val="50000"/>
                      </a:srgbClr>
                    </a:outerShdw>
                  </a:effectLst>
                  <a:latin typeface="黑体"/>
                  <a:ea typeface="黑体"/>
                </a:rPr>
                <a:t>逐年递增养老金</a:t>
              </a:r>
            </a:p>
          </p:txBody>
        </p:sp>
      </p:grpSp>
      <p:grpSp>
        <p:nvGrpSpPr>
          <p:cNvPr id="10" name="组合 5"/>
          <p:cNvGrpSpPr/>
          <p:nvPr/>
        </p:nvGrpSpPr>
        <p:grpSpPr>
          <a:xfrm>
            <a:off x="8505893" y="410927"/>
            <a:ext cx="2295638" cy="820891"/>
            <a:chOff x="1691680" y="4371950"/>
            <a:chExt cx="2101984" cy="773011"/>
          </a:xfrm>
          <a:solidFill>
            <a:srgbClr val="FF0000"/>
          </a:solidFill>
        </p:grpSpPr>
        <p:sp>
          <p:nvSpPr>
            <p:cNvPr id="30" name="椭圆 29"/>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31" name="椭圆 30"/>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32" name="椭圆 31"/>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grpSp>
        <p:nvGrpSpPr>
          <p:cNvPr id="11" name="组合 52"/>
          <p:cNvGrpSpPr>
            <a:grpSpLocks/>
          </p:cNvGrpSpPr>
          <p:nvPr/>
        </p:nvGrpSpPr>
        <p:grpSpPr bwMode="auto">
          <a:xfrm>
            <a:off x="457200" y="3900488"/>
            <a:ext cx="1030288" cy="2349500"/>
            <a:chOff x="386274" y="3033368"/>
            <a:chExt cx="872814" cy="1828193"/>
          </a:xfrm>
        </p:grpSpPr>
        <p:sp>
          <p:nvSpPr>
            <p:cNvPr id="5" name="矩形 4"/>
            <p:cNvSpPr/>
            <p:nvPr/>
          </p:nvSpPr>
          <p:spPr bwMode="auto">
            <a:xfrm>
              <a:off x="481759" y="3384183"/>
              <a:ext cx="274351" cy="925214"/>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38" name="TextBox 18"/>
            <p:cNvSpPr txBox="1">
              <a:spLocks noChangeArrowheads="1"/>
            </p:cNvSpPr>
            <p:nvPr/>
          </p:nvSpPr>
          <p:spPr bwMode="auto">
            <a:xfrm>
              <a:off x="467544" y="4409142"/>
              <a:ext cx="483791" cy="452419"/>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60</a:t>
              </a:r>
              <a:r>
                <a:rPr lang="zh-CN" altLang="en-US" sz="1700" b="1">
                  <a:solidFill>
                    <a:srgbClr val="000000"/>
                  </a:solidFill>
                  <a:latin typeface="微软雅黑" pitchFamily="34" charset="-122"/>
                  <a:ea typeface="微软雅黑" pitchFamily="34" charset="-122"/>
                </a:rPr>
                <a:t>岁</a:t>
              </a:r>
            </a:p>
          </p:txBody>
        </p:sp>
        <p:sp>
          <p:nvSpPr>
            <p:cNvPr id="35" name="矩形 34"/>
            <p:cNvSpPr/>
            <p:nvPr/>
          </p:nvSpPr>
          <p:spPr>
            <a:xfrm>
              <a:off x="386274" y="3033368"/>
              <a:ext cx="872814" cy="339334"/>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8602</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2" name="组合 53"/>
          <p:cNvGrpSpPr>
            <a:grpSpLocks/>
          </p:cNvGrpSpPr>
          <p:nvPr/>
        </p:nvGrpSpPr>
        <p:grpSpPr bwMode="auto">
          <a:xfrm>
            <a:off x="1147763" y="3651250"/>
            <a:ext cx="1028700" cy="2593975"/>
            <a:chOff x="971860" y="2840124"/>
            <a:chExt cx="869740" cy="2016296"/>
          </a:xfrm>
        </p:grpSpPr>
        <p:sp>
          <p:nvSpPr>
            <p:cNvPr id="6" name="矩形 5"/>
            <p:cNvSpPr/>
            <p:nvPr/>
          </p:nvSpPr>
          <p:spPr bwMode="auto">
            <a:xfrm>
              <a:off x="1284590" y="3295457"/>
              <a:ext cx="273807" cy="1025423"/>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35" name="TextBox 23"/>
            <p:cNvSpPr txBox="1">
              <a:spLocks noChangeArrowheads="1"/>
            </p:cNvSpPr>
            <p:nvPr/>
          </p:nvSpPr>
          <p:spPr bwMode="auto">
            <a:xfrm>
              <a:off x="1158651" y="4404125"/>
              <a:ext cx="532657" cy="452295"/>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61</a:t>
              </a:r>
              <a:r>
                <a:rPr lang="zh-CN" altLang="en-US" sz="1700" b="1">
                  <a:solidFill>
                    <a:srgbClr val="000000"/>
                  </a:solidFill>
                  <a:latin typeface="微软雅黑" pitchFamily="34" charset="-122"/>
                  <a:ea typeface="微软雅黑" pitchFamily="34" charset="-122"/>
                </a:rPr>
                <a:t>岁</a:t>
              </a:r>
            </a:p>
          </p:txBody>
        </p:sp>
        <p:sp>
          <p:nvSpPr>
            <p:cNvPr id="36" name="矩形 35"/>
            <p:cNvSpPr/>
            <p:nvPr/>
          </p:nvSpPr>
          <p:spPr>
            <a:xfrm>
              <a:off x="971860" y="2840124"/>
              <a:ext cx="869740" cy="339241"/>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9384</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3" name="组合 54"/>
          <p:cNvGrpSpPr>
            <a:grpSpLocks/>
          </p:cNvGrpSpPr>
          <p:nvPr/>
        </p:nvGrpSpPr>
        <p:grpSpPr bwMode="auto">
          <a:xfrm>
            <a:off x="2035175" y="3559175"/>
            <a:ext cx="1231900" cy="2697163"/>
            <a:chOff x="1723035" y="2768117"/>
            <a:chExt cx="1041061" cy="2097715"/>
          </a:xfrm>
        </p:grpSpPr>
        <p:sp>
          <p:nvSpPr>
            <p:cNvPr id="7" name="矩形 6"/>
            <p:cNvSpPr/>
            <p:nvPr/>
          </p:nvSpPr>
          <p:spPr bwMode="auto">
            <a:xfrm>
              <a:off x="2003424" y="3168152"/>
              <a:ext cx="336735" cy="1145779"/>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32" name="TextBox 37"/>
            <p:cNvSpPr txBox="1">
              <a:spLocks noChangeArrowheads="1"/>
            </p:cNvSpPr>
            <p:nvPr/>
          </p:nvSpPr>
          <p:spPr bwMode="auto">
            <a:xfrm>
              <a:off x="1906960" y="4413456"/>
              <a:ext cx="504428" cy="452376"/>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62</a:t>
              </a:r>
              <a:r>
                <a:rPr lang="zh-CN" altLang="en-US" sz="1700" b="1">
                  <a:solidFill>
                    <a:srgbClr val="000000"/>
                  </a:solidFill>
                  <a:latin typeface="微软雅黑" pitchFamily="34" charset="-122"/>
                  <a:ea typeface="微软雅黑" pitchFamily="34" charset="-122"/>
                </a:rPr>
                <a:t>岁</a:t>
              </a:r>
            </a:p>
          </p:txBody>
        </p:sp>
        <p:sp>
          <p:nvSpPr>
            <p:cNvPr id="37" name="矩形 36"/>
            <p:cNvSpPr/>
            <p:nvPr/>
          </p:nvSpPr>
          <p:spPr>
            <a:xfrm>
              <a:off x="1723035" y="2768117"/>
              <a:ext cx="1041061" cy="339302"/>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10166</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4" name="组合 57"/>
          <p:cNvGrpSpPr>
            <a:grpSpLocks/>
          </p:cNvGrpSpPr>
          <p:nvPr/>
        </p:nvGrpSpPr>
        <p:grpSpPr bwMode="auto">
          <a:xfrm>
            <a:off x="5072063" y="3136900"/>
            <a:ext cx="1231900" cy="3119438"/>
            <a:chOff x="4295123" y="2440016"/>
            <a:chExt cx="1041061" cy="2425725"/>
          </a:xfrm>
        </p:grpSpPr>
        <p:sp>
          <p:nvSpPr>
            <p:cNvPr id="23" name="矩形 22"/>
            <p:cNvSpPr/>
            <p:nvPr/>
          </p:nvSpPr>
          <p:spPr bwMode="auto">
            <a:xfrm>
              <a:off x="4643932" y="2835045"/>
              <a:ext cx="344784" cy="1482593"/>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38" name="矩形 37"/>
            <p:cNvSpPr/>
            <p:nvPr/>
          </p:nvSpPr>
          <p:spPr>
            <a:xfrm>
              <a:off x="4295123" y="2440016"/>
              <a:ext cx="1041061" cy="339233"/>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16422</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5030" name="TextBox 37"/>
            <p:cNvSpPr txBox="1">
              <a:spLocks noChangeArrowheads="1"/>
            </p:cNvSpPr>
            <p:nvPr/>
          </p:nvSpPr>
          <p:spPr bwMode="auto">
            <a:xfrm>
              <a:off x="4499997" y="4413457"/>
              <a:ext cx="504428" cy="452284"/>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70</a:t>
              </a:r>
              <a:r>
                <a:rPr lang="zh-CN" altLang="en-US" sz="1700" b="1">
                  <a:solidFill>
                    <a:srgbClr val="000000"/>
                  </a:solidFill>
                  <a:latin typeface="微软雅黑" pitchFamily="34" charset="-122"/>
                  <a:ea typeface="微软雅黑" pitchFamily="34" charset="-122"/>
                </a:rPr>
                <a:t>岁</a:t>
              </a:r>
            </a:p>
          </p:txBody>
        </p:sp>
      </p:grpSp>
      <p:grpSp>
        <p:nvGrpSpPr>
          <p:cNvPr id="15" name="组合 58"/>
          <p:cNvGrpSpPr>
            <a:grpSpLocks/>
          </p:cNvGrpSpPr>
          <p:nvPr/>
        </p:nvGrpSpPr>
        <p:grpSpPr bwMode="auto">
          <a:xfrm>
            <a:off x="6721475" y="2897188"/>
            <a:ext cx="1231900" cy="3373437"/>
            <a:chOff x="5689524" y="2251899"/>
            <a:chExt cx="1043028" cy="2625040"/>
          </a:xfrm>
        </p:grpSpPr>
        <p:sp>
          <p:nvSpPr>
            <p:cNvPr id="24" name="矩形 23"/>
            <p:cNvSpPr/>
            <p:nvPr/>
          </p:nvSpPr>
          <p:spPr bwMode="auto">
            <a:xfrm>
              <a:off x="6005390" y="2664494"/>
              <a:ext cx="306457" cy="167632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40" name="矩形 39"/>
            <p:cNvSpPr/>
            <p:nvPr/>
          </p:nvSpPr>
          <p:spPr>
            <a:xfrm>
              <a:off x="5689524" y="2251899"/>
              <a:ext cx="1043028" cy="339332"/>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20332</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5027" name="TextBox 37"/>
            <p:cNvSpPr txBox="1">
              <a:spLocks noChangeArrowheads="1"/>
            </p:cNvSpPr>
            <p:nvPr/>
          </p:nvSpPr>
          <p:spPr bwMode="auto">
            <a:xfrm>
              <a:off x="5873758" y="4424523"/>
              <a:ext cx="504428" cy="452416"/>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75</a:t>
              </a:r>
              <a:r>
                <a:rPr lang="zh-CN" altLang="en-US" sz="1700" b="1">
                  <a:solidFill>
                    <a:srgbClr val="000000"/>
                  </a:solidFill>
                  <a:latin typeface="微软雅黑" pitchFamily="34" charset="-122"/>
                  <a:ea typeface="微软雅黑" pitchFamily="34" charset="-122"/>
                </a:rPr>
                <a:t>岁</a:t>
              </a:r>
            </a:p>
          </p:txBody>
        </p:sp>
      </p:grpSp>
      <p:grpSp>
        <p:nvGrpSpPr>
          <p:cNvPr id="16" name="组合 60"/>
          <p:cNvGrpSpPr>
            <a:grpSpLocks/>
          </p:cNvGrpSpPr>
          <p:nvPr/>
        </p:nvGrpSpPr>
        <p:grpSpPr bwMode="auto">
          <a:xfrm>
            <a:off x="8897938" y="2279650"/>
            <a:ext cx="1231900" cy="4246563"/>
            <a:chOff x="7454942" y="1773712"/>
            <a:chExt cx="1041062" cy="3302652"/>
          </a:xfrm>
        </p:grpSpPr>
        <p:sp>
          <p:nvSpPr>
            <p:cNvPr id="25" name="矩形 24"/>
            <p:cNvSpPr/>
            <p:nvPr/>
          </p:nvSpPr>
          <p:spPr bwMode="auto">
            <a:xfrm>
              <a:off x="7826558" y="2236701"/>
              <a:ext cx="272340" cy="2107523"/>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23" name="TextBox 37"/>
            <p:cNvSpPr txBox="1">
              <a:spLocks noChangeArrowheads="1"/>
            </p:cNvSpPr>
            <p:nvPr/>
          </p:nvSpPr>
          <p:spPr bwMode="auto">
            <a:xfrm>
              <a:off x="7797946" y="4431744"/>
              <a:ext cx="446462" cy="644620"/>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79</a:t>
              </a:r>
              <a:r>
                <a:rPr lang="zh-CN" altLang="en-US" sz="1700" b="1">
                  <a:solidFill>
                    <a:srgbClr val="000000"/>
                  </a:solidFill>
                  <a:latin typeface="微软雅黑" pitchFamily="34" charset="-122"/>
                  <a:ea typeface="微软雅黑" pitchFamily="34" charset="-122"/>
                </a:rPr>
                <a:t>岁</a:t>
              </a:r>
            </a:p>
          </p:txBody>
        </p:sp>
        <p:sp>
          <p:nvSpPr>
            <p:cNvPr id="44" name="矩形 43"/>
            <p:cNvSpPr/>
            <p:nvPr/>
          </p:nvSpPr>
          <p:spPr>
            <a:xfrm>
              <a:off x="7454942" y="1773712"/>
              <a:ext cx="1041062" cy="339288"/>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23460</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7" name="组合 56"/>
          <p:cNvGrpSpPr>
            <a:grpSpLocks/>
          </p:cNvGrpSpPr>
          <p:nvPr/>
        </p:nvGrpSpPr>
        <p:grpSpPr bwMode="auto">
          <a:xfrm>
            <a:off x="3784600" y="3338513"/>
            <a:ext cx="1387475" cy="2940050"/>
            <a:chOff x="3203848" y="2596818"/>
            <a:chExt cx="1173607" cy="2286145"/>
          </a:xfrm>
        </p:grpSpPr>
        <p:sp>
          <p:nvSpPr>
            <p:cNvPr id="21" name="矩形 20"/>
            <p:cNvSpPr/>
            <p:nvPr/>
          </p:nvSpPr>
          <p:spPr bwMode="auto">
            <a:xfrm>
              <a:off x="3362298" y="2996770"/>
              <a:ext cx="272589" cy="133440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20" name="TextBox 37"/>
            <p:cNvSpPr txBox="1">
              <a:spLocks noChangeArrowheads="1"/>
            </p:cNvSpPr>
            <p:nvPr/>
          </p:nvSpPr>
          <p:spPr bwMode="auto">
            <a:xfrm>
              <a:off x="3203848" y="4430666"/>
              <a:ext cx="504428" cy="452297"/>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64</a:t>
              </a:r>
              <a:r>
                <a:rPr lang="zh-CN" altLang="en-US" sz="1700" b="1">
                  <a:solidFill>
                    <a:srgbClr val="000000"/>
                  </a:solidFill>
                  <a:latin typeface="微软雅黑" pitchFamily="34" charset="-122"/>
                  <a:ea typeface="微软雅黑" pitchFamily="34" charset="-122"/>
                </a:rPr>
                <a:t>岁</a:t>
              </a:r>
            </a:p>
          </p:txBody>
        </p:sp>
        <p:sp>
          <p:nvSpPr>
            <p:cNvPr id="45" name="矩形 44"/>
            <p:cNvSpPr/>
            <p:nvPr/>
          </p:nvSpPr>
          <p:spPr>
            <a:xfrm>
              <a:off x="3353182" y="2596818"/>
              <a:ext cx="1024273" cy="339243"/>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11730</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8" name="组合 55"/>
          <p:cNvGrpSpPr>
            <a:grpSpLocks/>
          </p:cNvGrpSpPr>
          <p:nvPr/>
        </p:nvGrpSpPr>
        <p:grpSpPr bwMode="auto">
          <a:xfrm>
            <a:off x="2957513" y="3402013"/>
            <a:ext cx="1231900" cy="2860675"/>
            <a:chOff x="2503908" y="2647016"/>
            <a:chExt cx="1041061" cy="2223717"/>
          </a:xfrm>
        </p:grpSpPr>
        <p:sp>
          <p:nvSpPr>
            <p:cNvPr id="8" name="矩形 7"/>
            <p:cNvSpPr/>
            <p:nvPr/>
          </p:nvSpPr>
          <p:spPr bwMode="auto">
            <a:xfrm>
              <a:off x="2714535" y="3101138"/>
              <a:ext cx="237459" cy="121181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85017" name="TextBox 37"/>
            <p:cNvSpPr txBox="1">
              <a:spLocks noChangeArrowheads="1"/>
            </p:cNvSpPr>
            <p:nvPr/>
          </p:nvSpPr>
          <p:spPr bwMode="auto">
            <a:xfrm>
              <a:off x="2555404" y="4418522"/>
              <a:ext cx="504428" cy="452211"/>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63</a:t>
              </a:r>
              <a:r>
                <a:rPr lang="zh-CN" altLang="en-US" sz="1700" b="1">
                  <a:solidFill>
                    <a:srgbClr val="000000"/>
                  </a:solidFill>
                  <a:latin typeface="微软雅黑" pitchFamily="34" charset="-122"/>
                  <a:ea typeface="微软雅黑" pitchFamily="34" charset="-122"/>
                </a:rPr>
                <a:t>岁</a:t>
              </a:r>
            </a:p>
          </p:txBody>
        </p:sp>
        <p:sp>
          <p:nvSpPr>
            <p:cNvPr id="46" name="矩形 45"/>
            <p:cNvSpPr/>
            <p:nvPr/>
          </p:nvSpPr>
          <p:spPr>
            <a:xfrm>
              <a:off x="2503908" y="2647016"/>
              <a:ext cx="1041061" cy="339178"/>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10948</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sp>
        <p:nvSpPr>
          <p:cNvPr id="47" name="矩形 46"/>
          <p:cNvSpPr/>
          <p:nvPr/>
        </p:nvSpPr>
        <p:spPr>
          <a:xfrm>
            <a:off x="4380558" y="4157673"/>
            <a:ext cx="1019612" cy="978550"/>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sp>
        <p:nvSpPr>
          <p:cNvPr id="48" name="矩形 47"/>
          <p:cNvSpPr/>
          <p:nvPr/>
        </p:nvSpPr>
        <p:spPr>
          <a:xfrm>
            <a:off x="6081505" y="4165284"/>
            <a:ext cx="1021017" cy="979571"/>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grpSp>
        <p:nvGrpSpPr>
          <p:cNvPr id="19" name="组合 59"/>
          <p:cNvGrpSpPr>
            <a:grpSpLocks/>
          </p:cNvGrpSpPr>
          <p:nvPr/>
        </p:nvGrpSpPr>
        <p:grpSpPr bwMode="auto">
          <a:xfrm>
            <a:off x="7935913" y="2536825"/>
            <a:ext cx="1231900" cy="4008438"/>
            <a:chOff x="6717821" y="1973767"/>
            <a:chExt cx="1043586" cy="3115920"/>
          </a:xfrm>
        </p:grpSpPr>
        <p:sp>
          <p:nvSpPr>
            <p:cNvPr id="27" name="矩形 26"/>
            <p:cNvSpPr/>
            <p:nvPr/>
          </p:nvSpPr>
          <p:spPr bwMode="auto">
            <a:xfrm>
              <a:off x="7259786" y="2310657"/>
              <a:ext cx="273000" cy="201763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85014" name="TextBox 37"/>
            <p:cNvSpPr txBox="1">
              <a:spLocks noChangeArrowheads="1"/>
            </p:cNvSpPr>
            <p:nvPr/>
          </p:nvSpPr>
          <p:spPr bwMode="auto">
            <a:xfrm>
              <a:off x="7231417" y="4445244"/>
              <a:ext cx="446462" cy="644443"/>
            </a:xfrm>
            <a:prstGeom prst="rect">
              <a:avLst/>
            </a:prstGeom>
            <a:noFill/>
            <a:ln w="9525">
              <a:noFill/>
              <a:miter lim="800000"/>
              <a:headEnd/>
              <a:tailEnd/>
            </a:ln>
          </p:spPr>
          <p:txBody>
            <a:bodyPr lIns="91407" tIns="45702" rIns="91407" bIns="45702">
              <a:spAutoFit/>
            </a:bodyPr>
            <a:lstStyle/>
            <a:p>
              <a:pPr algn="ctr" defTabSz="914400" eaLnBrk="0" hangingPunct="0"/>
              <a:r>
                <a:rPr lang="en-US" altLang="zh-CN" sz="1700" b="1">
                  <a:solidFill>
                    <a:srgbClr val="000000"/>
                  </a:solidFill>
                  <a:latin typeface="微软雅黑" pitchFamily="34" charset="-122"/>
                  <a:ea typeface="微软雅黑" pitchFamily="34" charset="-122"/>
                </a:rPr>
                <a:t>78</a:t>
              </a:r>
              <a:r>
                <a:rPr lang="zh-CN" altLang="en-US" sz="1700" b="1">
                  <a:solidFill>
                    <a:srgbClr val="000000"/>
                  </a:solidFill>
                  <a:latin typeface="微软雅黑" pitchFamily="34" charset="-122"/>
                  <a:ea typeface="微软雅黑" pitchFamily="34" charset="-122"/>
                </a:rPr>
                <a:t>岁</a:t>
              </a:r>
            </a:p>
          </p:txBody>
        </p:sp>
        <p:sp>
          <p:nvSpPr>
            <p:cNvPr id="49" name="矩形 48"/>
            <p:cNvSpPr/>
            <p:nvPr/>
          </p:nvSpPr>
          <p:spPr>
            <a:xfrm>
              <a:off x="6717821" y="1973767"/>
              <a:ext cx="1043586" cy="339195"/>
            </a:xfrm>
            <a:prstGeom prst="rect">
              <a:avLst/>
            </a:prstGeom>
            <a:noFill/>
          </p:spPr>
          <p:txBody>
            <a:bodyPr wrap="none">
              <a:spAutoFit/>
            </a:bodyPr>
            <a:lstStyle/>
            <a:p>
              <a:pPr algn="ctr" defTabSz="91440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22678</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sp>
        <p:nvSpPr>
          <p:cNvPr id="50" name="矩形 49"/>
          <p:cNvSpPr/>
          <p:nvPr/>
        </p:nvSpPr>
        <p:spPr>
          <a:xfrm>
            <a:off x="7497853" y="4198290"/>
            <a:ext cx="1021274" cy="978549"/>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sp>
        <p:nvSpPr>
          <p:cNvPr id="85010" name="灯片编号占位符 50"/>
          <p:cNvSpPr txBox="1">
            <a:spLocks noGrp="1"/>
          </p:cNvSpPr>
          <p:nvPr/>
        </p:nvSpPr>
        <p:spPr bwMode="auto">
          <a:xfrm>
            <a:off x="7740650" y="6005513"/>
            <a:ext cx="2520950" cy="346075"/>
          </a:xfrm>
          <a:prstGeom prst="rect">
            <a:avLst/>
          </a:prstGeom>
          <a:noFill/>
          <a:ln w="9525">
            <a:noFill/>
            <a:miter lim="800000"/>
            <a:headEnd/>
            <a:tailEnd/>
          </a:ln>
        </p:spPr>
        <p:txBody>
          <a:bodyPr anchor="ctr"/>
          <a:lstStyle/>
          <a:p>
            <a:pPr algn="r" defTabSz="914400"/>
            <a:fld id="{1E12F4FC-109A-4CBF-9442-3DB64E14D552}" type="slidenum">
              <a:rPr lang="zh-CN" altLang="en-US" sz="1200">
                <a:solidFill>
                  <a:srgbClr val="898989"/>
                </a:solidFill>
              </a:rPr>
              <a:pPr algn="r" defTabSz="914400"/>
              <a:t>38</a:t>
            </a:fld>
            <a:endParaRPr lang="en-US" altLang="zh-CN" sz="1200">
              <a:solidFill>
                <a:srgbClr val="898989"/>
              </a:solidFill>
            </a:endParaRPr>
          </a:p>
        </p:txBody>
      </p:sp>
      <p:sp>
        <p:nvSpPr>
          <p:cNvPr id="85011" name="日期占位符 51"/>
          <p:cNvSpPr txBox="1">
            <a:spLocks noGrp="1"/>
          </p:cNvSpPr>
          <p:nvPr/>
        </p:nvSpPr>
        <p:spPr bwMode="auto">
          <a:xfrm>
            <a:off x="539750" y="6005513"/>
            <a:ext cx="2520950" cy="346075"/>
          </a:xfrm>
          <a:prstGeom prst="rect">
            <a:avLst/>
          </a:prstGeom>
          <a:noFill/>
          <a:ln w="9525">
            <a:noFill/>
            <a:miter lim="800000"/>
            <a:headEnd/>
            <a:tailEnd/>
          </a:ln>
        </p:spPr>
        <p:txBody>
          <a:bodyPr anchor="ctr"/>
          <a:lstStyle/>
          <a:p>
            <a:pPr defTabSz="914400"/>
            <a:r>
              <a:rPr lang="en-US" altLang="zh-CN" sz="1200">
                <a:solidFill>
                  <a:srgbClr val="898989"/>
                </a:solidFill>
                <a:latin typeface="Calibri" pitchFamily="34" charset="0"/>
              </a:rPr>
              <a:t>2014-11-6</a:t>
            </a:r>
            <a:endParaRPr lang="zh-CN" altLang="en-US" sz="1200">
              <a:solidFill>
                <a:srgbClr val="898989"/>
              </a:solidFill>
              <a:latin typeface="Calibri" pitchFamily="34" charset="0"/>
            </a:endParaRPr>
          </a:p>
        </p:txBody>
      </p:sp>
      <p:sp>
        <p:nvSpPr>
          <p:cNvPr id="85012" name="页脚占位符 52"/>
          <p:cNvSpPr txBox="1">
            <a:spLocks noGrp="1"/>
          </p:cNvSpPr>
          <p:nvPr/>
        </p:nvSpPr>
        <p:spPr bwMode="auto">
          <a:xfrm>
            <a:off x="3690938" y="6005513"/>
            <a:ext cx="3419475" cy="346075"/>
          </a:xfrm>
          <a:prstGeom prst="rect">
            <a:avLst/>
          </a:prstGeom>
          <a:noFill/>
          <a:ln w="9525">
            <a:noFill/>
            <a:miter lim="800000"/>
            <a:headEnd/>
            <a:tailEnd/>
          </a:ln>
        </p:spPr>
        <p:txBody>
          <a:bodyPr anchor="ctr"/>
          <a:lstStyle/>
          <a:p>
            <a:pPr algn="ctr" defTabSz="914400"/>
            <a:r>
              <a:rPr lang="en-US" altLang="zh-CN" sz="1200">
                <a:solidFill>
                  <a:srgbClr val="898989"/>
                </a:solidFill>
                <a:latin typeface="Calibri" pitchFamily="34" charset="0"/>
              </a:rPr>
              <a:t>Qmx</a:t>
            </a:r>
            <a:endParaRPr lang="zh-CN" altLang="en-US" sz="1200">
              <a:solidFill>
                <a:srgbClr val="898989"/>
              </a:solidFill>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2" presetClass="entr" presetSubtype="4"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500" fill="hold"/>
                                        <p:tgtEl>
                                          <p:spTgt spid="47"/>
                                        </p:tgtEl>
                                        <p:attrNameLst>
                                          <p:attrName>ppt_x</p:attrName>
                                        </p:attrNameLst>
                                      </p:cBhvr>
                                      <p:tavLst>
                                        <p:tav tm="0">
                                          <p:val>
                                            <p:strVal val="#ppt_x"/>
                                          </p:val>
                                        </p:tav>
                                        <p:tav tm="100000">
                                          <p:val>
                                            <p:strVal val="#ppt_x"/>
                                          </p:val>
                                        </p:tav>
                                      </p:tavLst>
                                    </p:anim>
                                    <p:anim calcmode="lin" valueType="num">
                                      <p:cBhvr additive="base">
                                        <p:cTn id="38" dur="500" fill="hold"/>
                                        <p:tgtEl>
                                          <p:spTgt spid="47"/>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3500"/>
                            </p:stCondLst>
                            <p:childTnLst>
                              <p:par>
                                <p:cTn id="40" presetID="2" presetClass="entr" presetSubtype="4"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4000"/>
                            </p:stCondLst>
                            <p:childTnLst>
                              <p:par>
                                <p:cTn id="45" presetID="2" presetClass="entr" presetSubtype="4"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4500"/>
                            </p:stCondLst>
                            <p:childTnLst>
                              <p:par>
                                <p:cTn id="50" presetID="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5000"/>
                            </p:stCondLst>
                            <p:childTnLst>
                              <p:par>
                                <p:cTn id="55" presetID="2" presetClass="entr" presetSubtype="4"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500" fill="hold"/>
                                        <p:tgtEl>
                                          <p:spTgt spid="50"/>
                                        </p:tgtEl>
                                        <p:attrNameLst>
                                          <p:attrName>ppt_x</p:attrName>
                                        </p:attrNameLst>
                                      </p:cBhvr>
                                      <p:tavLst>
                                        <p:tav tm="0">
                                          <p:val>
                                            <p:strVal val="#ppt_x"/>
                                          </p:val>
                                        </p:tav>
                                        <p:tav tm="100000">
                                          <p:val>
                                            <p:strVal val="#ppt_x"/>
                                          </p:val>
                                        </p:tav>
                                      </p:tavLst>
                                    </p:anim>
                                    <p:anim calcmode="lin" valueType="num">
                                      <p:cBhvr additive="base">
                                        <p:cTn id="58" dur="500" fill="hold"/>
                                        <p:tgtEl>
                                          <p:spTgt spid="50"/>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550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6000"/>
                            </p:stCondLst>
                            <p:childTnLst>
                              <p:par>
                                <p:cTn id="65" presetID="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0"/>
          <p:cNvGrpSpPr>
            <a:grpSpLocks/>
          </p:cNvGrpSpPr>
          <p:nvPr/>
        </p:nvGrpSpPr>
        <p:grpSpPr bwMode="auto">
          <a:xfrm>
            <a:off x="1765300" y="923925"/>
            <a:ext cx="6016625" cy="1133475"/>
            <a:chOff x="1338" y="482"/>
            <a:chExt cx="4264" cy="801"/>
          </a:xfrm>
        </p:grpSpPr>
        <p:sp>
          <p:nvSpPr>
            <p:cNvPr id="149519" name="AutoShape 76"/>
            <p:cNvSpPr>
              <a:spLocks noChangeArrowheads="1"/>
            </p:cNvSpPr>
            <p:nvPr/>
          </p:nvSpPr>
          <p:spPr bwMode="auto">
            <a:xfrm>
              <a:off x="1338" y="482"/>
              <a:ext cx="4264" cy="801"/>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chemeClr val="bg1"/>
                </a:solidFill>
                <a:latin typeface="Calibri" pitchFamily="34" charset="0"/>
              </a:endParaRPr>
            </a:p>
          </p:txBody>
        </p:sp>
        <p:sp>
          <p:nvSpPr>
            <p:cNvPr id="149520" name="WordArt 77"/>
            <p:cNvSpPr>
              <a:spLocks noChangeArrowheads="1" noChangeShapeType="1" noTextEdit="1"/>
            </p:cNvSpPr>
            <p:nvPr/>
          </p:nvSpPr>
          <p:spPr bwMode="auto">
            <a:xfrm>
              <a:off x="2057" y="704"/>
              <a:ext cx="2661" cy="357"/>
            </a:xfrm>
            <a:prstGeom prst="rect">
              <a:avLst/>
            </a:prstGeom>
          </p:spPr>
          <p:txBody>
            <a:bodyPr wrap="none" fromWordArt="1">
              <a:prstTxWarp prst="textPlain">
                <a:avLst>
                  <a:gd name="adj" fmla="val 50000"/>
                </a:avLst>
              </a:prstTxWarp>
            </a:bodyPr>
            <a:lstStyle/>
            <a:p>
              <a:r>
                <a:rPr lang="zh-CN" altLang="en-US" sz="4400" b="1" kern="10" spc="-439">
                  <a:ln w="9525">
                    <a:noFill/>
                    <a:round/>
                    <a:headEnd/>
                    <a:tailEnd/>
                  </a:ln>
                  <a:solidFill>
                    <a:schemeClr val="bg1"/>
                  </a:solidFill>
                  <a:latin typeface="黑体"/>
                  <a:ea typeface="黑体"/>
                </a:rPr>
                <a:t>满期祝寿金</a:t>
              </a:r>
            </a:p>
          </p:txBody>
        </p:sp>
      </p:grpSp>
      <p:grpSp>
        <p:nvGrpSpPr>
          <p:cNvPr id="3" name="Group 3"/>
          <p:cNvGrpSpPr>
            <a:grpSpLocks/>
          </p:cNvGrpSpPr>
          <p:nvPr/>
        </p:nvGrpSpPr>
        <p:grpSpPr bwMode="auto">
          <a:xfrm>
            <a:off x="955675" y="2211388"/>
            <a:ext cx="3429000" cy="3819525"/>
            <a:chOff x="4373" y="1260"/>
            <a:chExt cx="1459" cy="2640"/>
          </a:xfrm>
        </p:grpSpPr>
        <p:graphicFrame>
          <p:nvGraphicFramePr>
            <p:cNvPr id="149510" name="Object 6"/>
            <p:cNvGraphicFramePr>
              <a:graphicFrameLocks noChangeAspect="1"/>
            </p:cNvGraphicFramePr>
            <p:nvPr/>
          </p:nvGraphicFramePr>
          <p:xfrm>
            <a:off x="4373" y="1260"/>
            <a:ext cx="1459" cy="2640"/>
          </p:xfrm>
          <a:graphic>
            <a:graphicData uri="http://schemas.openxmlformats.org/presentationml/2006/ole">
              <mc:AlternateContent xmlns:mc="http://schemas.openxmlformats.org/markup-compatibility/2006">
                <mc:Choice xmlns:v="urn:schemas-microsoft-com:vml" Requires="v">
                  <p:oleObj spid="_x0000_s149511" name="Visio" r:id="rId3" imgW="3827746" imgH="4795960" progId="">
                    <p:embed/>
                  </p:oleObj>
                </mc:Choice>
                <mc:Fallback>
                  <p:oleObj name="Visio" r:id="rId3" imgW="3827746" imgH="4795960" progId="">
                    <p:embed/>
                    <p:pic>
                      <p:nvPicPr>
                        <p:cNvPr id="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3" y="1260"/>
                          <a:ext cx="1459" cy="2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Rectangle 5"/>
            <p:cNvSpPr>
              <a:spLocks noChangeArrowheads="1"/>
            </p:cNvSpPr>
            <p:nvPr/>
          </p:nvSpPr>
          <p:spPr bwMode="auto">
            <a:xfrm>
              <a:off x="4373" y="2220"/>
              <a:ext cx="1339" cy="1275"/>
            </a:xfrm>
            <a:prstGeom prst="rect">
              <a:avLst/>
            </a:prstGeom>
            <a:noFill/>
            <a:ln>
              <a:noFill/>
            </a:ln>
            <a:effectLst/>
            <a:extLst/>
          </p:spPr>
          <p:txBody>
            <a:bodyPr lIns="91430" tIns="45716" rIns="91430" bIns="45716">
              <a:spAutoFit/>
            </a:bodyPr>
            <a:lstStyle/>
            <a:p>
              <a:pPr algn="ctr" defTabSz="1111021" fontAlgn="auto">
                <a:lnSpc>
                  <a:spcPct val="70000"/>
                </a:lnSpc>
                <a:spcBef>
                  <a:spcPct val="50000"/>
                </a:spcBef>
                <a:spcAft>
                  <a:spcPts val="0"/>
                </a:spcAft>
                <a:defRPr/>
              </a:pPr>
              <a:r>
                <a:rPr lang="en-US" altLang="zh-CN"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80</a:t>
              </a:r>
              <a:r>
                <a:rPr lang="zh-CN" altLang="en-US"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周岁</a:t>
              </a:r>
            </a:p>
            <a:p>
              <a:pPr algn="ctr" defTabSz="1111021" fontAlgn="auto">
                <a:lnSpc>
                  <a:spcPct val="70000"/>
                </a:lnSpc>
                <a:spcBef>
                  <a:spcPct val="50000"/>
                </a:spcBef>
                <a:spcAft>
                  <a:spcPts val="0"/>
                </a:spcAft>
                <a:defRPr/>
              </a:pPr>
              <a:r>
                <a:rPr lang="zh-CN" altLang="en-US"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祝寿金</a:t>
              </a:r>
            </a:p>
            <a:p>
              <a:pPr algn="ctr" defTabSz="1111021" fontAlgn="auto">
                <a:lnSpc>
                  <a:spcPct val="70000"/>
                </a:lnSpc>
                <a:spcBef>
                  <a:spcPct val="50000"/>
                </a:spcBef>
                <a:spcAft>
                  <a:spcPts val="0"/>
                </a:spcAft>
                <a:defRPr/>
              </a:pPr>
              <a:r>
                <a:rPr lang="en-US" altLang="zh-CN" sz="3900" b="1" dirty="0">
                  <a:solidFill>
                    <a:srgbClr val="FF010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30</a:t>
              </a:r>
              <a:r>
                <a:rPr lang="zh-CN" altLang="en-US" sz="3900" b="1" dirty="0">
                  <a:solidFill>
                    <a:srgbClr val="FF010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万元</a:t>
              </a:r>
            </a:p>
          </p:txBody>
        </p:sp>
      </p:grpSp>
      <p:sp>
        <p:nvSpPr>
          <p:cNvPr id="9" name="爆炸形 1 8"/>
          <p:cNvSpPr/>
          <p:nvPr/>
        </p:nvSpPr>
        <p:spPr>
          <a:xfrm>
            <a:off x="4527550" y="2039938"/>
            <a:ext cx="5868988" cy="4052887"/>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4400" fontAlgn="auto">
              <a:spcBef>
                <a:spcPts val="0"/>
              </a:spcBef>
              <a:spcAft>
                <a:spcPts val="0"/>
              </a:spcAft>
              <a:defRPr/>
            </a:pPr>
            <a:r>
              <a:rPr lang="zh-CN" altLang="en-US" sz="3900" b="1" dirty="0">
                <a:latin typeface="微软雅黑" panose="020B0503020204020204" pitchFamily="34" charset="-122"/>
                <a:ea typeface="微软雅黑" panose="020B0503020204020204" pitchFamily="34" charset="-122"/>
              </a:rPr>
              <a:t>累计固定收益</a:t>
            </a:r>
            <a:endParaRPr lang="en-US" altLang="zh-CN" sz="3900" b="1" dirty="0">
              <a:latin typeface="微软雅黑" panose="020B0503020204020204" pitchFamily="34" charset="-122"/>
              <a:ea typeface="微软雅黑" panose="020B0503020204020204" pitchFamily="34" charset="-122"/>
            </a:endParaRPr>
          </a:p>
          <a:p>
            <a:pPr algn="ctr" defTabSz="914400" fontAlgn="auto">
              <a:spcBef>
                <a:spcPts val="0"/>
              </a:spcBef>
              <a:spcAft>
                <a:spcPts val="0"/>
              </a:spcAft>
              <a:defRPr/>
            </a:pPr>
            <a:r>
              <a:rPr lang="en-US" altLang="zh-CN" sz="3900" b="1" dirty="0">
                <a:latin typeface="微软雅黑" panose="020B0503020204020204" pitchFamily="34" charset="-122"/>
                <a:ea typeface="微软雅黑" panose="020B0503020204020204" pitchFamily="34" charset="-122"/>
              </a:rPr>
              <a:t>857400</a:t>
            </a:r>
            <a:r>
              <a:rPr lang="zh-CN" altLang="en-US" sz="3900" b="1" dirty="0">
                <a:latin typeface="微软雅黑" panose="020B0503020204020204" pitchFamily="34" charset="-122"/>
                <a:ea typeface="微软雅黑" panose="020B0503020204020204" pitchFamily="34" charset="-122"/>
              </a:rPr>
              <a:t>元</a:t>
            </a:r>
          </a:p>
        </p:txBody>
      </p:sp>
      <p:grpSp>
        <p:nvGrpSpPr>
          <p:cNvPr id="4" name="组合 5"/>
          <p:cNvGrpSpPr/>
          <p:nvPr/>
        </p:nvGrpSpPr>
        <p:grpSpPr>
          <a:xfrm>
            <a:off x="8505893" y="240433"/>
            <a:ext cx="2295638" cy="819451"/>
            <a:chOff x="1691680" y="4371950"/>
            <a:chExt cx="2101984" cy="773011"/>
          </a:xfrm>
          <a:solidFill>
            <a:srgbClr val="FF0000"/>
          </a:solidFill>
        </p:grpSpPr>
        <p:sp>
          <p:nvSpPr>
            <p:cNvPr id="11" name="椭圆 10"/>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12" name="椭圆 11"/>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13" name="椭圆 12"/>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sp>
        <p:nvSpPr>
          <p:cNvPr id="149515" name="灯片编号占位符 13"/>
          <p:cNvSpPr txBox="1">
            <a:spLocks noGrp="1"/>
          </p:cNvSpPr>
          <p:nvPr/>
        </p:nvSpPr>
        <p:spPr bwMode="auto">
          <a:xfrm>
            <a:off x="7740650" y="6005513"/>
            <a:ext cx="2520950" cy="346075"/>
          </a:xfrm>
          <a:prstGeom prst="rect">
            <a:avLst/>
          </a:prstGeom>
          <a:noFill/>
          <a:ln w="9525">
            <a:noFill/>
            <a:miter lim="800000"/>
            <a:headEnd/>
            <a:tailEnd/>
          </a:ln>
        </p:spPr>
        <p:txBody>
          <a:bodyPr anchor="ctr"/>
          <a:lstStyle/>
          <a:p>
            <a:pPr algn="r" defTabSz="914400"/>
            <a:fld id="{E2E7D4D3-47AB-4D3A-9AF5-8A3D96EFA3F4}" type="slidenum">
              <a:rPr lang="zh-CN" altLang="en-US" sz="1200">
                <a:solidFill>
                  <a:srgbClr val="898989"/>
                </a:solidFill>
              </a:rPr>
              <a:pPr algn="r" defTabSz="914400"/>
              <a:t>39</a:t>
            </a:fld>
            <a:endParaRPr lang="en-US" altLang="zh-CN" sz="1200">
              <a:solidFill>
                <a:srgbClr val="898989"/>
              </a:solidFill>
            </a:endParaRPr>
          </a:p>
        </p:txBody>
      </p:sp>
      <p:sp>
        <p:nvSpPr>
          <p:cNvPr id="149516" name="日期占位符 14"/>
          <p:cNvSpPr txBox="1">
            <a:spLocks noGrp="1"/>
          </p:cNvSpPr>
          <p:nvPr/>
        </p:nvSpPr>
        <p:spPr bwMode="auto">
          <a:xfrm>
            <a:off x="539750" y="6005513"/>
            <a:ext cx="2520950" cy="346075"/>
          </a:xfrm>
          <a:prstGeom prst="rect">
            <a:avLst/>
          </a:prstGeom>
          <a:noFill/>
          <a:ln w="9525">
            <a:noFill/>
            <a:miter lim="800000"/>
            <a:headEnd/>
            <a:tailEnd/>
          </a:ln>
        </p:spPr>
        <p:txBody>
          <a:bodyPr anchor="ctr"/>
          <a:lstStyle/>
          <a:p>
            <a:pPr defTabSz="914400"/>
            <a:r>
              <a:rPr lang="en-US" altLang="zh-CN" sz="1200">
                <a:solidFill>
                  <a:srgbClr val="898989"/>
                </a:solidFill>
                <a:latin typeface="Calibri" pitchFamily="34" charset="0"/>
              </a:rPr>
              <a:t>2014-11-6</a:t>
            </a:r>
            <a:endParaRPr lang="zh-CN" altLang="en-US" sz="1200">
              <a:solidFill>
                <a:srgbClr val="898989"/>
              </a:solidFill>
              <a:latin typeface="Calibri" pitchFamily="34" charset="0"/>
            </a:endParaRPr>
          </a:p>
        </p:txBody>
      </p:sp>
      <p:sp>
        <p:nvSpPr>
          <p:cNvPr id="149517" name="页脚占位符 15"/>
          <p:cNvSpPr txBox="1">
            <a:spLocks noGrp="1"/>
          </p:cNvSpPr>
          <p:nvPr/>
        </p:nvSpPr>
        <p:spPr bwMode="auto">
          <a:xfrm>
            <a:off x="3690938" y="6005513"/>
            <a:ext cx="3419475" cy="346075"/>
          </a:xfrm>
          <a:prstGeom prst="rect">
            <a:avLst/>
          </a:prstGeom>
          <a:noFill/>
          <a:ln w="9525">
            <a:noFill/>
            <a:miter lim="800000"/>
            <a:headEnd/>
            <a:tailEnd/>
          </a:ln>
        </p:spPr>
        <p:txBody>
          <a:bodyPr anchor="ctr"/>
          <a:lstStyle/>
          <a:p>
            <a:pPr algn="ctr" defTabSz="914400"/>
            <a:r>
              <a:rPr lang="en-US" altLang="zh-CN" sz="1200">
                <a:solidFill>
                  <a:srgbClr val="898989"/>
                </a:solidFill>
                <a:latin typeface="Calibri" pitchFamily="34" charset="0"/>
              </a:rPr>
              <a:t>Qmx</a:t>
            </a:r>
            <a:endParaRPr lang="zh-CN" altLang="en-US" sz="1200">
              <a:solidFill>
                <a:srgbClr val="898989"/>
              </a:solidFill>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7"/>
          <p:cNvSpPr>
            <a:spLocks noChangeArrowheads="1"/>
          </p:cNvSpPr>
          <p:nvPr/>
        </p:nvSpPr>
        <p:spPr bwMode="gray">
          <a:xfrm>
            <a:off x="955675" y="668338"/>
            <a:ext cx="8461375" cy="533400"/>
          </a:xfrm>
          <a:prstGeom prst="rect">
            <a:avLst/>
          </a:prstGeom>
          <a:noFill/>
          <a:ln w="9525">
            <a:noFill/>
            <a:miter lim="800000"/>
            <a:headEnd/>
            <a:tailEnd/>
          </a:ln>
        </p:spPr>
        <p:txBody>
          <a:bodyPr lIns="111336" tIns="55667" rIns="111336" bIns="55667" anchor="ctr"/>
          <a:lstStyle/>
          <a:p>
            <a:pPr algn="ctr" defTabSz="914400"/>
            <a:r>
              <a:rPr lang="zh-CN" altLang="en-US" sz="4100" b="1">
                <a:latin typeface="华文中宋"/>
                <a:ea typeface="华文中宋"/>
                <a:cs typeface="华文中宋"/>
              </a:rPr>
              <a:t>荣耀金账户</a:t>
            </a:r>
            <a:r>
              <a:rPr lang="zh-CN" altLang="en-US" sz="5000" b="1">
                <a:solidFill>
                  <a:srgbClr val="FF0000"/>
                </a:solidFill>
                <a:latin typeface="华文中宋"/>
                <a:ea typeface="华文中宋"/>
                <a:cs typeface="华文中宋"/>
              </a:rPr>
              <a:t>利益倍增！</a:t>
            </a:r>
            <a:endParaRPr lang="zh-CN" altLang="en-US" sz="4100" b="1">
              <a:solidFill>
                <a:srgbClr val="FF0000"/>
              </a:solidFill>
              <a:latin typeface="华文中宋"/>
              <a:ea typeface="华文中宋"/>
              <a:cs typeface="华文中宋"/>
            </a:endParaRPr>
          </a:p>
        </p:txBody>
      </p:sp>
      <p:graphicFrame>
        <p:nvGraphicFramePr>
          <p:cNvPr id="5" name="表格 4"/>
          <p:cNvGraphicFramePr>
            <a:graphicFrameLocks noGrp="1"/>
          </p:cNvGraphicFramePr>
          <p:nvPr/>
        </p:nvGraphicFramePr>
        <p:xfrm>
          <a:off x="320675" y="2297113"/>
          <a:ext cx="4933950" cy="3836988"/>
        </p:xfrm>
        <a:graphic>
          <a:graphicData uri="http://schemas.openxmlformats.org/drawingml/2006/table">
            <a:tbl>
              <a:tblPr/>
              <a:tblGrid>
                <a:gridCol w="990600"/>
                <a:gridCol w="1193800"/>
                <a:gridCol w="1193800"/>
                <a:gridCol w="1555750"/>
              </a:tblGrid>
              <a:tr h="5349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保单年度</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保证结算（</a:t>
                      </a:r>
                      <a:r>
                        <a:rPr kumimoji="0" lang="en-US" altLang="zh-CN" sz="1700" b="0" i="0" u="none" strike="noStrike" cap="none" normalizeH="0" baseline="0" smtClean="0">
                          <a:ln>
                            <a:noFill/>
                          </a:ln>
                          <a:solidFill>
                            <a:srgbClr val="FFFFFF"/>
                          </a:solidFill>
                          <a:effectLst/>
                          <a:latin typeface="Calibri" pitchFamily="34" charset="0"/>
                          <a:ea typeface="宋体" charset="-122"/>
                        </a:rPr>
                        <a:t>2.5%</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中等结算（</a:t>
                      </a:r>
                      <a:r>
                        <a:rPr kumimoji="0" lang="en-US" altLang="zh-CN" sz="1700" b="0" i="0" u="none" strike="noStrike" cap="none" normalizeH="0" baseline="0" smtClean="0">
                          <a:ln>
                            <a:noFill/>
                          </a:ln>
                          <a:solidFill>
                            <a:srgbClr val="FFFFFF"/>
                          </a:solidFill>
                          <a:effectLst/>
                          <a:latin typeface="Calibri" pitchFamily="34" charset="0"/>
                          <a:ea typeface="宋体" charset="-122"/>
                        </a:rPr>
                        <a:t>4.5%</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高等结算</a:t>
                      </a:r>
                      <a:endParaRPr kumimoji="0" lang="en-US" altLang="zh-CN" sz="1700" b="0" i="0" u="none" strike="noStrike" cap="none" normalizeH="0" baseline="0" smtClean="0">
                        <a:ln>
                          <a:noFill/>
                        </a:ln>
                        <a:solidFill>
                          <a:srgbClr val="FFFFFF"/>
                        </a:solidFill>
                        <a:effectLst/>
                        <a:latin typeface="Calibri" pitchFamily="34" charset="0"/>
                        <a:ea typeface="宋体" charset="-122"/>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a:t>
                      </a:r>
                      <a:r>
                        <a:rPr kumimoji="0" lang="en-US" altLang="zh-CN" sz="1700" b="0" i="0" u="none" strike="noStrike" cap="none" normalizeH="0" baseline="0" smtClean="0">
                          <a:ln>
                            <a:noFill/>
                          </a:ln>
                          <a:solidFill>
                            <a:srgbClr val="FFFFFF"/>
                          </a:solidFill>
                          <a:effectLst/>
                          <a:latin typeface="Calibri" pitchFamily="34" charset="0"/>
                          <a:ea typeface="宋体" charset="-122"/>
                        </a:rPr>
                        <a:t>6%</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12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479638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505462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527839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26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860875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1024765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1194460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34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1156802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1501155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1899917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40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1460112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2026442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2740288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45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1747289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2570254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3671508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49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2027027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3123795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4662567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0" i="0" u="none" strike="noStrike" cap="none" normalizeH="0" baseline="0" smtClean="0">
                          <a:ln>
                            <a:noFill/>
                          </a:ln>
                          <a:solidFill>
                            <a:schemeClr val="bg1"/>
                          </a:solidFill>
                          <a:effectLst/>
                          <a:latin typeface="Calibri" pitchFamily="34" charset="0"/>
                          <a:ea typeface="宋体" charset="-122"/>
                        </a:rPr>
                        <a:t>50 </a:t>
                      </a:r>
                      <a:endParaRPr kumimoji="0" lang="en-US" altLang="zh-CN" sz="1700" b="0" i="0" u="none" strike="noStrike" cap="none" normalizeH="0" baseline="0" smtClean="0">
                        <a:ln>
                          <a:noFill/>
                        </a:ln>
                        <a:solidFill>
                          <a:schemeClr val="bg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bg1"/>
                          </a:solidFill>
                          <a:effectLst/>
                          <a:latin typeface="微软雅黑" pitchFamily="34" charset="-122"/>
                          <a:ea typeface="微软雅黑" pitchFamily="34" charset="-122"/>
                        </a:rPr>
                        <a:t>1327154</a:t>
                      </a: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bg1"/>
                          </a:solidFill>
                          <a:effectLst/>
                          <a:latin typeface="微软雅黑" pitchFamily="34" charset="-122"/>
                          <a:ea typeface="微软雅黑" pitchFamily="34" charset="-122"/>
                        </a:rPr>
                        <a:t>2353156</a:t>
                      </a:r>
                      <a:endParaRPr kumimoji="0" lang="en-US" altLang="zh-CN" sz="1900" b="0" i="0" u="none" strike="noStrike" cap="none" normalizeH="0" baseline="0" smtClean="0">
                        <a:ln>
                          <a:noFill/>
                        </a:ln>
                        <a:solidFill>
                          <a:schemeClr val="bg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bg1"/>
                          </a:solidFill>
                          <a:effectLst/>
                          <a:latin typeface="Calibri" pitchFamily="34" charset="0"/>
                          <a:ea typeface="宋体" charset="-122"/>
                        </a:rPr>
                        <a:t>3353265 </a:t>
                      </a:r>
                      <a:endParaRPr kumimoji="0" lang="en-US" altLang="zh-CN" sz="1400" b="0" i="0" u="none" strike="noStrike" cap="none" normalizeH="0" baseline="0" smtClean="0">
                        <a:ln>
                          <a:noFill/>
                        </a:ln>
                        <a:solidFill>
                          <a:schemeClr val="bg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0" i="0" u="none" strike="noStrike" cap="none" normalizeH="0" baseline="0" smtClean="0">
                          <a:ln>
                            <a:noFill/>
                          </a:ln>
                          <a:solidFill>
                            <a:srgbClr val="000000"/>
                          </a:solidFill>
                          <a:effectLst/>
                          <a:latin typeface="Calibri" pitchFamily="34" charset="0"/>
                          <a:ea typeface="宋体" charset="-122"/>
                        </a:rPr>
                        <a:t>60</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rPr>
                        <a:t>1703656</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rPr>
                        <a:t>3373980</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rPr>
                        <a:t>6100919</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50571" name="文本框 6"/>
          <p:cNvSpPr txBox="1">
            <a:spLocks noChangeArrowheads="1"/>
          </p:cNvSpPr>
          <p:nvPr/>
        </p:nvSpPr>
        <p:spPr bwMode="auto">
          <a:xfrm>
            <a:off x="241300" y="1611313"/>
            <a:ext cx="4764088" cy="368300"/>
          </a:xfrm>
          <a:prstGeom prst="rect">
            <a:avLst/>
          </a:prstGeom>
          <a:noFill/>
          <a:ln w="9525">
            <a:noFill/>
            <a:miter lim="800000"/>
            <a:headEnd/>
            <a:tailEnd/>
          </a:ln>
        </p:spPr>
        <p:txBody>
          <a:bodyPr lIns="111336" tIns="55667" rIns="111336" bIns="55667">
            <a:spAutoFit/>
          </a:bodyPr>
          <a:lstStyle/>
          <a:p>
            <a:pPr defTabSz="914400"/>
            <a:r>
              <a:rPr lang="zh-CN" altLang="en-US">
                <a:latin typeface="华文楷体"/>
                <a:ea typeface="华文楷体"/>
                <a:cs typeface="华文楷体"/>
              </a:rPr>
              <a:t>男，</a:t>
            </a:r>
            <a:r>
              <a:rPr lang="en-US" altLang="zh-CN">
                <a:latin typeface="华文楷体"/>
                <a:ea typeface="华文楷体"/>
                <a:cs typeface="华文楷体"/>
              </a:rPr>
              <a:t>30</a:t>
            </a:r>
            <a:r>
              <a:rPr lang="zh-CN" altLang="en-US">
                <a:latin typeface="华文楷体"/>
                <a:ea typeface="华文楷体"/>
                <a:cs typeface="华文楷体"/>
              </a:rPr>
              <a:t>岁，年交</a:t>
            </a:r>
            <a:r>
              <a:rPr lang="en-US" altLang="zh-CN">
                <a:latin typeface="华文楷体"/>
                <a:ea typeface="华文楷体"/>
                <a:cs typeface="华文楷体"/>
              </a:rPr>
              <a:t>10</a:t>
            </a:r>
            <a:r>
              <a:rPr lang="zh-CN" altLang="en-US">
                <a:latin typeface="华文楷体"/>
                <a:ea typeface="华文楷体"/>
                <a:cs typeface="华文楷体"/>
              </a:rPr>
              <a:t>万元，</a:t>
            </a:r>
            <a:r>
              <a:rPr lang="en-US" altLang="zh-CN">
                <a:latin typeface="华文楷体"/>
                <a:ea typeface="华文楷体"/>
                <a:cs typeface="华文楷体"/>
              </a:rPr>
              <a:t>3</a:t>
            </a:r>
            <a:r>
              <a:rPr lang="zh-CN" altLang="en-US">
                <a:latin typeface="华文楷体"/>
                <a:ea typeface="华文楷体"/>
                <a:cs typeface="华文楷体"/>
              </a:rPr>
              <a:t>年交</a:t>
            </a:r>
          </a:p>
        </p:txBody>
      </p:sp>
      <p:sp>
        <p:nvSpPr>
          <p:cNvPr id="150572" name="内容占位符 11"/>
          <p:cNvSpPr>
            <a:spLocks noGrp="1"/>
          </p:cNvSpPr>
          <p:nvPr>
            <p:ph sz="quarter" idx="4294967295"/>
          </p:nvPr>
        </p:nvSpPr>
        <p:spPr>
          <a:xfrm>
            <a:off x="5486400" y="2055813"/>
            <a:ext cx="4775200" cy="3732212"/>
          </a:xfrm>
        </p:spPr>
        <p:txBody>
          <a:bodyPr lIns="91440" tIns="45720" rIns="91440" bIns="45720"/>
          <a:lstStyle/>
          <a:p>
            <a:pPr>
              <a:lnSpc>
                <a:spcPct val="90000"/>
              </a:lnSpc>
            </a:pPr>
            <a:r>
              <a:rPr lang="zh-CN" altLang="en-US" sz="2400" smtClean="0">
                <a:solidFill>
                  <a:srgbClr val="000000"/>
                </a:solidFill>
                <a:latin typeface="华文中宋"/>
                <a:ea typeface="华文中宋"/>
                <a:cs typeface="华文中宋"/>
              </a:rPr>
              <a:t>生存金至</a:t>
            </a:r>
            <a:r>
              <a:rPr lang="en-US" altLang="zh-CN" sz="2400" smtClean="0">
                <a:solidFill>
                  <a:srgbClr val="000000"/>
                </a:solidFill>
                <a:latin typeface="华文中宋"/>
                <a:ea typeface="华文中宋"/>
                <a:cs typeface="华文中宋"/>
              </a:rPr>
              <a:t>80</a:t>
            </a:r>
            <a:r>
              <a:rPr lang="zh-CN" altLang="en-US" sz="2400" smtClean="0">
                <a:solidFill>
                  <a:srgbClr val="000000"/>
                </a:solidFill>
                <a:latin typeface="华文中宋"/>
                <a:ea typeface="华文中宋"/>
                <a:cs typeface="华文中宋"/>
              </a:rPr>
              <a:t>周岁</a:t>
            </a:r>
            <a:r>
              <a:rPr lang="zh-CN" altLang="en-US" sz="1300" smtClean="0">
                <a:solidFill>
                  <a:srgbClr val="000000"/>
                </a:solidFill>
                <a:latin typeface="华文中宋"/>
                <a:ea typeface="华文中宋"/>
                <a:cs typeface="华文中宋"/>
              </a:rPr>
              <a:t>（不含本金）</a:t>
            </a:r>
            <a:endParaRPr lang="en-US" altLang="zh-CN" sz="2400" smtClean="0">
              <a:solidFill>
                <a:srgbClr val="000000"/>
              </a:solidFill>
              <a:latin typeface="华文中宋"/>
              <a:ea typeface="华文中宋"/>
              <a:cs typeface="华文中宋"/>
            </a:endParaRPr>
          </a:p>
          <a:p>
            <a:pPr lvl="1">
              <a:lnSpc>
                <a:spcPct val="90000"/>
              </a:lnSpc>
            </a:pPr>
            <a:r>
              <a:rPr lang="zh-CN" altLang="en-US" sz="1700" smtClean="0">
                <a:solidFill>
                  <a:srgbClr val="000000"/>
                </a:solidFill>
              </a:rPr>
              <a:t>按保证结算利率结算累计收益为</a:t>
            </a:r>
            <a:r>
              <a:rPr lang="en-US" altLang="zh-CN" sz="1700" smtClean="0">
                <a:solidFill>
                  <a:srgbClr val="FF0000"/>
                </a:solidFill>
              </a:rPr>
              <a:t>132</a:t>
            </a:r>
            <a:r>
              <a:rPr lang="zh-CN" altLang="en-US" sz="1700" smtClean="0">
                <a:solidFill>
                  <a:srgbClr val="FF0000"/>
                </a:solidFill>
              </a:rPr>
              <a:t>万</a:t>
            </a:r>
            <a:r>
              <a:rPr lang="zh-CN" altLang="en-US" sz="1700" smtClean="0">
                <a:solidFill>
                  <a:srgbClr val="000000"/>
                </a:solidFill>
              </a:rPr>
              <a:t>，增幅达</a:t>
            </a:r>
            <a:r>
              <a:rPr lang="en-US" altLang="zh-CN" sz="3100" smtClean="0">
                <a:solidFill>
                  <a:srgbClr val="FF0000"/>
                </a:solidFill>
              </a:rPr>
              <a:t>4.4</a:t>
            </a:r>
            <a:r>
              <a:rPr lang="zh-CN" altLang="en-US" sz="3100" smtClean="0">
                <a:solidFill>
                  <a:srgbClr val="FF0000"/>
                </a:solidFill>
              </a:rPr>
              <a:t>倍！</a:t>
            </a:r>
            <a:endParaRPr lang="zh-CN" altLang="en-US" sz="1700" smtClean="0">
              <a:solidFill>
                <a:srgbClr val="000000"/>
              </a:solidFill>
            </a:endParaRPr>
          </a:p>
          <a:p>
            <a:pPr lvl="1">
              <a:lnSpc>
                <a:spcPct val="90000"/>
              </a:lnSpc>
            </a:pPr>
            <a:r>
              <a:rPr lang="zh-CN" altLang="en-US" sz="1700" smtClean="0">
                <a:solidFill>
                  <a:srgbClr val="000000"/>
                </a:solidFill>
              </a:rPr>
              <a:t>按中等结算利率结算累计收益为</a:t>
            </a:r>
            <a:r>
              <a:rPr lang="en-US" altLang="zh-CN" sz="1700" smtClean="0">
                <a:solidFill>
                  <a:srgbClr val="FF0000"/>
                </a:solidFill>
              </a:rPr>
              <a:t>235</a:t>
            </a:r>
            <a:r>
              <a:rPr lang="zh-CN" altLang="en-US" sz="1700" smtClean="0">
                <a:solidFill>
                  <a:srgbClr val="FF0000"/>
                </a:solidFill>
              </a:rPr>
              <a:t>万</a:t>
            </a:r>
            <a:r>
              <a:rPr lang="zh-CN" altLang="en-US" sz="1700" smtClean="0">
                <a:solidFill>
                  <a:srgbClr val="000000"/>
                </a:solidFill>
              </a:rPr>
              <a:t>，增幅达</a:t>
            </a:r>
            <a:r>
              <a:rPr lang="en-US" altLang="zh-CN" sz="3100" smtClean="0">
                <a:solidFill>
                  <a:srgbClr val="FF0000"/>
                </a:solidFill>
              </a:rPr>
              <a:t>7.8</a:t>
            </a:r>
            <a:r>
              <a:rPr lang="zh-CN" altLang="en-US" sz="3100" smtClean="0">
                <a:solidFill>
                  <a:srgbClr val="FF0000"/>
                </a:solidFill>
              </a:rPr>
              <a:t>倍！</a:t>
            </a:r>
            <a:endParaRPr lang="en-US" altLang="zh-CN" sz="3100" smtClean="0">
              <a:solidFill>
                <a:srgbClr val="FF0000"/>
              </a:solidFill>
            </a:endParaRPr>
          </a:p>
          <a:p>
            <a:pPr lvl="1">
              <a:lnSpc>
                <a:spcPct val="90000"/>
              </a:lnSpc>
            </a:pPr>
            <a:r>
              <a:rPr lang="zh-CN" altLang="en-US" sz="1700" smtClean="0">
                <a:solidFill>
                  <a:srgbClr val="000000"/>
                </a:solidFill>
              </a:rPr>
              <a:t>按高等结算利率结算累计收益为</a:t>
            </a:r>
            <a:r>
              <a:rPr lang="en-US" altLang="zh-CN" sz="1700" smtClean="0">
                <a:solidFill>
                  <a:srgbClr val="FF0000"/>
                </a:solidFill>
              </a:rPr>
              <a:t>335</a:t>
            </a:r>
            <a:r>
              <a:rPr lang="zh-CN" altLang="en-US" sz="1700" smtClean="0">
                <a:solidFill>
                  <a:srgbClr val="FF0000"/>
                </a:solidFill>
              </a:rPr>
              <a:t>万</a:t>
            </a:r>
            <a:r>
              <a:rPr lang="zh-CN" altLang="en-US" sz="1700" smtClean="0">
                <a:solidFill>
                  <a:srgbClr val="000000"/>
                </a:solidFill>
              </a:rPr>
              <a:t>，增幅达</a:t>
            </a:r>
            <a:r>
              <a:rPr lang="en-US" altLang="zh-CN" sz="3100" smtClean="0">
                <a:solidFill>
                  <a:srgbClr val="FF0000"/>
                </a:solidFill>
              </a:rPr>
              <a:t>11</a:t>
            </a:r>
            <a:r>
              <a:rPr lang="zh-CN" altLang="en-US" sz="3100" smtClean="0">
                <a:solidFill>
                  <a:srgbClr val="FF0000"/>
                </a:solidFill>
              </a:rPr>
              <a:t>倍！</a:t>
            </a:r>
            <a:endParaRPr lang="en-US" altLang="zh-CN" sz="3100" smtClean="0">
              <a:solidFill>
                <a:srgbClr val="FF0000"/>
              </a:solidFill>
            </a:endParaRPr>
          </a:p>
        </p:txBody>
      </p:sp>
      <p:sp>
        <p:nvSpPr>
          <p:cNvPr id="150573" name="灯片编号占位符 5"/>
          <p:cNvSpPr txBox="1">
            <a:spLocks noGrp="1"/>
          </p:cNvSpPr>
          <p:nvPr/>
        </p:nvSpPr>
        <p:spPr bwMode="auto">
          <a:xfrm>
            <a:off x="7740650" y="6005513"/>
            <a:ext cx="2520950" cy="346075"/>
          </a:xfrm>
          <a:prstGeom prst="rect">
            <a:avLst/>
          </a:prstGeom>
          <a:noFill/>
          <a:ln w="9525">
            <a:noFill/>
            <a:miter lim="800000"/>
            <a:headEnd/>
            <a:tailEnd/>
          </a:ln>
        </p:spPr>
        <p:txBody>
          <a:bodyPr anchor="ctr"/>
          <a:lstStyle/>
          <a:p>
            <a:pPr algn="r" defTabSz="914400"/>
            <a:fld id="{EB0829E9-C712-45FB-A5F4-0196BB51D3F7}" type="slidenum">
              <a:rPr lang="zh-CN" altLang="en-US" sz="1200">
                <a:solidFill>
                  <a:srgbClr val="898989"/>
                </a:solidFill>
                <a:latin typeface="Calibri" pitchFamily="34" charset="0"/>
              </a:rPr>
              <a:pPr algn="r" defTabSz="914400"/>
              <a:t>40</a:t>
            </a:fld>
            <a:endParaRPr lang="en-US" altLang="zh-CN" sz="1200">
              <a:solidFill>
                <a:srgbClr val="898989"/>
              </a:solidFill>
              <a:latin typeface="Calibri" pitchFamily="34" charset="0"/>
            </a:endParaRPr>
          </a:p>
        </p:txBody>
      </p:sp>
      <p:sp>
        <p:nvSpPr>
          <p:cNvPr id="150574" name="日期占位符 6"/>
          <p:cNvSpPr txBox="1">
            <a:spLocks noGrp="1"/>
          </p:cNvSpPr>
          <p:nvPr/>
        </p:nvSpPr>
        <p:spPr bwMode="auto">
          <a:xfrm>
            <a:off x="539750" y="6005513"/>
            <a:ext cx="2520950" cy="346075"/>
          </a:xfrm>
          <a:prstGeom prst="rect">
            <a:avLst/>
          </a:prstGeom>
          <a:noFill/>
          <a:ln w="9525">
            <a:noFill/>
            <a:miter lim="800000"/>
            <a:headEnd/>
            <a:tailEnd/>
          </a:ln>
        </p:spPr>
        <p:txBody>
          <a:bodyPr anchor="ctr"/>
          <a:lstStyle/>
          <a:p>
            <a:pPr defTabSz="914400"/>
            <a:r>
              <a:rPr lang="en-US" altLang="zh-CN" sz="1200">
                <a:solidFill>
                  <a:srgbClr val="898989"/>
                </a:solidFill>
                <a:latin typeface="Calibri" pitchFamily="34" charset="0"/>
              </a:rPr>
              <a:t>2014-11-6</a:t>
            </a:r>
            <a:endParaRPr lang="zh-CN" altLang="en-US" sz="1200">
              <a:solidFill>
                <a:srgbClr val="898989"/>
              </a:solidFill>
              <a:latin typeface="Calibri" pitchFamily="34" charset="0"/>
            </a:endParaRPr>
          </a:p>
        </p:txBody>
      </p:sp>
      <p:sp>
        <p:nvSpPr>
          <p:cNvPr id="150575" name="页脚占位符 7"/>
          <p:cNvSpPr txBox="1">
            <a:spLocks noGrp="1"/>
          </p:cNvSpPr>
          <p:nvPr/>
        </p:nvSpPr>
        <p:spPr bwMode="auto">
          <a:xfrm>
            <a:off x="3690938" y="6005513"/>
            <a:ext cx="3419475" cy="346075"/>
          </a:xfrm>
          <a:prstGeom prst="rect">
            <a:avLst/>
          </a:prstGeom>
          <a:noFill/>
          <a:ln w="9525">
            <a:noFill/>
            <a:miter lim="800000"/>
            <a:headEnd/>
            <a:tailEnd/>
          </a:ln>
        </p:spPr>
        <p:txBody>
          <a:bodyPr anchor="ctr"/>
          <a:lstStyle/>
          <a:p>
            <a:pPr algn="ctr" defTabSz="914400"/>
            <a:r>
              <a:rPr lang="en-US" altLang="zh-CN" sz="1200">
                <a:solidFill>
                  <a:srgbClr val="898989"/>
                </a:solidFill>
                <a:latin typeface="Calibri" pitchFamily="34" charset="0"/>
              </a:rPr>
              <a:t>Qmx</a:t>
            </a:r>
            <a:endParaRPr lang="zh-CN" altLang="en-US" sz="1200">
              <a:solidFill>
                <a:srgbClr val="898989"/>
              </a:solidFill>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7"/>
          <p:cNvSpPr>
            <a:spLocks noChangeArrowheads="1"/>
          </p:cNvSpPr>
          <p:nvPr/>
        </p:nvSpPr>
        <p:spPr bwMode="gray">
          <a:xfrm>
            <a:off x="796925" y="411163"/>
            <a:ext cx="8731250" cy="1200150"/>
          </a:xfrm>
          <a:prstGeom prst="rect">
            <a:avLst/>
          </a:prstGeom>
          <a:noFill/>
          <a:ln w="9525">
            <a:noFill/>
            <a:miter lim="800000"/>
            <a:headEnd/>
            <a:tailEnd/>
          </a:ln>
        </p:spPr>
        <p:txBody>
          <a:bodyPr lIns="111336" tIns="55667" rIns="111336" bIns="55667" anchor="ctr"/>
          <a:lstStyle/>
          <a:p>
            <a:pPr algn="ctr" defTabSz="914400"/>
            <a:r>
              <a:rPr lang="zh-CN" altLang="en-US" sz="4100" b="1">
                <a:latin typeface="华文中宋"/>
                <a:ea typeface="华文中宋"/>
                <a:cs typeface="华文中宋"/>
              </a:rPr>
              <a:t>荣耀金账户</a:t>
            </a:r>
            <a:r>
              <a:rPr lang="zh-CN" altLang="en-US" sz="5000" b="1">
                <a:solidFill>
                  <a:srgbClr val="FF0000"/>
                </a:solidFill>
                <a:latin typeface="华文中宋"/>
                <a:ea typeface="华文中宋"/>
                <a:cs typeface="华文中宋"/>
              </a:rPr>
              <a:t>利益倍增！</a:t>
            </a:r>
            <a:endParaRPr lang="zh-CN" altLang="en-US" sz="4100" b="1">
              <a:solidFill>
                <a:srgbClr val="FF0000"/>
              </a:solidFill>
              <a:latin typeface="华文中宋"/>
              <a:ea typeface="华文中宋"/>
              <a:cs typeface="华文中宋"/>
            </a:endParaRPr>
          </a:p>
        </p:txBody>
      </p:sp>
      <p:graphicFrame>
        <p:nvGraphicFramePr>
          <p:cNvPr id="5" name="表格 4"/>
          <p:cNvGraphicFramePr>
            <a:graphicFrameLocks noGrp="1"/>
          </p:cNvGraphicFramePr>
          <p:nvPr/>
        </p:nvGraphicFramePr>
        <p:xfrm>
          <a:off x="320675" y="2211388"/>
          <a:ext cx="5451475" cy="3836988"/>
        </p:xfrm>
        <a:graphic>
          <a:graphicData uri="http://schemas.openxmlformats.org/drawingml/2006/table">
            <a:tbl>
              <a:tblPr/>
              <a:tblGrid>
                <a:gridCol w="990600"/>
                <a:gridCol w="1193800"/>
                <a:gridCol w="1708150"/>
                <a:gridCol w="1558925"/>
              </a:tblGrid>
              <a:tr h="5349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保单年度</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保证结算（</a:t>
                      </a:r>
                      <a:r>
                        <a:rPr kumimoji="0" lang="en-US" altLang="zh-CN" sz="1700" b="0" i="0" u="none" strike="noStrike" cap="none" normalizeH="0" baseline="0" smtClean="0">
                          <a:ln>
                            <a:noFill/>
                          </a:ln>
                          <a:solidFill>
                            <a:srgbClr val="FFFFFF"/>
                          </a:solidFill>
                          <a:effectLst/>
                          <a:latin typeface="Calibri" pitchFamily="34" charset="0"/>
                          <a:ea typeface="宋体" charset="-122"/>
                        </a:rPr>
                        <a:t>2.5%</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中等结算（</a:t>
                      </a:r>
                      <a:r>
                        <a:rPr kumimoji="0" lang="en-US" altLang="zh-CN" sz="1700" b="0" i="0" u="none" strike="noStrike" cap="none" normalizeH="0" baseline="0" smtClean="0">
                          <a:ln>
                            <a:noFill/>
                          </a:ln>
                          <a:solidFill>
                            <a:srgbClr val="FFFFFF"/>
                          </a:solidFill>
                          <a:effectLst/>
                          <a:latin typeface="Calibri" pitchFamily="34" charset="0"/>
                          <a:ea typeface="宋体" charset="-122"/>
                        </a:rPr>
                        <a:t>4.5%</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高等结算</a:t>
                      </a:r>
                      <a:endParaRPr kumimoji="0" lang="en-US" altLang="zh-CN" sz="1700" b="0" i="0" u="none" strike="noStrike" cap="none" normalizeH="0" baseline="0" smtClean="0">
                        <a:ln>
                          <a:noFill/>
                        </a:ln>
                        <a:solidFill>
                          <a:srgbClr val="FFFFFF"/>
                        </a:solidFill>
                        <a:effectLst/>
                        <a:latin typeface="Calibri" pitchFamily="34" charset="0"/>
                        <a:ea typeface="宋体" charset="-122"/>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700" b="0" i="0" u="none" strike="noStrike" cap="none" normalizeH="0" baseline="0" smtClean="0">
                          <a:ln>
                            <a:noFill/>
                          </a:ln>
                          <a:solidFill>
                            <a:srgbClr val="FFFFFF"/>
                          </a:solidFill>
                          <a:effectLst/>
                          <a:latin typeface="Calibri" pitchFamily="34" charset="0"/>
                          <a:ea typeface="宋体" charset="-122"/>
                        </a:rPr>
                        <a:t>（</a:t>
                      </a:r>
                      <a:r>
                        <a:rPr kumimoji="0" lang="en-US" altLang="zh-CN" sz="1700" b="0" i="0" u="none" strike="noStrike" cap="none" normalizeH="0" baseline="0" smtClean="0">
                          <a:ln>
                            <a:noFill/>
                          </a:ln>
                          <a:solidFill>
                            <a:srgbClr val="FFFFFF"/>
                          </a:solidFill>
                          <a:effectLst/>
                          <a:latin typeface="Calibri" pitchFamily="34" charset="0"/>
                          <a:ea typeface="宋体" charset="-122"/>
                        </a:rPr>
                        <a:t>6%</a:t>
                      </a:r>
                      <a:r>
                        <a:rPr kumimoji="0" lang="zh-CN" altLang="en-US" sz="1700" b="0" i="0" u="none" strike="noStrike" cap="none" normalizeH="0" baseline="0" smtClean="0">
                          <a:ln>
                            <a:noFill/>
                          </a:ln>
                          <a:solidFill>
                            <a:srgbClr val="FFFFFF"/>
                          </a:solidFill>
                          <a:effectLst/>
                          <a:latin typeface="Calibri" pitchFamily="34" charset="0"/>
                          <a:ea typeface="宋体" charset="-122"/>
                        </a:rPr>
                        <a:t>）</a:t>
                      </a:r>
                      <a:endParaRPr kumimoji="0" lang="zh-CN" altLang="en-US"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12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479638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505462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527839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26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860875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1024765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1194460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34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1156802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1501155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1899917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40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1460112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2026442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2740288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45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1747289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2570254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3671508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rgbClr val="E7E7E7"/>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rgbClr val="000000"/>
                          </a:solidFill>
                          <a:effectLst/>
                          <a:latin typeface="Calibri" pitchFamily="34" charset="0"/>
                          <a:ea typeface="宋体" charset="-122"/>
                        </a:rPr>
                        <a:t>49 </a:t>
                      </a:r>
                      <a:endParaRPr kumimoji="0" lang="en-US" altLang="zh-CN" sz="17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2027027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rgbClr val="000000"/>
                          </a:solidFill>
                          <a:effectLst/>
                          <a:latin typeface="Calibri" pitchFamily="34" charset="0"/>
                          <a:ea typeface="宋体" charset="-122"/>
                        </a:rPr>
                        <a:t>3123795 </a:t>
                      </a:r>
                      <a:endParaRPr kumimoji="0" lang="en-US" altLang="zh-CN" sz="19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rgbClr val="000000"/>
                          </a:solidFill>
                          <a:effectLst/>
                          <a:latin typeface="Calibri" pitchFamily="34" charset="0"/>
                          <a:ea typeface="宋体" charset="-122"/>
                        </a:rPr>
                        <a:t>4662567 </a:t>
                      </a:r>
                      <a:endParaRPr kumimoji="0" lang="en-US" altLang="zh-CN" sz="1400" b="1"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a:noFill/>
                    </a:lnB>
                    <a:lnTlToBr>
                      <a:noFill/>
                    </a:lnTlToBr>
                    <a:lnBlToTr>
                      <a:noFill/>
                    </a:lnBlToTr>
                    <a:solidFill>
                      <a:schemeClr val="bg1"/>
                    </a:solid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0" i="0" u="none" strike="noStrike" cap="none" normalizeH="0" baseline="0" smtClean="0">
                          <a:ln>
                            <a:noFill/>
                          </a:ln>
                          <a:solidFill>
                            <a:schemeClr val="tx1"/>
                          </a:solidFill>
                          <a:effectLst/>
                          <a:latin typeface="Calibri" pitchFamily="34" charset="0"/>
                          <a:ea typeface="宋体" charset="-122"/>
                        </a:rPr>
                        <a:t>50 </a:t>
                      </a:r>
                      <a:endParaRPr kumimoji="0" lang="en-US" altLang="zh-CN" sz="1700" b="0"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Calibri" pitchFamily="34" charset="0"/>
                          <a:ea typeface="宋体" charset="-122"/>
                        </a:rPr>
                        <a:t>2588440 </a:t>
                      </a:r>
                      <a:endParaRPr kumimoji="0" lang="en-US" altLang="zh-CN" sz="1400" b="0"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0" i="0" u="none" strike="noStrike" cap="none" normalizeH="0" baseline="0" smtClean="0">
                          <a:ln>
                            <a:noFill/>
                          </a:ln>
                          <a:solidFill>
                            <a:schemeClr val="tx1"/>
                          </a:solidFill>
                          <a:effectLst/>
                          <a:latin typeface="Calibri" pitchFamily="34" charset="0"/>
                          <a:ea typeface="宋体" charset="-122"/>
                        </a:rPr>
                        <a:t>3304353 </a:t>
                      </a:r>
                      <a:endParaRPr kumimoji="0" lang="en-US" altLang="zh-CN" sz="1900" b="0"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400" b="0" i="0" u="none" strike="noStrike" cap="none" normalizeH="0" baseline="0" smtClean="0">
                          <a:ln>
                            <a:noFill/>
                          </a:ln>
                          <a:solidFill>
                            <a:schemeClr val="tx1"/>
                          </a:solidFill>
                          <a:effectLst/>
                          <a:latin typeface="Calibri" pitchFamily="34" charset="0"/>
                          <a:ea typeface="宋体" charset="-122"/>
                        </a:rPr>
                        <a:t>5019028 </a:t>
                      </a:r>
                      <a:endParaRPr kumimoji="0" lang="en-US" altLang="zh-CN" sz="1400" b="0" i="0" u="none" strike="noStrike" cap="none" normalizeH="0" baseline="0" smtClean="0">
                        <a:ln>
                          <a:noFill/>
                        </a:ln>
                        <a:solidFill>
                          <a:schemeClr val="tx1"/>
                        </a:solidFill>
                        <a:effectLst/>
                        <a:latin typeface="微软雅黑" pitchFamily="34" charset="-122"/>
                        <a:ea typeface="微软雅黑" pitchFamily="34" charset="-122"/>
                      </a:endParaRPr>
                    </a:p>
                  </a:txBody>
                  <a:tcPr marL="4591" marR="4591" marT="6122"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r>
              <a:tr h="4127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bg1"/>
                          </a:solidFill>
                          <a:effectLst/>
                          <a:latin typeface="Calibri" pitchFamily="34" charset="0"/>
                          <a:ea typeface="宋体" charset="-122"/>
                        </a:rPr>
                        <a:t>60</a:t>
                      </a:r>
                      <a:endParaRPr kumimoji="0" lang="en-US" altLang="zh-CN" sz="2000" b="1" i="0" u="none" strike="noStrike" cap="none" normalizeH="0" baseline="0" smtClean="0">
                        <a:ln>
                          <a:noFill/>
                        </a:ln>
                        <a:solidFill>
                          <a:schemeClr val="bg1"/>
                        </a:solidFill>
                        <a:effectLst/>
                        <a:latin typeface="微软雅黑" pitchFamily="34" charset="-122"/>
                        <a:ea typeface="微软雅黑" pitchFamily="34" charset="-122"/>
                      </a:endParaRP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700" b="1" i="0" u="none" strike="noStrike" cap="none" normalizeH="0" baseline="0" smtClean="0">
                          <a:ln>
                            <a:noFill/>
                          </a:ln>
                          <a:solidFill>
                            <a:schemeClr val="bg1"/>
                          </a:solidFill>
                          <a:effectLst/>
                          <a:latin typeface="微软雅黑" pitchFamily="34" charset="-122"/>
                          <a:ea typeface="微软雅黑" pitchFamily="34" charset="-122"/>
                        </a:rPr>
                        <a:t>1703656</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2200" b="1" i="0" u="none" strike="noStrike" cap="none" normalizeH="0" baseline="0" smtClean="0">
                          <a:ln>
                            <a:noFill/>
                          </a:ln>
                          <a:solidFill>
                            <a:schemeClr val="bg1"/>
                          </a:solidFill>
                          <a:effectLst/>
                          <a:latin typeface="微软雅黑" pitchFamily="34" charset="-122"/>
                          <a:ea typeface="微软雅黑" pitchFamily="34" charset="-122"/>
                        </a:rPr>
                        <a:t>3373980</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2200" b="1" i="0" u="none" strike="noStrike" cap="none" normalizeH="0" baseline="0" smtClean="0">
                          <a:ln>
                            <a:noFill/>
                          </a:ln>
                          <a:solidFill>
                            <a:schemeClr val="bg1"/>
                          </a:solidFill>
                          <a:effectLst/>
                          <a:latin typeface="微软雅黑" pitchFamily="34" charset="-122"/>
                          <a:ea typeface="微软雅黑" pitchFamily="34" charset="-122"/>
                        </a:rPr>
                        <a:t>6100919</a:t>
                      </a:r>
                    </a:p>
                  </a:txBody>
                  <a:tcPr marL="4591" marR="4591" marT="6122"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r>
            </a:tbl>
          </a:graphicData>
        </a:graphic>
      </p:graphicFrame>
      <p:sp>
        <p:nvSpPr>
          <p:cNvPr id="152619" name="文本框 6"/>
          <p:cNvSpPr txBox="1">
            <a:spLocks noChangeArrowheads="1"/>
          </p:cNvSpPr>
          <p:nvPr/>
        </p:nvSpPr>
        <p:spPr bwMode="auto">
          <a:xfrm>
            <a:off x="320675" y="1525588"/>
            <a:ext cx="4762500" cy="366712"/>
          </a:xfrm>
          <a:prstGeom prst="rect">
            <a:avLst/>
          </a:prstGeom>
          <a:noFill/>
          <a:ln w="9525">
            <a:noFill/>
            <a:miter lim="800000"/>
            <a:headEnd/>
            <a:tailEnd/>
          </a:ln>
        </p:spPr>
        <p:txBody>
          <a:bodyPr lIns="111336" tIns="55667" rIns="111336" bIns="55667">
            <a:spAutoFit/>
          </a:bodyPr>
          <a:lstStyle/>
          <a:p>
            <a:pPr defTabSz="914400"/>
            <a:r>
              <a:rPr lang="zh-CN" altLang="en-US">
                <a:latin typeface="华文楷体"/>
                <a:ea typeface="华文楷体"/>
                <a:cs typeface="华文楷体"/>
              </a:rPr>
              <a:t>男，</a:t>
            </a:r>
            <a:r>
              <a:rPr lang="en-US" altLang="zh-CN">
                <a:latin typeface="华文楷体"/>
                <a:ea typeface="华文楷体"/>
                <a:cs typeface="华文楷体"/>
              </a:rPr>
              <a:t>30</a:t>
            </a:r>
            <a:r>
              <a:rPr lang="zh-CN" altLang="en-US">
                <a:latin typeface="华文楷体"/>
                <a:ea typeface="华文楷体"/>
                <a:cs typeface="华文楷体"/>
              </a:rPr>
              <a:t>岁，年交</a:t>
            </a:r>
            <a:r>
              <a:rPr lang="en-US" altLang="zh-CN">
                <a:latin typeface="华文楷体"/>
                <a:ea typeface="华文楷体"/>
                <a:cs typeface="华文楷体"/>
              </a:rPr>
              <a:t>10</a:t>
            </a:r>
            <a:r>
              <a:rPr lang="zh-CN" altLang="en-US">
                <a:latin typeface="华文楷体"/>
                <a:ea typeface="华文楷体"/>
                <a:cs typeface="华文楷体"/>
              </a:rPr>
              <a:t>万元，</a:t>
            </a:r>
            <a:r>
              <a:rPr lang="en-US" altLang="zh-CN">
                <a:latin typeface="华文楷体"/>
                <a:ea typeface="华文楷体"/>
                <a:cs typeface="华文楷体"/>
              </a:rPr>
              <a:t>3</a:t>
            </a:r>
            <a:r>
              <a:rPr lang="zh-CN" altLang="en-US">
                <a:latin typeface="华文楷体"/>
                <a:ea typeface="华文楷体"/>
                <a:cs typeface="华文楷体"/>
              </a:rPr>
              <a:t>年交</a:t>
            </a:r>
          </a:p>
        </p:txBody>
      </p:sp>
      <p:sp>
        <p:nvSpPr>
          <p:cNvPr id="152620" name="内容占位符 11"/>
          <p:cNvSpPr>
            <a:spLocks noGrp="1"/>
          </p:cNvSpPr>
          <p:nvPr>
            <p:ph sz="quarter" idx="4294967295"/>
          </p:nvPr>
        </p:nvSpPr>
        <p:spPr>
          <a:xfrm>
            <a:off x="5486400" y="2055813"/>
            <a:ext cx="4775200" cy="3732212"/>
          </a:xfrm>
        </p:spPr>
        <p:txBody>
          <a:bodyPr lIns="91440" tIns="45720" rIns="91440" bIns="45720"/>
          <a:lstStyle/>
          <a:p>
            <a:pPr>
              <a:lnSpc>
                <a:spcPct val="80000"/>
              </a:lnSpc>
            </a:pPr>
            <a:r>
              <a:rPr lang="zh-CN" altLang="en-US" sz="2700" smtClean="0">
                <a:solidFill>
                  <a:srgbClr val="000000"/>
                </a:solidFill>
                <a:latin typeface="华文中宋"/>
                <a:ea typeface="华文中宋"/>
                <a:cs typeface="华文中宋"/>
              </a:rPr>
              <a:t>至</a:t>
            </a:r>
            <a:r>
              <a:rPr lang="en-US" altLang="zh-CN" sz="2700" smtClean="0">
                <a:solidFill>
                  <a:srgbClr val="000000"/>
                </a:solidFill>
                <a:latin typeface="华文中宋"/>
                <a:ea typeface="华文中宋"/>
                <a:cs typeface="华文中宋"/>
              </a:rPr>
              <a:t>90</a:t>
            </a:r>
            <a:r>
              <a:rPr lang="zh-CN" altLang="en-US" sz="2700" smtClean="0">
                <a:solidFill>
                  <a:srgbClr val="000000"/>
                </a:solidFill>
                <a:latin typeface="华文中宋"/>
                <a:ea typeface="华文中宋"/>
                <a:cs typeface="华文中宋"/>
              </a:rPr>
              <a:t>周岁</a:t>
            </a:r>
            <a:r>
              <a:rPr lang="zh-CN" altLang="en-US" sz="1400" smtClean="0">
                <a:solidFill>
                  <a:srgbClr val="FF0000"/>
                </a:solidFill>
                <a:latin typeface="华文中宋"/>
                <a:ea typeface="华文中宋"/>
                <a:cs typeface="华文中宋"/>
              </a:rPr>
              <a:t>（含本金）</a:t>
            </a:r>
            <a:endParaRPr lang="en-US" altLang="zh-CN" sz="2700" smtClean="0">
              <a:solidFill>
                <a:srgbClr val="FF0000"/>
              </a:solidFill>
              <a:latin typeface="华文中宋"/>
              <a:ea typeface="华文中宋"/>
              <a:cs typeface="华文中宋"/>
            </a:endParaRPr>
          </a:p>
          <a:p>
            <a:pPr lvl="1">
              <a:lnSpc>
                <a:spcPct val="80000"/>
              </a:lnSpc>
            </a:pPr>
            <a:r>
              <a:rPr lang="zh-CN" altLang="en-US" sz="1900" smtClean="0">
                <a:solidFill>
                  <a:srgbClr val="000000"/>
                </a:solidFill>
              </a:rPr>
              <a:t>按保证结算利率结算累计收益为</a:t>
            </a:r>
            <a:r>
              <a:rPr lang="en-US" altLang="zh-CN" sz="1900" smtClean="0">
                <a:solidFill>
                  <a:srgbClr val="FF0000"/>
                </a:solidFill>
              </a:rPr>
              <a:t>170</a:t>
            </a:r>
            <a:r>
              <a:rPr lang="zh-CN" altLang="en-US" sz="1900" smtClean="0">
                <a:solidFill>
                  <a:srgbClr val="FF0000"/>
                </a:solidFill>
              </a:rPr>
              <a:t>万元</a:t>
            </a:r>
            <a:r>
              <a:rPr lang="zh-CN" altLang="en-US" sz="1900" smtClean="0">
                <a:solidFill>
                  <a:srgbClr val="000000"/>
                </a:solidFill>
              </a:rPr>
              <a:t>，增幅达</a:t>
            </a:r>
            <a:r>
              <a:rPr lang="en-US" altLang="zh-CN" sz="3400" smtClean="0">
                <a:solidFill>
                  <a:srgbClr val="FF0000"/>
                </a:solidFill>
              </a:rPr>
              <a:t>5.7</a:t>
            </a:r>
            <a:r>
              <a:rPr lang="zh-CN" altLang="en-US" sz="3400" smtClean="0">
                <a:solidFill>
                  <a:srgbClr val="FF0000"/>
                </a:solidFill>
              </a:rPr>
              <a:t>倍！</a:t>
            </a:r>
            <a:endParaRPr lang="zh-CN" altLang="en-US" sz="1900" smtClean="0">
              <a:solidFill>
                <a:srgbClr val="000000"/>
              </a:solidFill>
            </a:endParaRPr>
          </a:p>
          <a:p>
            <a:pPr lvl="1">
              <a:lnSpc>
                <a:spcPct val="80000"/>
              </a:lnSpc>
            </a:pPr>
            <a:r>
              <a:rPr lang="zh-CN" altLang="en-US" sz="1900" smtClean="0">
                <a:solidFill>
                  <a:srgbClr val="000000"/>
                </a:solidFill>
              </a:rPr>
              <a:t>按中等结算利率结算累计收益</a:t>
            </a:r>
            <a:r>
              <a:rPr lang="en-US" altLang="zh-CN" sz="1900" smtClean="0">
                <a:solidFill>
                  <a:srgbClr val="FF0000"/>
                </a:solidFill>
              </a:rPr>
              <a:t>337</a:t>
            </a:r>
            <a:r>
              <a:rPr lang="zh-CN" altLang="en-US" sz="1900" smtClean="0">
                <a:solidFill>
                  <a:srgbClr val="FF0000"/>
                </a:solidFill>
              </a:rPr>
              <a:t>万元</a:t>
            </a:r>
            <a:r>
              <a:rPr lang="zh-CN" altLang="en-US" sz="1900" smtClean="0">
                <a:solidFill>
                  <a:srgbClr val="000000"/>
                </a:solidFill>
              </a:rPr>
              <a:t>，增幅达</a:t>
            </a:r>
            <a:r>
              <a:rPr lang="en-US" altLang="zh-CN" sz="3400" smtClean="0">
                <a:solidFill>
                  <a:srgbClr val="FF0000"/>
                </a:solidFill>
              </a:rPr>
              <a:t>11.2</a:t>
            </a:r>
            <a:r>
              <a:rPr lang="zh-CN" altLang="en-US" sz="3400" smtClean="0">
                <a:solidFill>
                  <a:srgbClr val="FF0000"/>
                </a:solidFill>
              </a:rPr>
              <a:t>倍！</a:t>
            </a:r>
            <a:endParaRPr lang="en-US" altLang="zh-CN" sz="3400" smtClean="0">
              <a:solidFill>
                <a:srgbClr val="FF0000"/>
              </a:solidFill>
            </a:endParaRPr>
          </a:p>
          <a:p>
            <a:pPr lvl="1">
              <a:lnSpc>
                <a:spcPct val="80000"/>
              </a:lnSpc>
            </a:pPr>
            <a:r>
              <a:rPr lang="zh-CN" altLang="en-US" sz="1900" smtClean="0">
                <a:solidFill>
                  <a:srgbClr val="000000"/>
                </a:solidFill>
              </a:rPr>
              <a:t>按高等结算利率结算累计收益为</a:t>
            </a:r>
            <a:r>
              <a:rPr lang="en-US" altLang="zh-CN" sz="1900" smtClean="0">
                <a:solidFill>
                  <a:srgbClr val="FF0000"/>
                </a:solidFill>
              </a:rPr>
              <a:t>610</a:t>
            </a:r>
            <a:r>
              <a:rPr lang="zh-CN" altLang="en-US" sz="1900" smtClean="0">
                <a:solidFill>
                  <a:srgbClr val="FF0000"/>
                </a:solidFill>
              </a:rPr>
              <a:t>万元</a:t>
            </a:r>
            <a:r>
              <a:rPr lang="zh-CN" altLang="en-US" sz="1900" smtClean="0">
                <a:solidFill>
                  <a:srgbClr val="000000"/>
                </a:solidFill>
              </a:rPr>
              <a:t>，增幅达</a:t>
            </a:r>
            <a:r>
              <a:rPr lang="en-US" altLang="zh-CN" sz="3400" smtClean="0">
                <a:solidFill>
                  <a:srgbClr val="FF0000"/>
                </a:solidFill>
              </a:rPr>
              <a:t>20</a:t>
            </a:r>
            <a:r>
              <a:rPr lang="zh-CN" altLang="en-US" sz="3400" smtClean="0">
                <a:solidFill>
                  <a:srgbClr val="FF0000"/>
                </a:solidFill>
              </a:rPr>
              <a:t>倍！</a:t>
            </a:r>
            <a:endParaRPr lang="en-US" altLang="zh-CN" sz="3400" smtClean="0">
              <a:solidFill>
                <a:srgbClr val="FF0000"/>
              </a:solidFill>
            </a:endParaRPr>
          </a:p>
        </p:txBody>
      </p:sp>
      <p:sp>
        <p:nvSpPr>
          <p:cNvPr id="152621" name="灯片编号占位符 5"/>
          <p:cNvSpPr txBox="1">
            <a:spLocks noGrp="1"/>
          </p:cNvSpPr>
          <p:nvPr/>
        </p:nvSpPr>
        <p:spPr bwMode="auto">
          <a:xfrm>
            <a:off x="7740650" y="6005513"/>
            <a:ext cx="2520950" cy="346075"/>
          </a:xfrm>
          <a:prstGeom prst="rect">
            <a:avLst/>
          </a:prstGeom>
          <a:noFill/>
          <a:ln w="9525">
            <a:noFill/>
            <a:miter lim="800000"/>
            <a:headEnd/>
            <a:tailEnd/>
          </a:ln>
        </p:spPr>
        <p:txBody>
          <a:bodyPr anchor="ctr"/>
          <a:lstStyle/>
          <a:p>
            <a:pPr algn="r" defTabSz="914400"/>
            <a:fld id="{5FFA416E-D8F2-42FC-B5EC-C193A422FF02}" type="slidenum">
              <a:rPr lang="zh-CN" altLang="en-US" sz="1200">
                <a:solidFill>
                  <a:srgbClr val="898989"/>
                </a:solidFill>
                <a:latin typeface="Calibri" pitchFamily="34" charset="0"/>
              </a:rPr>
              <a:pPr algn="r" defTabSz="914400"/>
              <a:t>41</a:t>
            </a:fld>
            <a:endParaRPr lang="en-US" altLang="zh-CN" sz="1200">
              <a:solidFill>
                <a:srgbClr val="898989"/>
              </a:solidFill>
              <a:latin typeface="Calibri" pitchFamily="34" charset="0"/>
            </a:endParaRPr>
          </a:p>
        </p:txBody>
      </p:sp>
      <p:sp>
        <p:nvSpPr>
          <p:cNvPr id="152622" name="日期占位符 6"/>
          <p:cNvSpPr txBox="1">
            <a:spLocks noGrp="1"/>
          </p:cNvSpPr>
          <p:nvPr/>
        </p:nvSpPr>
        <p:spPr bwMode="auto">
          <a:xfrm>
            <a:off x="539750" y="6005513"/>
            <a:ext cx="2520950" cy="346075"/>
          </a:xfrm>
          <a:prstGeom prst="rect">
            <a:avLst/>
          </a:prstGeom>
          <a:noFill/>
          <a:ln w="9525">
            <a:noFill/>
            <a:miter lim="800000"/>
            <a:headEnd/>
            <a:tailEnd/>
          </a:ln>
        </p:spPr>
        <p:txBody>
          <a:bodyPr anchor="ctr"/>
          <a:lstStyle/>
          <a:p>
            <a:pPr defTabSz="914400"/>
            <a:r>
              <a:rPr lang="en-US" altLang="zh-CN" sz="1200">
                <a:solidFill>
                  <a:srgbClr val="898989"/>
                </a:solidFill>
                <a:latin typeface="Calibri" pitchFamily="34" charset="0"/>
              </a:rPr>
              <a:t>2014-11-6</a:t>
            </a:r>
            <a:endParaRPr lang="zh-CN" altLang="en-US" sz="1200">
              <a:solidFill>
                <a:srgbClr val="898989"/>
              </a:solidFill>
              <a:latin typeface="Calibri" pitchFamily="34" charset="0"/>
            </a:endParaRPr>
          </a:p>
        </p:txBody>
      </p:sp>
      <p:sp>
        <p:nvSpPr>
          <p:cNvPr id="152623" name="页脚占位符 7"/>
          <p:cNvSpPr txBox="1">
            <a:spLocks noGrp="1"/>
          </p:cNvSpPr>
          <p:nvPr/>
        </p:nvSpPr>
        <p:spPr bwMode="auto">
          <a:xfrm>
            <a:off x="3690938" y="6005513"/>
            <a:ext cx="3419475" cy="346075"/>
          </a:xfrm>
          <a:prstGeom prst="rect">
            <a:avLst/>
          </a:prstGeom>
          <a:noFill/>
          <a:ln w="9525">
            <a:noFill/>
            <a:miter lim="800000"/>
            <a:headEnd/>
            <a:tailEnd/>
          </a:ln>
        </p:spPr>
        <p:txBody>
          <a:bodyPr anchor="ctr"/>
          <a:lstStyle/>
          <a:p>
            <a:pPr algn="ctr" defTabSz="914400"/>
            <a:r>
              <a:rPr lang="en-US" altLang="zh-CN" sz="1200">
                <a:solidFill>
                  <a:srgbClr val="898989"/>
                </a:solidFill>
                <a:latin typeface="Calibri" pitchFamily="34" charset="0"/>
              </a:rPr>
              <a:t>Qmx</a:t>
            </a:r>
            <a:endParaRPr lang="zh-CN" altLang="en-US" sz="1200">
              <a:solidFill>
                <a:srgbClr val="898989"/>
              </a:solidFill>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椭圆 1"/>
          <p:cNvSpPr>
            <a:spLocks noChangeArrowheads="1"/>
          </p:cNvSpPr>
          <p:nvPr/>
        </p:nvSpPr>
        <p:spPr bwMode="auto">
          <a:xfrm>
            <a:off x="-2868613" y="647700"/>
            <a:ext cx="5737226" cy="5589588"/>
          </a:xfrm>
          <a:prstGeom prst="ellipse">
            <a:avLst/>
          </a:prstGeom>
          <a:solidFill>
            <a:srgbClr val="C00000"/>
          </a:solidFill>
          <a:ln w="25400" algn="ctr">
            <a:noFill/>
            <a:round/>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3" name="矩形 2"/>
          <p:cNvSpPr/>
          <p:nvPr/>
        </p:nvSpPr>
        <p:spPr>
          <a:xfrm>
            <a:off x="-169287" y="2105656"/>
            <a:ext cx="3038893" cy="2452623"/>
          </a:xfrm>
          <a:prstGeom prst="rect">
            <a:avLst/>
          </a:prstGeom>
          <a:noFill/>
        </p:spPr>
        <p:txBody>
          <a:bodyPr>
            <a:spAutoFit/>
          </a:bodyPr>
          <a:lstStyle/>
          <a:p>
            <a:pPr algn="ctr" defTabSz="914400">
              <a:lnSpc>
                <a:spcPct val="200000"/>
              </a:lnSpc>
              <a:defRPr/>
            </a:pPr>
            <a:r>
              <a:rPr lang="zh-CN" altLang="en-US" sz="3600" dirty="0">
                <a:ln w="18415" cmpd="sng">
                  <a:solidFill>
                    <a:srgbClr val="FFFFFF"/>
                  </a:solidFill>
                  <a:prstDash val="solid"/>
                </a:ln>
                <a:solidFill>
                  <a:srgbClr val="FFFFFF"/>
                </a:solidFill>
                <a:latin typeface="方正粗宋简体" pitchFamily="65" charset="-122"/>
                <a:ea typeface="方正粗宋简体" pitchFamily="65" charset="-122"/>
              </a:rPr>
              <a:t>鑫随我动</a:t>
            </a:r>
            <a:endParaRPr lang="en-US" altLang="zh-CN" sz="3600" dirty="0">
              <a:ln w="18415" cmpd="sng">
                <a:solidFill>
                  <a:srgbClr val="FFFFFF"/>
                </a:solidFill>
                <a:prstDash val="solid"/>
              </a:ln>
              <a:solidFill>
                <a:srgbClr val="FFFFFF"/>
              </a:solidFill>
              <a:latin typeface="方正粗宋简体" pitchFamily="65" charset="-122"/>
              <a:ea typeface="方正粗宋简体" pitchFamily="65" charset="-122"/>
            </a:endParaRPr>
          </a:p>
          <a:p>
            <a:pPr algn="ctr" defTabSz="914400">
              <a:lnSpc>
                <a:spcPct val="200000"/>
              </a:lnSpc>
              <a:defRPr/>
            </a:pPr>
            <a:r>
              <a:rPr lang="zh-CN" altLang="en-US" sz="3600" dirty="0">
                <a:ln w="18415" cmpd="sng">
                  <a:solidFill>
                    <a:srgbClr val="FFFFFF"/>
                  </a:solidFill>
                  <a:prstDash val="solid"/>
                </a:ln>
                <a:solidFill>
                  <a:srgbClr val="FFFFFF"/>
                </a:solidFill>
                <a:latin typeface="方正粗宋简体" pitchFamily="65" charset="-122"/>
                <a:ea typeface="方正粗宋简体" pitchFamily="65" charset="-122"/>
              </a:rPr>
              <a:t>随你鑫愿</a:t>
            </a:r>
          </a:p>
        </p:txBody>
      </p:sp>
      <p:sp>
        <p:nvSpPr>
          <p:cNvPr id="13" name="矩形 9"/>
          <p:cNvSpPr>
            <a:spLocks noChangeArrowheads="1"/>
          </p:cNvSpPr>
          <p:nvPr/>
        </p:nvSpPr>
        <p:spPr bwMode="auto">
          <a:xfrm>
            <a:off x="3375025" y="2965450"/>
            <a:ext cx="2551113" cy="1025525"/>
          </a:xfrm>
          <a:prstGeom prst="rect">
            <a:avLst/>
          </a:prstGeom>
          <a:solidFill>
            <a:srgbClr val="C00000"/>
          </a:solidFill>
          <a:ln w="9525" algn="ctr">
            <a:solidFill>
              <a:srgbClr val="BE4B48"/>
            </a:solid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4200" b="1">
                <a:solidFill>
                  <a:schemeClr val="bg1"/>
                </a:solidFill>
                <a:latin typeface="方正粗宋简体"/>
                <a:ea typeface="方正粗宋简体"/>
                <a:cs typeface="方正粗宋简体"/>
              </a:rPr>
              <a:t>青年版</a:t>
            </a:r>
            <a:endParaRPr lang="zh-CN" altLang="en-US" sz="4200" b="1" u="sng">
              <a:solidFill>
                <a:schemeClr val="bg1"/>
              </a:solidFill>
              <a:latin typeface="方正粗宋简体"/>
              <a:ea typeface="方正粗宋简体"/>
              <a:cs typeface="方正粗宋简体"/>
            </a:endParaRPr>
          </a:p>
        </p:txBody>
      </p:sp>
      <p:sp>
        <p:nvSpPr>
          <p:cNvPr id="14" name="矩形 9"/>
          <p:cNvSpPr>
            <a:spLocks noChangeArrowheads="1"/>
          </p:cNvSpPr>
          <p:nvPr/>
        </p:nvSpPr>
        <p:spPr bwMode="auto">
          <a:xfrm>
            <a:off x="3375025" y="4665663"/>
            <a:ext cx="2551113" cy="1025525"/>
          </a:xfrm>
          <a:prstGeom prst="rect">
            <a:avLst/>
          </a:prstGeom>
          <a:gradFill rotWithShape="1">
            <a:gsLst>
              <a:gs pos="0">
                <a:srgbClr val="CB6C1D"/>
              </a:gs>
              <a:gs pos="80000">
                <a:srgbClr val="FF8F2A"/>
              </a:gs>
              <a:gs pos="100000">
                <a:srgbClr val="FF8F26"/>
              </a:gs>
            </a:gsLst>
            <a:lin ang="16200000"/>
          </a:gradFill>
          <a:ln w="9525" algn="ctr">
            <a:solidFill>
              <a:srgbClr val="F69240"/>
            </a:solid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4200" b="1">
                <a:solidFill>
                  <a:schemeClr val="bg1"/>
                </a:solidFill>
                <a:latin typeface="方正粗宋简体"/>
                <a:ea typeface="方正粗宋简体"/>
                <a:cs typeface="方正粗宋简体"/>
              </a:rPr>
              <a:t>中年版</a:t>
            </a:r>
            <a:endParaRPr lang="zh-CN" altLang="en-US" sz="4200" b="1" u="sng">
              <a:solidFill>
                <a:schemeClr val="bg1"/>
              </a:solidFill>
              <a:latin typeface="方正粗宋简体"/>
              <a:ea typeface="方正粗宋简体"/>
              <a:cs typeface="方正粗宋简体"/>
            </a:endParaRPr>
          </a:p>
        </p:txBody>
      </p:sp>
      <p:sp>
        <p:nvSpPr>
          <p:cNvPr id="15" name="右箭头 14"/>
          <p:cNvSpPr>
            <a:spLocks noChangeArrowheads="1"/>
          </p:cNvSpPr>
          <p:nvPr/>
        </p:nvSpPr>
        <p:spPr bwMode="auto">
          <a:xfrm>
            <a:off x="5822950" y="890588"/>
            <a:ext cx="674688" cy="1679575"/>
          </a:xfrm>
          <a:prstGeom prst="rightArrow">
            <a:avLst>
              <a:gd name="adj1" fmla="val 58769"/>
              <a:gd name="adj2" fmla="val 50000"/>
            </a:avLst>
          </a:prstGeom>
          <a:gradFill rotWithShape="1">
            <a:gsLst>
              <a:gs pos="0">
                <a:srgbClr val="2C5D98"/>
              </a:gs>
              <a:gs pos="80000">
                <a:srgbClr val="3C7BC7"/>
              </a:gs>
              <a:gs pos="100000">
                <a:srgbClr val="3A7CCB"/>
              </a:gs>
            </a:gsLst>
            <a:lin ang="16200000"/>
          </a:gradFill>
          <a:ln w="9525" algn="ctr">
            <a:no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endParaRPr lang="zh-CN" altLang="en-US" sz="4200">
              <a:solidFill>
                <a:srgbClr val="FFFFFF"/>
              </a:solidFill>
              <a:latin typeface="方正粗宋简体"/>
              <a:ea typeface="方正粗宋简体"/>
              <a:cs typeface="方正粗宋简体"/>
            </a:endParaRPr>
          </a:p>
        </p:txBody>
      </p:sp>
      <p:sp>
        <p:nvSpPr>
          <p:cNvPr id="12" name="矩形 9"/>
          <p:cNvSpPr>
            <a:spLocks noChangeArrowheads="1"/>
          </p:cNvSpPr>
          <p:nvPr/>
        </p:nvSpPr>
        <p:spPr bwMode="auto">
          <a:xfrm>
            <a:off x="3375025" y="1241425"/>
            <a:ext cx="2551113" cy="1027113"/>
          </a:xfrm>
          <a:prstGeom prst="rect">
            <a:avLst/>
          </a:prstGeom>
          <a:gradFill rotWithShape="1">
            <a:gsLst>
              <a:gs pos="0">
                <a:srgbClr val="2C5D98"/>
              </a:gs>
              <a:gs pos="80000">
                <a:srgbClr val="3C7BC7"/>
              </a:gs>
              <a:gs pos="100000">
                <a:srgbClr val="3A7CCB"/>
              </a:gs>
            </a:gsLst>
            <a:lin ang="16200000"/>
          </a:gradFill>
          <a:ln w="9525" algn="ctr">
            <a:solidFill>
              <a:srgbClr val="4A7EBB"/>
            </a:solid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4200" b="1">
                <a:solidFill>
                  <a:schemeClr val="bg1"/>
                </a:solidFill>
                <a:latin typeface="方正粗宋简体"/>
                <a:ea typeface="方正粗宋简体"/>
                <a:cs typeface="方正粗宋简体"/>
              </a:rPr>
              <a:t>少儿版</a:t>
            </a:r>
            <a:endParaRPr lang="zh-CN" altLang="en-US" sz="4200" b="1" u="sng">
              <a:solidFill>
                <a:schemeClr val="bg1"/>
              </a:solidFill>
              <a:latin typeface="方正粗宋简体"/>
              <a:ea typeface="方正粗宋简体"/>
              <a:cs typeface="方正粗宋简体"/>
            </a:endParaRPr>
          </a:p>
        </p:txBody>
      </p:sp>
      <p:sp>
        <p:nvSpPr>
          <p:cNvPr id="16" name="右箭头 15"/>
          <p:cNvSpPr>
            <a:spLocks noChangeArrowheads="1"/>
          </p:cNvSpPr>
          <p:nvPr/>
        </p:nvSpPr>
        <p:spPr bwMode="auto">
          <a:xfrm>
            <a:off x="5822950" y="2613025"/>
            <a:ext cx="674688" cy="1679575"/>
          </a:xfrm>
          <a:prstGeom prst="rightArrow">
            <a:avLst>
              <a:gd name="adj1" fmla="val 58769"/>
              <a:gd name="adj2" fmla="val 50000"/>
            </a:avLst>
          </a:prstGeom>
          <a:solidFill>
            <a:srgbClr val="C00000"/>
          </a:solidFill>
          <a:ln w="9525" algn="ctr">
            <a:no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endParaRPr lang="zh-CN" altLang="en-US" sz="4200">
              <a:solidFill>
                <a:srgbClr val="FFFFFF"/>
              </a:solidFill>
              <a:latin typeface="方正粗宋简体"/>
              <a:ea typeface="方正粗宋简体"/>
              <a:cs typeface="方正粗宋简体"/>
            </a:endParaRPr>
          </a:p>
        </p:txBody>
      </p:sp>
      <p:sp>
        <p:nvSpPr>
          <p:cNvPr id="17" name="右箭头 16"/>
          <p:cNvSpPr>
            <a:spLocks noChangeArrowheads="1"/>
          </p:cNvSpPr>
          <p:nvPr/>
        </p:nvSpPr>
        <p:spPr bwMode="auto">
          <a:xfrm>
            <a:off x="5822950" y="4314825"/>
            <a:ext cx="674688" cy="1679575"/>
          </a:xfrm>
          <a:prstGeom prst="rightArrow">
            <a:avLst>
              <a:gd name="adj1" fmla="val 58769"/>
              <a:gd name="adj2" fmla="val 50000"/>
            </a:avLst>
          </a:prstGeom>
          <a:gradFill rotWithShape="1">
            <a:gsLst>
              <a:gs pos="0">
                <a:srgbClr val="CB6C1D"/>
              </a:gs>
              <a:gs pos="80000">
                <a:srgbClr val="FF8F2A"/>
              </a:gs>
              <a:gs pos="100000">
                <a:srgbClr val="FF8F26"/>
              </a:gs>
            </a:gsLst>
            <a:lin ang="16200000"/>
          </a:gradFill>
          <a:ln w="9525" algn="ctr">
            <a:solidFill>
              <a:srgbClr val="F69240"/>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endParaRPr lang="zh-CN" altLang="en-US" sz="4200">
              <a:solidFill>
                <a:srgbClr val="FFFFFF"/>
              </a:solidFill>
              <a:latin typeface="方正粗宋简体"/>
              <a:ea typeface="方正粗宋简体"/>
              <a:cs typeface="方正粗宋简体"/>
            </a:endParaRPr>
          </a:p>
        </p:txBody>
      </p:sp>
      <p:sp>
        <p:nvSpPr>
          <p:cNvPr id="18" name="矩形 17"/>
          <p:cNvSpPr/>
          <p:nvPr/>
        </p:nvSpPr>
        <p:spPr>
          <a:xfrm>
            <a:off x="5231388" y="317"/>
            <a:ext cx="5232583" cy="732508"/>
          </a:xfrm>
          <a:prstGeom prst="rect">
            <a:avLst/>
          </a:prstGeom>
          <a:noFill/>
        </p:spPr>
        <p:txBody>
          <a:bodyPr>
            <a:spAutoFit/>
          </a:bodyPr>
          <a:lstStyle/>
          <a:p>
            <a:pPr algn="ctr" defTabSz="914400">
              <a:defRPr/>
            </a:pPr>
            <a:r>
              <a:rPr lang="zh-CN" altLang="en-US"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超粗黑简体" pitchFamily="65" charset="-122"/>
                <a:ea typeface="方正超粗黑简体" pitchFamily="65" charset="-122"/>
              </a:rPr>
              <a:t>领取活   功能强</a:t>
            </a:r>
          </a:p>
        </p:txBody>
      </p:sp>
      <p:sp>
        <p:nvSpPr>
          <p:cNvPr id="19" name="矩形 9"/>
          <p:cNvSpPr>
            <a:spLocks noChangeArrowheads="1"/>
          </p:cNvSpPr>
          <p:nvPr/>
        </p:nvSpPr>
        <p:spPr bwMode="auto">
          <a:xfrm>
            <a:off x="6751638" y="1214438"/>
            <a:ext cx="3627437" cy="1027112"/>
          </a:xfrm>
          <a:prstGeom prst="rect">
            <a:avLst/>
          </a:prstGeom>
          <a:gradFill rotWithShape="1">
            <a:gsLst>
              <a:gs pos="0">
                <a:srgbClr val="2C5D98"/>
              </a:gs>
              <a:gs pos="80000">
                <a:srgbClr val="3C7BC7"/>
              </a:gs>
              <a:gs pos="100000">
                <a:srgbClr val="3A7CCB"/>
              </a:gs>
            </a:gsLst>
            <a:lin ang="16200000"/>
          </a:gradFill>
          <a:ln w="9525" algn="ctr">
            <a:solidFill>
              <a:srgbClr val="4A7EBB"/>
            </a:solid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子教金账户</a:t>
            </a:r>
            <a:endParaRPr lang="en-US" altLang="zh-CN" sz="3300">
              <a:solidFill>
                <a:srgbClr val="FFFFFF"/>
              </a:solidFill>
              <a:effectLst>
                <a:outerShdw blurRad="38100" dist="38100" dir="2700000" algn="tl">
                  <a:srgbClr val="000000"/>
                </a:outerShdw>
              </a:effectLst>
              <a:latin typeface="方正粗活意简体"/>
              <a:ea typeface="方正粗活意简体"/>
              <a:cs typeface="方正粗活意简体"/>
            </a:endParaRPr>
          </a:p>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三代聚宝盆</a:t>
            </a:r>
          </a:p>
        </p:txBody>
      </p:sp>
      <p:sp>
        <p:nvSpPr>
          <p:cNvPr id="20" name="矩形 9"/>
          <p:cNvSpPr>
            <a:spLocks noChangeArrowheads="1"/>
          </p:cNvSpPr>
          <p:nvPr/>
        </p:nvSpPr>
        <p:spPr bwMode="auto">
          <a:xfrm>
            <a:off x="6751638" y="2997200"/>
            <a:ext cx="3627437" cy="1025525"/>
          </a:xfrm>
          <a:prstGeom prst="rect">
            <a:avLst/>
          </a:prstGeom>
          <a:solidFill>
            <a:srgbClr val="C00000"/>
          </a:solidFill>
          <a:ln w="9525" algn="ctr">
            <a:no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安全医保卡</a:t>
            </a:r>
            <a:endParaRPr lang="en-US" altLang="zh-CN" sz="3300">
              <a:solidFill>
                <a:srgbClr val="FFFFFF"/>
              </a:solidFill>
              <a:effectLst>
                <a:outerShdw blurRad="38100" dist="38100" dir="2700000" algn="tl">
                  <a:srgbClr val="000000"/>
                </a:outerShdw>
              </a:effectLst>
              <a:latin typeface="方正粗活意简体"/>
              <a:ea typeface="方正粗活意简体"/>
              <a:cs typeface="方正粗活意简体"/>
            </a:endParaRPr>
          </a:p>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风险定海针</a:t>
            </a:r>
          </a:p>
        </p:txBody>
      </p:sp>
      <p:sp>
        <p:nvSpPr>
          <p:cNvPr id="21" name="矩形 9"/>
          <p:cNvSpPr>
            <a:spLocks noChangeArrowheads="1"/>
          </p:cNvSpPr>
          <p:nvPr/>
        </p:nvSpPr>
        <p:spPr bwMode="auto">
          <a:xfrm>
            <a:off x="6751638" y="4697413"/>
            <a:ext cx="3627437" cy="1027112"/>
          </a:xfrm>
          <a:prstGeom prst="rect">
            <a:avLst/>
          </a:prstGeom>
          <a:gradFill rotWithShape="1">
            <a:gsLst>
              <a:gs pos="0">
                <a:srgbClr val="CB6C1D"/>
              </a:gs>
              <a:gs pos="80000">
                <a:srgbClr val="FF8F2A"/>
              </a:gs>
              <a:gs pos="100000">
                <a:srgbClr val="FF8F26"/>
              </a:gs>
            </a:gsLst>
            <a:lin ang="16200000"/>
          </a:gradFill>
          <a:ln w="9525" algn="ctr">
            <a:solidFill>
              <a:srgbClr val="F69240"/>
            </a:solidFill>
            <a:miter lim="800000"/>
            <a:headEnd/>
            <a:tailEnd/>
          </a:ln>
          <a:effectLst>
            <a:outerShdw dist="23000" dir="5400000" rotWithShape="0">
              <a:srgbClr val="000000">
                <a:alpha val="34999"/>
              </a:srgbClr>
            </a:outerShdw>
          </a:effectLst>
        </p:spPr>
        <p:txBody>
          <a:bodyPr lIns="90883" tIns="45441" rIns="90883" bIns="45441" anchor="ctr"/>
          <a:lstStyle/>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递增养老金</a:t>
            </a:r>
            <a:endParaRPr lang="en-US" altLang="zh-CN" sz="3300">
              <a:solidFill>
                <a:srgbClr val="FFFFFF"/>
              </a:solidFill>
              <a:effectLst>
                <a:outerShdw blurRad="38100" dist="38100" dir="2700000" algn="tl">
                  <a:srgbClr val="000000"/>
                </a:outerShdw>
              </a:effectLst>
              <a:latin typeface="方正粗活意简体"/>
              <a:ea typeface="方正粗活意简体"/>
              <a:cs typeface="方正粗活意简体"/>
            </a:endParaRPr>
          </a:p>
          <a:p>
            <a:pPr algn="ctr" defTabSz="1063625">
              <a:defRPr/>
            </a:pPr>
            <a:r>
              <a:rPr lang="zh-CN" altLang="en-US" sz="3300">
                <a:solidFill>
                  <a:srgbClr val="FFFFFF"/>
                </a:solidFill>
                <a:effectLst>
                  <a:outerShdw blurRad="38100" dist="38100" dir="2700000" algn="tl">
                    <a:srgbClr val="000000"/>
                  </a:outerShdw>
                </a:effectLst>
                <a:latin typeface="方正粗活意简体"/>
                <a:ea typeface="方正粗活意简体"/>
                <a:cs typeface="方正粗活意简体"/>
              </a:rPr>
              <a:t>财富传家宝</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49" name="Picture 2" descr="http://pic36.nipic.com/20131215/13380318_144627541151_2.jpg"/>
          <p:cNvPicPr>
            <a:picLocks noChangeAspect="1" noChangeArrowheads="1"/>
          </p:cNvPicPr>
          <p:nvPr/>
        </p:nvPicPr>
        <p:blipFill>
          <a:blip r:embed="rId2"/>
          <a:srcRect r="391" b="5603"/>
          <a:stretch>
            <a:fillRect/>
          </a:stretch>
        </p:blipFill>
        <p:spPr bwMode="auto">
          <a:xfrm>
            <a:off x="0" y="0"/>
            <a:ext cx="10801350" cy="6480175"/>
          </a:xfrm>
          <a:prstGeom prst="rect">
            <a:avLst/>
          </a:prstGeom>
          <a:noFill/>
          <a:ln w="9525">
            <a:noFill/>
            <a:miter lim="800000"/>
            <a:headEnd/>
            <a:tailEnd/>
          </a:ln>
        </p:spPr>
      </p:pic>
      <p:sp>
        <p:nvSpPr>
          <p:cNvPr id="3" name="矩形 2"/>
          <p:cNvSpPr/>
          <p:nvPr/>
        </p:nvSpPr>
        <p:spPr>
          <a:xfrm>
            <a:off x="-436" y="3644895"/>
            <a:ext cx="10802222" cy="1256023"/>
          </a:xfrm>
          <a:prstGeom prst="rect">
            <a:avLst/>
          </a:prstGeom>
          <a:solidFill>
            <a:srgbClr val="FFFFFF">
              <a:alpha val="54118"/>
            </a:srgbClr>
          </a:solidFill>
        </p:spPr>
        <p:txBody>
          <a:bodyPr>
            <a:spAutoFit/>
          </a:bodyPr>
          <a:lstStyle/>
          <a:p>
            <a:pPr algn="ctr" defTabSz="914400">
              <a:defRPr/>
            </a:pPr>
            <a:r>
              <a:rPr lang="zh-CN" altLang="en-US" sz="66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方正粗宋简体" pitchFamily="65" charset="-122"/>
                <a:ea typeface="方正粗宋简体" pitchFamily="65" charset="-122"/>
              </a:rPr>
              <a:t>从容走好人生每一步</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6898" y="1295598"/>
            <a:ext cx="5362527" cy="94229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lvl="1" indent="0" algn="ctr" defTabSz="914400">
              <a:defRPr/>
            </a:pPr>
            <a:r>
              <a:rPr lang="zh-CN" altLang="en-US" sz="4800"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双账借款享自由</a:t>
            </a:r>
            <a:endParaRPr lang="en-US" altLang="zh-CN" sz="4800"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endParaRPr>
          </a:p>
        </p:txBody>
      </p:sp>
      <p:sp>
        <p:nvSpPr>
          <p:cNvPr id="3" name="矩形 2"/>
          <p:cNvSpPr>
            <a:spLocks noChangeArrowheads="1"/>
          </p:cNvSpPr>
          <p:nvPr/>
        </p:nvSpPr>
        <p:spPr bwMode="auto">
          <a:xfrm>
            <a:off x="0" y="2673350"/>
            <a:ext cx="6581775" cy="971550"/>
          </a:xfrm>
          <a:prstGeom prst="rect">
            <a:avLst/>
          </a:prstGeom>
          <a:solidFill>
            <a:srgbClr val="C00000"/>
          </a:solidFill>
          <a:ln w="9525" algn="ctr">
            <a:solidFill>
              <a:srgbClr val="BE4B48"/>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3700" u="sng">
                <a:solidFill>
                  <a:srgbClr val="FFFFFF"/>
                </a:solidFill>
                <a:effectLst>
                  <a:outerShdw blurRad="38100" dist="38100" dir="2700000" algn="tl">
                    <a:srgbClr val="000000"/>
                  </a:outerShdw>
                </a:effectLst>
                <a:latin typeface="方正超粗黑简体"/>
                <a:ea typeface="方正超粗黑简体"/>
                <a:cs typeface="方正超粗黑简体"/>
              </a:rPr>
              <a:t>鑫如意</a:t>
            </a:r>
            <a:r>
              <a:rPr lang="zh-CN" altLang="en-US" sz="3700">
                <a:solidFill>
                  <a:srgbClr val="FFFFFF"/>
                </a:solidFill>
                <a:effectLst>
                  <a:outerShdw blurRad="38100" dist="38100" dir="2700000" algn="tl">
                    <a:srgbClr val="000000"/>
                  </a:outerShdw>
                </a:effectLst>
                <a:latin typeface="方正超粗黑简体"/>
                <a:ea typeface="方正超粗黑简体"/>
                <a:cs typeface="方正超粗黑简体"/>
              </a:rPr>
              <a:t>现价借款比例</a:t>
            </a:r>
            <a:r>
              <a:rPr lang="en-US" altLang="zh-CN" sz="5100" u="sng">
                <a:solidFill>
                  <a:srgbClr val="FFFFFF"/>
                </a:solidFill>
                <a:effectLst>
                  <a:outerShdw blurRad="38100" dist="38100" dir="2700000" algn="tl">
                    <a:srgbClr val="000000"/>
                  </a:outerShdw>
                </a:effectLst>
                <a:latin typeface="方正超粗黑简体"/>
                <a:ea typeface="方正超粗黑简体"/>
                <a:cs typeface="方正超粗黑简体"/>
              </a:rPr>
              <a:t>90%</a:t>
            </a:r>
            <a:endParaRPr lang="zh-CN" altLang="en-US" sz="5100" u="sng">
              <a:solidFill>
                <a:srgbClr val="FFFFFF"/>
              </a:solidFill>
              <a:effectLst>
                <a:outerShdw blurRad="38100" dist="38100" dir="2700000" algn="tl">
                  <a:srgbClr val="000000"/>
                </a:outerShdw>
              </a:effectLst>
              <a:latin typeface="方正超粗黑简体"/>
              <a:ea typeface="方正超粗黑简体"/>
              <a:cs typeface="方正超粗黑简体"/>
            </a:endParaRPr>
          </a:p>
        </p:txBody>
      </p:sp>
      <p:sp>
        <p:nvSpPr>
          <p:cNvPr id="4" name="矩形 3"/>
          <p:cNvSpPr>
            <a:spLocks noChangeArrowheads="1"/>
          </p:cNvSpPr>
          <p:nvPr/>
        </p:nvSpPr>
        <p:spPr bwMode="auto">
          <a:xfrm>
            <a:off x="4051300" y="3887788"/>
            <a:ext cx="6750050" cy="971550"/>
          </a:xfrm>
          <a:prstGeom prst="rect">
            <a:avLst/>
          </a:prstGeom>
          <a:solidFill>
            <a:srgbClr val="C00000"/>
          </a:solidFill>
          <a:ln w="9525" algn="ctr">
            <a:solidFill>
              <a:srgbClr val="BE4B48"/>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3700" u="sng">
                <a:solidFill>
                  <a:srgbClr val="FFFFFF"/>
                </a:solidFill>
                <a:effectLst>
                  <a:outerShdw blurRad="38100" dist="38100" dir="2700000" algn="tl">
                    <a:srgbClr val="000000"/>
                  </a:outerShdw>
                </a:effectLst>
                <a:latin typeface="方正超粗黑简体"/>
                <a:ea typeface="方正超粗黑简体"/>
                <a:cs typeface="方正超粗黑简体"/>
              </a:rPr>
              <a:t>金账户</a:t>
            </a:r>
            <a:r>
              <a:rPr lang="zh-CN" altLang="en-US" sz="3700">
                <a:solidFill>
                  <a:srgbClr val="FFFFFF"/>
                </a:solidFill>
                <a:effectLst>
                  <a:outerShdw blurRad="38100" dist="38100" dir="2700000" algn="tl">
                    <a:srgbClr val="000000"/>
                  </a:outerShdw>
                </a:effectLst>
                <a:latin typeface="方正超粗黑简体"/>
                <a:ea typeface="方正超粗黑简体"/>
                <a:cs typeface="方正超粗黑简体"/>
              </a:rPr>
              <a:t>价值借款比例</a:t>
            </a:r>
            <a:r>
              <a:rPr lang="en-US" altLang="zh-CN" sz="5100" u="sng">
                <a:solidFill>
                  <a:srgbClr val="FFFFFF"/>
                </a:solidFill>
                <a:effectLst>
                  <a:outerShdw blurRad="38100" dist="38100" dir="2700000" algn="tl">
                    <a:srgbClr val="000000"/>
                  </a:outerShdw>
                </a:effectLst>
                <a:latin typeface="方正超粗黑简体"/>
                <a:ea typeface="方正超粗黑简体"/>
                <a:cs typeface="方正超粗黑简体"/>
              </a:rPr>
              <a:t>90%</a:t>
            </a:r>
            <a:endParaRPr lang="zh-CN" altLang="en-US" sz="4700" u="sng">
              <a:solidFill>
                <a:srgbClr val="FFFFFF"/>
              </a:solidFill>
              <a:effectLst>
                <a:outerShdw blurRad="38100" dist="38100" dir="2700000" algn="tl">
                  <a:srgbClr val="000000"/>
                </a:outerShdw>
              </a:effectLst>
              <a:latin typeface="方正超粗黑简体"/>
              <a:ea typeface="方正超粗黑简体"/>
              <a:cs typeface="方正超粗黑简体"/>
            </a:endParaRPr>
          </a:p>
        </p:txBody>
      </p:sp>
      <p:sp>
        <p:nvSpPr>
          <p:cNvPr id="6" name="矩形 5"/>
          <p:cNvSpPr/>
          <p:nvPr/>
        </p:nvSpPr>
        <p:spPr>
          <a:xfrm>
            <a:off x="2371744" y="4971149"/>
            <a:ext cx="5307229" cy="941883"/>
          </a:xfrm>
          <a:prstGeom prst="rect">
            <a:avLst/>
          </a:prstGeom>
          <a:noFill/>
        </p:spPr>
        <p:txBody>
          <a:bodyPr wrap="none">
            <a:spAutoFit/>
          </a:bodyPr>
          <a:lstStyle/>
          <a:p>
            <a:pPr algn="ctr" defTabSz="914400">
              <a:defRPr/>
            </a:pPr>
            <a:r>
              <a:rPr lang="zh-CN" altLang="en-US" sz="48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二次融资更自由</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0917" y="1701789"/>
            <a:ext cx="5361194" cy="94229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800"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意外保障再加倍</a:t>
            </a:r>
          </a:p>
        </p:txBody>
      </p:sp>
      <p:grpSp>
        <p:nvGrpSpPr>
          <p:cNvPr id="203778" name="右箭头 4"/>
          <p:cNvGrpSpPr>
            <a:grpSpLocks/>
          </p:cNvGrpSpPr>
          <p:nvPr/>
        </p:nvGrpSpPr>
        <p:grpSpPr bwMode="auto">
          <a:xfrm>
            <a:off x="-71438" y="2709863"/>
            <a:ext cx="9080501" cy="2640012"/>
            <a:chOff x="-38" y="1505"/>
            <a:chExt cx="4842" cy="1467"/>
          </a:xfrm>
        </p:grpSpPr>
        <p:pic>
          <p:nvPicPr>
            <p:cNvPr id="203779" name="右箭头 4"/>
            <p:cNvPicPr>
              <a:picLocks noChangeArrowheads="1"/>
            </p:cNvPicPr>
            <p:nvPr/>
          </p:nvPicPr>
          <p:blipFill>
            <a:blip r:embed="rId2"/>
            <a:srcRect/>
            <a:stretch>
              <a:fillRect/>
            </a:stretch>
          </p:blipFill>
          <p:spPr bwMode="auto">
            <a:xfrm>
              <a:off x="-38" y="1505"/>
              <a:ext cx="4842" cy="1467"/>
            </a:xfrm>
            <a:prstGeom prst="rect">
              <a:avLst/>
            </a:prstGeom>
            <a:noFill/>
            <a:ln w="9525">
              <a:noFill/>
              <a:miter lim="800000"/>
              <a:headEnd/>
              <a:tailEnd/>
            </a:ln>
          </p:spPr>
        </p:pic>
        <p:sp>
          <p:nvSpPr>
            <p:cNvPr id="203780" name="Text Box 5"/>
            <p:cNvSpPr txBox="1">
              <a:spLocks noChangeArrowheads="1"/>
            </p:cNvSpPr>
            <p:nvPr/>
          </p:nvSpPr>
          <p:spPr bwMode="auto">
            <a:xfrm>
              <a:off x="0" y="1826"/>
              <a:ext cx="4369" cy="803"/>
            </a:xfrm>
            <a:prstGeom prst="rect">
              <a:avLst/>
            </a:prstGeom>
            <a:noFill/>
            <a:ln w="9525">
              <a:noFill/>
              <a:miter lim="800000"/>
              <a:headEnd/>
              <a:tailEnd/>
            </a:ln>
          </p:spPr>
          <p:txBody>
            <a:bodyPr lIns="106345" tIns="53172" rIns="106345" bIns="53172" anchor="ctr"/>
            <a:lstStyle/>
            <a:p>
              <a:pPr algn="ctr" defTabSz="1063625"/>
              <a:r>
                <a:rPr lang="en-US" altLang="zh-CN" sz="2800" b="1">
                  <a:solidFill>
                    <a:schemeClr val="bg1"/>
                  </a:solidFill>
                  <a:latin typeface="微软雅黑" pitchFamily="34" charset="-122"/>
                  <a:ea typeface="微软雅黑" pitchFamily="34" charset="-122"/>
                </a:rPr>
                <a:t>75</a:t>
              </a:r>
              <a:r>
                <a:rPr lang="zh-CN" altLang="en-US" sz="2800" b="1">
                  <a:solidFill>
                    <a:schemeClr val="bg1"/>
                  </a:solidFill>
                  <a:latin typeface="微软雅黑" pitchFamily="34" charset="-122"/>
                  <a:ea typeface="微软雅黑" pitchFamily="34" charset="-122"/>
                </a:rPr>
                <a:t>岁前意外伤害身故</a:t>
              </a:r>
              <a:r>
                <a:rPr lang="en-US" altLang="zh-CN" sz="4700" b="1">
                  <a:solidFill>
                    <a:schemeClr val="bg1"/>
                  </a:solidFill>
                  <a:latin typeface="微软雅黑" pitchFamily="34" charset="-122"/>
                  <a:ea typeface="微软雅黑" pitchFamily="34" charset="-122"/>
                </a:rPr>
                <a:t>2</a:t>
              </a:r>
              <a:r>
                <a:rPr lang="zh-CN" altLang="en-US" sz="4700" b="1">
                  <a:solidFill>
                    <a:schemeClr val="bg1"/>
                  </a:solidFill>
                  <a:latin typeface="微软雅黑" pitchFamily="34" charset="-122"/>
                  <a:ea typeface="微软雅黑" pitchFamily="34" charset="-122"/>
                </a:rPr>
                <a:t>倍</a:t>
              </a:r>
              <a:r>
                <a:rPr lang="zh-CN" altLang="en-US" sz="2800" b="1">
                  <a:solidFill>
                    <a:schemeClr val="bg1"/>
                  </a:solidFill>
                  <a:latin typeface="微软雅黑" pitchFamily="34" charset="-122"/>
                  <a:ea typeface="微软雅黑" pitchFamily="34" charset="-122"/>
                </a:rPr>
                <a:t>账户价值</a:t>
              </a:r>
              <a:endParaRPr lang="en-US" altLang="zh-CN" sz="2800" b="1">
                <a:solidFill>
                  <a:schemeClr val="bg1"/>
                </a:solidFill>
                <a:latin typeface="微软雅黑" pitchFamily="34" charset="-122"/>
                <a:ea typeface="微软雅黑" pitchFamily="34" charset="-122"/>
              </a:endParaRPr>
            </a:p>
          </p:txBody>
        </p:sp>
      </p:gr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37770" y="1295598"/>
            <a:ext cx="5387451" cy="94229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4800" spc="50" dirty="0">
                <a:ln w="11430"/>
                <a:solidFill>
                  <a:srgbClr val="C00000"/>
                </a:solidFill>
                <a:effectLst>
                  <a:outerShdw blurRad="76200" dist="50800" dir="5400000" algn="tl" rotWithShape="0">
                    <a:srgbClr val="000000">
                      <a:alpha val="65000"/>
                    </a:srgbClr>
                  </a:outerShdw>
                </a:effectLst>
                <a:latin typeface="方正超粗黑简体" pitchFamily="65" charset="-122"/>
                <a:ea typeface="方正超粗黑简体" pitchFamily="65" charset="-122"/>
              </a:rPr>
              <a:t>信托传承免担忧</a:t>
            </a:r>
          </a:p>
        </p:txBody>
      </p:sp>
      <p:sp>
        <p:nvSpPr>
          <p:cNvPr id="202754" name="矩形 2"/>
          <p:cNvSpPr>
            <a:spLocks noChangeArrowheads="1"/>
          </p:cNvSpPr>
          <p:nvPr/>
        </p:nvSpPr>
        <p:spPr bwMode="auto">
          <a:xfrm>
            <a:off x="674688" y="2673350"/>
            <a:ext cx="9197975" cy="1003300"/>
          </a:xfrm>
          <a:prstGeom prst="rect">
            <a:avLst/>
          </a:prstGeom>
          <a:noFill/>
          <a:ln w="9525">
            <a:noFill/>
            <a:miter lim="800000"/>
            <a:headEnd/>
            <a:tailEnd/>
          </a:ln>
        </p:spPr>
        <p:txBody>
          <a:bodyPr lIns="106345" tIns="53172" rIns="106345" bIns="53172">
            <a:spAutoFit/>
          </a:bodyPr>
          <a:lstStyle/>
          <a:p>
            <a:pPr defTabSz="1063625"/>
            <a:r>
              <a:rPr lang="zh-CN" altLang="en-US" sz="1900" b="1">
                <a:latin typeface="Times New Roman" pitchFamily="18" charset="0"/>
                <a:ea typeface="幼圆"/>
                <a:cs typeface="Times New Roman" pitchFamily="18" charset="0"/>
              </a:rPr>
              <a:t>       由本公司签发的特定保险合同（以下简称原合同）的受益人，在领取相应保险金时，经本公司同意，可作为本保险合同（以下简称本合同）的被保险人，由其本人或其监护人向本公司申请订立本合同</a:t>
            </a:r>
            <a:r>
              <a:rPr lang="zh-CN" altLang="en-US" sz="2100" b="1">
                <a:ea typeface="幼圆"/>
                <a:cs typeface="Times New Roman" pitchFamily="18" charset="0"/>
              </a:rPr>
              <a:t>。</a:t>
            </a:r>
          </a:p>
        </p:txBody>
      </p:sp>
      <p:sp>
        <p:nvSpPr>
          <p:cNvPr id="202755" name="Rectangle 1"/>
          <p:cNvSpPr>
            <a:spLocks noChangeArrowheads="1"/>
          </p:cNvSpPr>
          <p:nvPr/>
        </p:nvSpPr>
        <p:spPr bwMode="auto">
          <a:xfrm>
            <a:off x="758825" y="3559175"/>
            <a:ext cx="8945563" cy="393700"/>
          </a:xfrm>
          <a:prstGeom prst="rect">
            <a:avLst/>
          </a:prstGeom>
          <a:noFill/>
          <a:ln w="9525">
            <a:noFill/>
            <a:miter lim="800000"/>
            <a:headEnd/>
            <a:tailEnd/>
          </a:ln>
        </p:spPr>
        <p:txBody>
          <a:bodyPr lIns="106345" tIns="53172" rIns="106345" bIns="53172" anchor="ctr">
            <a:spAutoFit/>
          </a:bodyPr>
          <a:lstStyle/>
          <a:p>
            <a:pPr indent="309563" defTabSz="1063625"/>
            <a:r>
              <a:rPr lang="zh-CN" altLang="en-US" sz="1900" b="1">
                <a:latin typeface="Times New Roman" pitchFamily="18" charset="0"/>
                <a:ea typeface="幼圆"/>
                <a:cs typeface="Times New Roman" pitchFamily="18" charset="0"/>
              </a:rPr>
              <a:t>领取方式：保证给付十年终身年金。或者</a:t>
            </a:r>
            <a:r>
              <a:rPr lang="zh-CN" altLang="en-US" sz="1900" b="1">
                <a:ea typeface="幼圆"/>
                <a:cs typeface="Times New Roman" pitchFamily="18" charset="0"/>
              </a:rPr>
              <a:t>保证给付二十年终身年金。</a:t>
            </a:r>
            <a:r>
              <a:rPr lang="zh-CN" altLang="en-US" sz="1400" b="1">
                <a:ea typeface="幼圆"/>
                <a:cs typeface="Times New Roman" pitchFamily="18" charset="0"/>
              </a:rPr>
              <a:t> </a:t>
            </a:r>
            <a:endParaRPr lang="zh-CN" altLang="en-US" sz="4200" b="1">
              <a:ea typeface="幼圆"/>
              <a:cs typeface="Times New Roman" pitchFamily="18" charset="0"/>
            </a:endParaRPr>
          </a:p>
        </p:txBody>
      </p:sp>
      <p:sp>
        <p:nvSpPr>
          <p:cNvPr id="5" name="矩形 4"/>
          <p:cNvSpPr/>
          <p:nvPr/>
        </p:nvSpPr>
        <p:spPr>
          <a:xfrm>
            <a:off x="2447190" y="4293243"/>
            <a:ext cx="6297715" cy="1499897"/>
          </a:xfrm>
          <a:prstGeom prst="rect">
            <a:avLst/>
          </a:prstGeom>
          <a:noFill/>
        </p:spPr>
        <p:txBody>
          <a:bodyPr wrap="none">
            <a:spAutoFit/>
          </a:bodyPr>
          <a:lstStyle/>
          <a:p>
            <a:pPr algn="ctr" defTabSz="914400">
              <a:defRPr/>
            </a:pPr>
            <a:r>
              <a:rPr lang="zh-CN" alt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身故金转换年金</a:t>
            </a:r>
            <a:endParaRPr lang="en-US" altLang="zh-CN"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endParaRPr>
          </a:p>
          <a:p>
            <a:pPr algn="ctr" defTabSz="914400">
              <a:defRPr/>
            </a:pPr>
            <a:r>
              <a:rPr lang="zh-CN" alt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超粗黑简体" pitchFamily="65" charset="-122"/>
                <a:ea typeface="方正超粗黑简体" pitchFamily="65" charset="-122"/>
              </a:rPr>
              <a:t>爱得持久，爱得深沉。</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矩形 4"/>
          <p:cNvSpPr>
            <a:spLocks noChangeArrowheads="1"/>
          </p:cNvSpPr>
          <p:nvPr/>
        </p:nvSpPr>
        <p:spPr bwMode="auto">
          <a:xfrm>
            <a:off x="0" y="-17463"/>
            <a:ext cx="10801350" cy="746126"/>
          </a:xfrm>
          <a:prstGeom prst="rect">
            <a:avLst/>
          </a:prstGeom>
          <a:solidFill>
            <a:srgbClr val="C6D9F1"/>
          </a:solidFill>
          <a:ln w="25400" algn="ctr">
            <a:noFill/>
            <a:miter lim="800000"/>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201730" name="矩形 47"/>
          <p:cNvSpPr>
            <a:spLocks noChangeArrowheads="1"/>
          </p:cNvSpPr>
          <p:nvPr/>
        </p:nvSpPr>
        <p:spPr bwMode="auto">
          <a:xfrm>
            <a:off x="0" y="0"/>
            <a:ext cx="4291013" cy="728663"/>
          </a:xfrm>
          <a:prstGeom prst="rect">
            <a:avLst/>
          </a:prstGeom>
          <a:solidFill>
            <a:srgbClr val="C00000"/>
          </a:solidFill>
          <a:ln w="9525" algn="ctr">
            <a:noFill/>
            <a:round/>
            <a:headEnd/>
            <a:tailEnd/>
          </a:ln>
        </p:spPr>
        <p:txBody>
          <a:bodyPr lIns="106345" tIns="53172" rIns="106345" bIns="53172" anchor="ctr"/>
          <a:lstStyle/>
          <a:p>
            <a:pPr algn="ctr" defTabSz="1063625"/>
            <a:r>
              <a:rPr lang="zh-CN" altLang="en-US" sz="5100" b="1">
                <a:solidFill>
                  <a:schemeClr val="bg1"/>
                </a:solidFill>
                <a:latin typeface="微软雅黑" pitchFamily="34" charset="-122"/>
                <a:ea typeface="微软雅黑" pitchFamily="34" charset="-122"/>
              </a:rPr>
              <a:t>图说鑫如意</a:t>
            </a:r>
          </a:p>
        </p:txBody>
      </p:sp>
      <p:sp>
        <p:nvSpPr>
          <p:cNvPr id="70" name="下箭头标注 69"/>
          <p:cNvSpPr>
            <a:spLocks noChangeArrowheads="1"/>
          </p:cNvSpPr>
          <p:nvPr/>
        </p:nvSpPr>
        <p:spPr bwMode="auto">
          <a:xfrm>
            <a:off x="1181100" y="1863725"/>
            <a:ext cx="2616200" cy="1214438"/>
          </a:xfrm>
          <a:prstGeom prst="downArrowCallout">
            <a:avLst>
              <a:gd name="adj1" fmla="val 56090"/>
              <a:gd name="adj2" fmla="val 61875"/>
              <a:gd name="adj3" fmla="val 25000"/>
              <a:gd name="adj4" fmla="val 64977"/>
            </a:avLst>
          </a:prstGeom>
          <a:gradFill rotWithShape="1">
            <a:gsLst>
              <a:gs pos="0">
                <a:srgbClr val="2C5D98"/>
              </a:gs>
              <a:gs pos="80000">
                <a:srgbClr val="3C7BC7"/>
              </a:gs>
              <a:gs pos="100000">
                <a:srgbClr val="3A7CCB"/>
              </a:gs>
            </a:gsLst>
            <a:lin ang="16200000"/>
          </a:gradFill>
          <a:ln w="9525" algn="ctr">
            <a:solidFill>
              <a:srgbClr val="4A7EBB"/>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2300">
                <a:solidFill>
                  <a:schemeClr val="bg1"/>
                </a:solidFill>
                <a:effectLst>
                  <a:outerShdw blurRad="38100" dist="38100" dir="2700000" algn="tl">
                    <a:srgbClr val="000000"/>
                  </a:outerShdw>
                </a:effectLst>
                <a:latin typeface="方正粗倩简体"/>
                <a:ea typeface="方正粗倩简体"/>
                <a:cs typeface="方正粗倩简体"/>
              </a:rPr>
              <a:t>确定八十周岁</a:t>
            </a:r>
            <a:endParaRPr lang="en-US" altLang="zh-CN" sz="2300">
              <a:solidFill>
                <a:schemeClr val="bg1"/>
              </a:solidFill>
              <a:effectLst>
                <a:outerShdw blurRad="38100" dist="38100" dir="2700000" algn="tl">
                  <a:srgbClr val="000000"/>
                </a:outerShdw>
              </a:effectLst>
              <a:latin typeface="方正粗倩简体"/>
              <a:ea typeface="方正粗倩简体"/>
              <a:cs typeface="方正粗倩简体"/>
            </a:endParaRPr>
          </a:p>
          <a:p>
            <a:pPr algn="ctr" defTabSz="1063625">
              <a:defRPr/>
            </a:pPr>
            <a:r>
              <a:rPr lang="zh-CN" altLang="en-US" sz="2300" u="sng">
                <a:solidFill>
                  <a:schemeClr val="bg1"/>
                </a:solidFill>
                <a:effectLst>
                  <a:outerShdw blurRad="38100" dist="38100" dir="2700000" algn="tl">
                    <a:srgbClr val="000000"/>
                  </a:outerShdw>
                </a:effectLst>
                <a:latin typeface="方正粗倩简体"/>
                <a:ea typeface="方正粗倩简体"/>
                <a:cs typeface="方正粗倩简体"/>
              </a:rPr>
              <a:t>满期金</a:t>
            </a:r>
            <a:endParaRPr lang="zh-CN" altLang="en-US" sz="2300">
              <a:solidFill>
                <a:schemeClr val="bg1"/>
              </a:solidFill>
              <a:effectLst>
                <a:outerShdw blurRad="38100" dist="38100" dir="2700000" algn="tl">
                  <a:srgbClr val="000000"/>
                </a:outerShdw>
              </a:effectLst>
              <a:latin typeface="Calibri" pitchFamily="34" charset="0"/>
            </a:endParaRPr>
          </a:p>
        </p:txBody>
      </p:sp>
      <p:sp>
        <p:nvSpPr>
          <p:cNvPr id="76" name="十字箭头标注 75"/>
          <p:cNvSpPr/>
          <p:nvPr/>
        </p:nvSpPr>
        <p:spPr>
          <a:xfrm>
            <a:off x="1097762" y="3240740"/>
            <a:ext cx="8438125" cy="2349135"/>
          </a:xfrm>
          <a:prstGeom prst="quadArrowCallout">
            <a:avLst>
              <a:gd name="adj1" fmla="val 48829"/>
              <a:gd name="adj2" fmla="val 40679"/>
              <a:gd name="adj3" fmla="val 9321"/>
              <a:gd name="adj4" fmla="val 71580"/>
            </a:avLst>
          </a:prstGeom>
        </p:spPr>
        <p:style>
          <a:lnRef idx="1">
            <a:schemeClr val="accent6"/>
          </a:lnRef>
          <a:fillRef idx="3">
            <a:schemeClr val="accent6"/>
          </a:fillRef>
          <a:effectRef idx="2">
            <a:schemeClr val="accent6"/>
          </a:effectRef>
          <a:fontRef idx="minor">
            <a:schemeClr val="lt1"/>
          </a:fontRef>
        </p:style>
        <p:txBody>
          <a:bodyPr anchor="ctr"/>
          <a:lstStyle/>
          <a:p>
            <a:pPr marL="0" lvl="1" indent="0" algn="ctr" defTabSz="914400">
              <a:defRPr/>
            </a:pPr>
            <a:endParaRPr lang="en-US" altLang="zh-CN"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微软雅黑" pitchFamily="34" charset="-122"/>
              <a:ea typeface="微软雅黑" pitchFamily="34" charset="-122"/>
            </a:endParaRPr>
          </a:p>
          <a:p>
            <a:pPr algn="ctr" defTabSz="914400">
              <a:defRPr/>
            </a:pPr>
            <a:endParaRPr lang="zh-CN" alt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01733" name="矩形 76"/>
          <p:cNvSpPr>
            <a:spLocks noChangeArrowheads="1"/>
          </p:cNvSpPr>
          <p:nvPr/>
        </p:nvSpPr>
        <p:spPr bwMode="auto">
          <a:xfrm>
            <a:off x="2532063" y="2997200"/>
            <a:ext cx="5907087" cy="566738"/>
          </a:xfrm>
          <a:prstGeom prst="rect">
            <a:avLst/>
          </a:prstGeom>
          <a:solidFill>
            <a:schemeClr val="bg1"/>
          </a:solidFill>
          <a:ln w="25400" algn="ctr">
            <a:noFill/>
            <a:miter lim="800000"/>
            <a:headEnd/>
            <a:tailEnd/>
          </a:ln>
        </p:spPr>
        <p:txBody>
          <a:bodyPr lIns="106345" tIns="53172" rIns="106345" bIns="53172" anchor="ctr"/>
          <a:lstStyle/>
          <a:p>
            <a:pPr algn="ctr" defTabSz="1063625"/>
            <a:endParaRPr lang="zh-CN" altLang="en-US" sz="2100">
              <a:solidFill>
                <a:srgbClr val="FFFFFF"/>
              </a:solidFill>
              <a:latin typeface="Calibri" pitchFamily="34" charset="0"/>
            </a:endParaRPr>
          </a:p>
        </p:txBody>
      </p:sp>
      <p:sp>
        <p:nvSpPr>
          <p:cNvPr id="75" name="矩形 74"/>
          <p:cNvSpPr/>
          <p:nvPr/>
        </p:nvSpPr>
        <p:spPr>
          <a:xfrm>
            <a:off x="4219089" y="3078570"/>
            <a:ext cx="2445489" cy="52313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a:defRPr/>
            </a:pPr>
            <a:r>
              <a:rPr lang="zh-CN" altLang="en-US" sz="2400" b="1" spc="50" dirty="0">
                <a:ln w="11430"/>
                <a:solidFill>
                  <a:srgbClr val="C00000"/>
                </a:solidFill>
                <a:effectLst>
                  <a:outerShdw blurRad="76200" dist="50800" dir="5400000" algn="tl" rotWithShape="0">
                    <a:srgbClr val="000000">
                      <a:alpha val="65000"/>
                    </a:srgbClr>
                  </a:outerShdw>
                </a:effectLst>
                <a:latin typeface="微软雅黑" pitchFamily="34" charset="-122"/>
                <a:ea typeface="微软雅黑" pitchFamily="34" charset="-122"/>
              </a:rPr>
              <a:t>三金定期流入</a:t>
            </a:r>
          </a:p>
        </p:txBody>
      </p:sp>
      <p:sp>
        <p:nvSpPr>
          <p:cNvPr id="79" name="TextBox 78"/>
          <p:cNvSpPr txBox="1"/>
          <p:nvPr/>
        </p:nvSpPr>
        <p:spPr>
          <a:xfrm>
            <a:off x="1181784" y="1133337"/>
            <a:ext cx="8437783" cy="728970"/>
          </a:xfrm>
          <a:prstGeom prst="rect">
            <a:avLst/>
          </a:prstGeom>
          <a:effectLst/>
        </p:spPr>
        <p:style>
          <a:lnRef idx="1">
            <a:schemeClr val="accent1"/>
          </a:lnRef>
          <a:fillRef idx="3">
            <a:schemeClr val="accent1"/>
          </a:fillRef>
          <a:effectRef idx="2">
            <a:schemeClr val="accent1"/>
          </a:effectRef>
          <a:fontRef idx="minor">
            <a:schemeClr val="lt1"/>
          </a:fontRef>
        </p:style>
        <p:txBody>
          <a:bodyPr anchor="ctr"/>
          <a:lstStyle/>
          <a:p>
            <a:pPr algn="ctr" defTabSz="914400">
              <a:defRPr/>
            </a:pPr>
            <a:r>
              <a:rPr lang="zh-CN" altLang="en-US" sz="4400" dirty="0">
                <a:ln>
                  <a:solidFill>
                    <a:srgbClr val="111111"/>
                  </a:solidFill>
                </a:ln>
                <a:solidFill>
                  <a:schemeClr val="bg1"/>
                </a:solidFill>
                <a:effectLst>
                  <a:outerShdw blurRad="38100" dist="38100" dir="2700000" algn="tl">
                    <a:srgbClr val="000000">
                      <a:alpha val="43137"/>
                    </a:srgbClr>
                  </a:outerShdw>
                </a:effectLst>
                <a:latin typeface="方正超粗黑简体" pitchFamily="65" charset="-122"/>
                <a:ea typeface="方正超粗黑简体" pitchFamily="65" charset="-122"/>
              </a:rPr>
              <a:t>确定收益好</a:t>
            </a:r>
          </a:p>
        </p:txBody>
      </p:sp>
      <p:sp>
        <p:nvSpPr>
          <p:cNvPr id="71" name="下箭头标注 70"/>
          <p:cNvSpPr>
            <a:spLocks noChangeArrowheads="1"/>
          </p:cNvSpPr>
          <p:nvPr/>
        </p:nvSpPr>
        <p:spPr bwMode="auto">
          <a:xfrm>
            <a:off x="4135438" y="1863725"/>
            <a:ext cx="2616200" cy="1214438"/>
          </a:xfrm>
          <a:prstGeom prst="downArrowCallout">
            <a:avLst>
              <a:gd name="adj1" fmla="val 58404"/>
              <a:gd name="adj2" fmla="val 63022"/>
              <a:gd name="adj3" fmla="val 25000"/>
              <a:gd name="adj4" fmla="val 64977"/>
            </a:avLst>
          </a:prstGeom>
          <a:gradFill rotWithShape="1">
            <a:gsLst>
              <a:gs pos="0">
                <a:srgbClr val="2C5D98"/>
              </a:gs>
              <a:gs pos="80000">
                <a:srgbClr val="3C7BC7"/>
              </a:gs>
              <a:gs pos="100000">
                <a:srgbClr val="3A7CCB"/>
              </a:gs>
            </a:gsLst>
            <a:lin ang="16200000"/>
          </a:gradFill>
          <a:ln w="9525" algn="ctr">
            <a:solidFill>
              <a:srgbClr val="4A7EBB"/>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2300">
                <a:solidFill>
                  <a:schemeClr val="bg1"/>
                </a:solidFill>
                <a:effectLst>
                  <a:outerShdw blurRad="38100" dist="38100" dir="2700000" algn="tl">
                    <a:srgbClr val="000000"/>
                  </a:outerShdw>
                </a:effectLst>
                <a:latin typeface="方正粗倩简体"/>
                <a:ea typeface="方正粗倩简体"/>
                <a:cs typeface="方正粗倩简体"/>
              </a:rPr>
              <a:t>确定即交即领</a:t>
            </a:r>
            <a:endParaRPr lang="en-US" altLang="zh-CN" sz="2300">
              <a:solidFill>
                <a:schemeClr val="bg1"/>
              </a:solidFill>
              <a:effectLst>
                <a:outerShdw blurRad="38100" dist="38100" dir="2700000" algn="tl">
                  <a:srgbClr val="000000"/>
                </a:outerShdw>
              </a:effectLst>
              <a:latin typeface="方正粗倩简体"/>
              <a:ea typeface="方正粗倩简体"/>
              <a:cs typeface="方正粗倩简体"/>
            </a:endParaRPr>
          </a:p>
          <a:p>
            <a:pPr algn="ctr" defTabSz="1063625">
              <a:defRPr/>
            </a:pPr>
            <a:r>
              <a:rPr lang="zh-CN" altLang="en-US" sz="2300" u="sng">
                <a:solidFill>
                  <a:schemeClr val="bg1"/>
                </a:solidFill>
                <a:effectLst>
                  <a:outerShdw blurRad="38100" dist="38100" dir="2700000" algn="tl">
                    <a:srgbClr val="000000"/>
                  </a:outerShdw>
                </a:effectLst>
                <a:latin typeface="方正粗倩简体"/>
                <a:ea typeface="方正粗倩简体"/>
                <a:cs typeface="方正粗倩简体"/>
              </a:rPr>
              <a:t>高年金</a:t>
            </a:r>
            <a:endParaRPr lang="zh-CN" altLang="en-US" sz="2300">
              <a:solidFill>
                <a:schemeClr val="bg1"/>
              </a:solidFill>
              <a:effectLst>
                <a:outerShdw blurRad="38100" dist="38100" dir="2700000" algn="tl">
                  <a:srgbClr val="000000"/>
                </a:outerShdw>
              </a:effectLst>
              <a:latin typeface="Calibri" pitchFamily="34" charset="0"/>
            </a:endParaRPr>
          </a:p>
        </p:txBody>
      </p:sp>
      <p:sp>
        <p:nvSpPr>
          <p:cNvPr id="74" name="下箭头标注 73"/>
          <p:cNvSpPr>
            <a:spLocks noChangeArrowheads="1"/>
          </p:cNvSpPr>
          <p:nvPr/>
        </p:nvSpPr>
        <p:spPr bwMode="auto">
          <a:xfrm>
            <a:off x="7004050" y="1863725"/>
            <a:ext cx="2616200" cy="1214438"/>
          </a:xfrm>
          <a:prstGeom prst="downArrowCallout">
            <a:avLst>
              <a:gd name="adj1" fmla="val 63032"/>
              <a:gd name="adj2" fmla="val 59561"/>
              <a:gd name="adj3" fmla="val 25000"/>
              <a:gd name="adj4" fmla="val 64977"/>
            </a:avLst>
          </a:prstGeom>
          <a:gradFill rotWithShape="1">
            <a:gsLst>
              <a:gs pos="0">
                <a:srgbClr val="2C5D98"/>
              </a:gs>
              <a:gs pos="80000">
                <a:srgbClr val="3C7BC7"/>
              </a:gs>
              <a:gs pos="100000">
                <a:srgbClr val="3A7CCB"/>
              </a:gs>
            </a:gsLst>
            <a:lin ang="16200000"/>
          </a:gradFill>
          <a:ln w="9525" algn="ctr">
            <a:solidFill>
              <a:srgbClr val="4A7EBB"/>
            </a:solidFill>
            <a:miter lim="800000"/>
            <a:headEnd/>
            <a:tailEnd/>
          </a:ln>
          <a:effectLst>
            <a:outerShdw dist="23000" dir="5400000" rotWithShape="0">
              <a:srgbClr val="000000">
                <a:alpha val="34999"/>
              </a:srgbClr>
            </a:outerShdw>
          </a:effectLst>
        </p:spPr>
        <p:txBody>
          <a:bodyPr lIns="106345" tIns="53172" rIns="106345" bIns="53172" anchor="ctr"/>
          <a:lstStyle/>
          <a:p>
            <a:pPr algn="ctr" defTabSz="1063625">
              <a:defRPr/>
            </a:pPr>
            <a:r>
              <a:rPr lang="zh-CN" altLang="en-US" sz="2300">
                <a:solidFill>
                  <a:schemeClr val="bg1"/>
                </a:solidFill>
                <a:effectLst>
                  <a:outerShdw blurRad="38100" dist="38100" dir="2700000" algn="tl">
                    <a:srgbClr val="000000"/>
                  </a:outerShdw>
                </a:effectLst>
                <a:latin typeface="方正粗倩简体"/>
                <a:ea typeface="方正粗倩简体"/>
                <a:cs typeface="方正粗倩简体"/>
              </a:rPr>
              <a:t>确定逐年递增</a:t>
            </a:r>
            <a:endParaRPr lang="en-US" altLang="zh-CN" sz="2300">
              <a:solidFill>
                <a:schemeClr val="bg1"/>
              </a:solidFill>
              <a:effectLst>
                <a:outerShdw blurRad="38100" dist="38100" dir="2700000" algn="tl">
                  <a:srgbClr val="000000"/>
                </a:outerShdw>
              </a:effectLst>
              <a:latin typeface="方正粗倩简体"/>
              <a:ea typeface="方正粗倩简体"/>
              <a:cs typeface="方正粗倩简体"/>
            </a:endParaRPr>
          </a:p>
          <a:p>
            <a:pPr algn="ctr" defTabSz="1063625">
              <a:defRPr/>
            </a:pPr>
            <a:r>
              <a:rPr lang="zh-CN" altLang="en-US" sz="2300" u="sng">
                <a:solidFill>
                  <a:schemeClr val="bg1"/>
                </a:solidFill>
                <a:effectLst>
                  <a:outerShdw blurRad="38100" dist="38100" dir="2700000" algn="tl">
                    <a:srgbClr val="000000"/>
                  </a:outerShdw>
                </a:effectLst>
                <a:latin typeface="方正粗倩简体"/>
                <a:ea typeface="方正粗倩简体"/>
                <a:cs typeface="方正粗倩简体"/>
              </a:rPr>
              <a:t>养老金</a:t>
            </a:r>
          </a:p>
        </p:txBody>
      </p:sp>
      <p:sp>
        <p:nvSpPr>
          <p:cNvPr id="11" name="矩形 10"/>
          <p:cNvSpPr/>
          <p:nvPr/>
        </p:nvSpPr>
        <p:spPr>
          <a:xfrm>
            <a:off x="4217591" y="5669600"/>
            <a:ext cx="2446984" cy="524442"/>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2400" b="1" spc="50" dirty="0">
                <a:ln w="11430"/>
                <a:solidFill>
                  <a:srgbClr val="C00000"/>
                </a:solidFill>
                <a:effectLst>
                  <a:outerShdw blurRad="76200" dist="50800" dir="5400000" algn="tl" rotWithShape="0">
                    <a:srgbClr val="000000">
                      <a:alpha val="65000"/>
                    </a:srgbClr>
                  </a:outerShdw>
                </a:effectLst>
                <a:latin typeface="微软雅黑" pitchFamily="34" charset="-122"/>
                <a:ea typeface="微软雅黑" pitchFamily="34" charset="-122"/>
              </a:rPr>
              <a:t>复利自由流出</a:t>
            </a:r>
            <a:endParaRPr lang="zh-CN" altLang="en-US" sz="2400" b="1" spc="50" dirty="0">
              <a:ln w="11430"/>
              <a:solidFill>
                <a:srgbClr val="C00000"/>
              </a:solidFill>
              <a:effectLst>
                <a:outerShdw blurRad="76200" dist="50800" dir="5400000" algn="tl" rotWithShape="0">
                  <a:srgbClr val="000000">
                    <a:alpha val="65000"/>
                  </a:srgbClr>
                </a:outerShdw>
              </a:effectLst>
              <a:latin typeface="Arial" pitchFamily="34" charset="0"/>
              <a:ea typeface="宋体" pitchFamily="2" charset="-122"/>
            </a:endParaRPr>
          </a:p>
        </p:txBody>
      </p:sp>
      <p:sp>
        <p:nvSpPr>
          <p:cNvPr id="14" name="矩形 13"/>
          <p:cNvSpPr/>
          <p:nvPr/>
        </p:nvSpPr>
        <p:spPr>
          <a:xfrm>
            <a:off x="3966851" y="3644843"/>
            <a:ext cx="2945278" cy="732740"/>
          </a:xfrm>
          <a:prstGeom prst="rect">
            <a:avLst/>
          </a:prstGeom>
          <a:noFill/>
          <a:effectLst>
            <a:glow rad="101600">
              <a:schemeClr val="tx1">
                <a:alpha val="40000"/>
              </a:schemeClr>
            </a:glow>
          </a:effectLst>
        </p:spPr>
        <p:txBody>
          <a:bodyPr wrap="none">
            <a:spAutoFit/>
          </a:bodyPr>
          <a:lstStyle/>
          <a:p>
            <a:pPr algn="ctr" defTabSz="914400">
              <a:defRPr/>
            </a:pPr>
            <a:r>
              <a:rPr lang="zh-CN" altLang="en-US" sz="3600" dirty="0">
                <a:ln w="18415" cmpd="sng">
                  <a:solidFill>
                    <a:srgbClr val="111111"/>
                  </a:solidFill>
                  <a:prstDash val="solid"/>
                </a:ln>
                <a:solidFill>
                  <a:srgbClr val="FFFFFF"/>
                </a:solidFill>
                <a:effectLst>
                  <a:outerShdw blurRad="63500" dir="3600000" algn="tl" rotWithShape="0">
                    <a:srgbClr val="000000">
                      <a:alpha val="70000"/>
                    </a:srgbClr>
                  </a:outerShdw>
                </a:effectLst>
                <a:latin typeface="方正超粗黑简体" pitchFamily="65" charset="-122"/>
                <a:ea typeface="方正超粗黑简体" pitchFamily="65" charset="-122"/>
              </a:rPr>
              <a:t>顶级金账户</a:t>
            </a:r>
            <a:endParaRPr lang="en-US" altLang="zh-CN" sz="3600" dirty="0">
              <a:ln w="18415" cmpd="sng">
                <a:solidFill>
                  <a:srgbClr val="111111"/>
                </a:solidFill>
                <a:prstDash val="solid"/>
              </a:ln>
              <a:solidFill>
                <a:srgbClr val="FFFFFF"/>
              </a:solidFill>
              <a:effectLst>
                <a:outerShdw blurRad="63500" dir="3600000" algn="tl" rotWithShape="0">
                  <a:srgbClr val="000000">
                    <a:alpha val="70000"/>
                  </a:srgbClr>
                </a:outerShdw>
              </a:effectLst>
              <a:latin typeface="方正超粗黑简体" pitchFamily="65" charset="-122"/>
              <a:ea typeface="方正超粗黑简体" pitchFamily="65" charset="-122"/>
            </a:endParaRPr>
          </a:p>
        </p:txBody>
      </p:sp>
      <p:sp>
        <p:nvSpPr>
          <p:cNvPr id="16" name="矩形 15"/>
          <p:cNvSpPr/>
          <p:nvPr/>
        </p:nvSpPr>
        <p:spPr>
          <a:xfrm>
            <a:off x="168312" y="3807721"/>
            <a:ext cx="1265859" cy="1361060"/>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2400" b="1" spc="50" dirty="0">
                <a:ln w="11430"/>
                <a:solidFill>
                  <a:srgbClr val="C00000"/>
                </a:solidFill>
                <a:effectLst>
                  <a:outerShdw blurRad="76200" dist="50800" dir="5400000" algn="tl" rotWithShape="0">
                    <a:srgbClr val="000000">
                      <a:alpha val="65000"/>
                    </a:srgbClr>
                  </a:outerShdw>
                </a:effectLst>
                <a:latin typeface="微软雅黑" pitchFamily="34" charset="-122"/>
                <a:ea typeface="微软雅黑" pitchFamily="34" charset="-122"/>
              </a:rPr>
              <a:t>复利自由流出</a:t>
            </a:r>
            <a:endParaRPr lang="zh-CN" altLang="en-US" sz="2400" b="1" spc="50" dirty="0">
              <a:ln w="11430"/>
              <a:solidFill>
                <a:srgbClr val="C00000"/>
              </a:solidFill>
              <a:effectLst>
                <a:outerShdw blurRad="76200" dist="50800" dir="5400000" algn="tl" rotWithShape="0">
                  <a:srgbClr val="000000">
                    <a:alpha val="65000"/>
                  </a:srgbClr>
                </a:outerShdw>
              </a:effectLst>
              <a:latin typeface="Arial" pitchFamily="34" charset="0"/>
              <a:ea typeface="宋体" pitchFamily="2" charset="-122"/>
            </a:endParaRPr>
          </a:p>
        </p:txBody>
      </p:sp>
      <p:sp>
        <p:nvSpPr>
          <p:cNvPr id="17" name="矩形 16"/>
          <p:cNvSpPr/>
          <p:nvPr/>
        </p:nvSpPr>
        <p:spPr>
          <a:xfrm>
            <a:off x="9537351" y="3742226"/>
            <a:ext cx="1264442" cy="1361061"/>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2400" b="1" spc="50" dirty="0">
                <a:ln w="11430"/>
                <a:solidFill>
                  <a:srgbClr val="C00000"/>
                </a:solidFill>
                <a:effectLst>
                  <a:outerShdw blurRad="76200" dist="50800" dir="5400000" algn="tl" rotWithShape="0">
                    <a:srgbClr val="000000">
                      <a:alpha val="65000"/>
                    </a:srgbClr>
                  </a:outerShdw>
                </a:effectLst>
                <a:latin typeface="微软雅黑" pitchFamily="34" charset="-122"/>
                <a:ea typeface="微软雅黑" pitchFamily="34" charset="-122"/>
              </a:rPr>
              <a:t>复利自由流出</a:t>
            </a:r>
            <a:endParaRPr lang="zh-CN" altLang="en-US" sz="2400" b="1" spc="50" dirty="0">
              <a:ln w="11430"/>
              <a:solidFill>
                <a:srgbClr val="C00000"/>
              </a:solidFill>
              <a:effectLst>
                <a:outerShdw blurRad="76200" dist="50800" dir="5400000" algn="tl" rotWithShape="0">
                  <a:srgbClr val="000000">
                    <a:alpha val="65000"/>
                  </a:srgbClr>
                </a:outerShdw>
              </a:effectLst>
              <a:latin typeface="Arial" pitchFamily="34" charset="0"/>
              <a:ea typeface="宋体" pitchFamily="2" charset="-122"/>
            </a:endParaRPr>
          </a:p>
        </p:txBody>
      </p:sp>
      <p:sp>
        <p:nvSpPr>
          <p:cNvPr id="12" name="矩形 11"/>
          <p:cNvSpPr>
            <a:spLocks noChangeArrowheads="1"/>
          </p:cNvSpPr>
          <p:nvPr/>
        </p:nvSpPr>
        <p:spPr bwMode="auto">
          <a:xfrm>
            <a:off x="2278063" y="3563938"/>
            <a:ext cx="6075362" cy="1743075"/>
          </a:xfrm>
          <a:prstGeom prst="rect">
            <a:avLst/>
          </a:prstGeom>
          <a:gradFill rotWithShape="1">
            <a:gsLst>
              <a:gs pos="0">
                <a:srgbClr val="CB6C1D"/>
              </a:gs>
              <a:gs pos="80000">
                <a:srgbClr val="FF8F2A"/>
              </a:gs>
              <a:gs pos="100000">
                <a:srgbClr val="FF8F26"/>
              </a:gs>
            </a:gsLst>
            <a:lin ang="16200000"/>
          </a:gradFill>
          <a:ln w="9525" algn="ctr">
            <a:solidFill>
              <a:srgbClr val="F69240"/>
            </a:solidFill>
            <a:miter lim="800000"/>
            <a:headEnd/>
            <a:tailEnd/>
          </a:ln>
          <a:effectLst>
            <a:outerShdw dist="23000" dir="5400000" rotWithShape="0">
              <a:srgbClr val="000000">
                <a:alpha val="34999"/>
              </a:srgbClr>
            </a:outerShdw>
          </a:effectLst>
        </p:spPr>
        <p:txBody>
          <a:bodyPr lIns="106345" tIns="53172" rIns="106345" bIns="53172" anchor="ctr"/>
          <a:lstStyle/>
          <a:p>
            <a:pPr marL="0" lvl="1" indent="0" algn="ctr" defTabSz="1063625">
              <a:defRPr/>
            </a:pPr>
            <a:r>
              <a:rPr lang="zh-CN" altLang="en-US" sz="2800" b="1">
                <a:solidFill>
                  <a:schemeClr val="bg1"/>
                </a:solidFill>
                <a:effectLst>
                  <a:outerShdw blurRad="38100" dist="38100" dir="2700000" algn="tl">
                    <a:srgbClr val="000000"/>
                  </a:outerShdw>
                </a:effectLst>
                <a:latin typeface="微软雅黑" pitchFamily="34" charset="-122"/>
                <a:ea typeface="微软雅黑" pitchFamily="34" charset="-122"/>
              </a:rPr>
              <a:t>一生增长现金流</a:t>
            </a:r>
            <a:r>
              <a:rPr lang="en-US" altLang="zh-CN" sz="2800" b="1">
                <a:solidFill>
                  <a:schemeClr val="bg1"/>
                </a:solidFill>
                <a:effectLst>
                  <a:outerShdw blurRad="38100" dist="38100" dir="2700000" algn="tl">
                    <a:srgbClr val="000000"/>
                  </a:outerShdw>
                </a:effectLst>
                <a:latin typeface="微软雅黑" pitchFamily="34" charset="-122"/>
                <a:ea typeface="微软雅黑" pitchFamily="34" charset="-122"/>
              </a:rPr>
              <a:t>  </a:t>
            </a:r>
            <a:r>
              <a:rPr lang="zh-CN" altLang="en-US" sz="2800" b="1">
                <a:solidFill>
                  <a:schemeClr val="bg1"/>
                </a:solidFill>
                <a:effectLst>
                  <a:outerShdw blurRad="38100" dist="38100" dir="2700000" algn="tl">
                    <a:srgbClr val="000000"/>
                  </a:outerShdw>
                </a:effectLst>
                <a:latin typeface="微软雅黑" pitchFamily="34" charset="-122"/>
                <a:ea typeface="微软雅黑" pitchFamily="34" charset="-122"/>
              </a:rPr>
              <a:t>双账借款享自由</a:t>
            </a:r>
            <a:endParaRPr lang="en-US" altLang="zh-CN" sz="2800" b="1">
              <a:solidFill>
                <a:schemeClr val="bg1"/>
              </a:solidFill>
              <a:effectLst>
                <a:outerShdw blurRad="38100" dist="38100" dir="2700000" algn="tl">
                  <a:srgbClr val="000000"/>
                </a:outerShdw>
              </a:effectLst>
              <a:latin typeface="微软雅黑" pitchFamily="34" charset="-122"/>
              <a:ea typeface="微软雅黑" pitchFamily="34" charset="-122"/>
            </a:endParaRPr>
          </a:p>
          <a:p>
            <a:pPr marL="0" lvl="1" indent="0" algn="ctr" defTabSz="1063625">
              <a:defRPr/>
            </a:pPr>
            <a:r>
              <a:rPr lang="zh-CN" altLang="en-US" sz="2800" b="1">
                <a:solidFill>
                  <a:schemeClr val="bg1"/>
                </a:solidFill>
                <a:effectLst>
                  <a:outerShdw blurRad="38100" dist="38100" dir="2700000" algn="tl">
                    <a:srgbClr val="000000"/>
                  </a:outerShdw>
                </a:effectLst>
                <a:latin typeface="微软雅黑" pitchFamily="34" charset="-122"/>
                <a:ea typeface="微软雅黑" pitchFamily="34" charset="-122"/>
              </a:rPr>
              <a:t>意外保障再加倍  信托传承免担忧</a:t>
            </a:r>
            <a:endParaRPr lang="en-US" altLang="zh-CN" sz="2800" b="1">
              <a:solidFill>
                <a:schemeClr val="bg1"/>
              </a:solidFill>
              <a:effectLst>
                <a:outerShdw blurRad="38100" dist="38100" dir="2700000" algn="tl">
                  <a:srgbClr val="000000"/>
                </a:outerShdw>
              </a:effectLst>
              <a:latin typeface="微软雅黑" pitchFamily="34" charset="-122"/>
              <a:ea typeface="微软雅黑" pitchFamily="34" charset="-122"/>
            </a:endParaRPr>
          </a:p>
          <a:p>
            <a:pPr algn="ctr" defTabSz="1063625">
              <a:defRPr/>
            </a:pPr>
            <a:endParaRPr lang="en-US" altLang="zh-CN" sz="2100" b="1">
              <a:solidFill>
                <a:srgbClr val="FFFFFF"/>
              </a:solidFill>
              <a:latin typeface="微软雅黑" pitchFamily="34" charset="-122"/>
              <a:ea typeface="微软雅黑" pitchFamily="34" charset="-122"/>
            </a:endParaRPr>
          </a:p>
        </p:txBody>
      </p:sp>
      <p:sp>
        <p:nvSpPr>
          <p:cNvPr id="13" name="矩形 12"/>
          <p:cNvSpPr/>
          <p:nvPr/>
        </p:nvSpPr>
        <p:spPr>
          <a:xfrm>
            <a:off x="3543439" y="4292645"/>
            <a:ext cx="3551030" cy="873200"/>
          </a:xfrm>
          <a:prstGeom prst="rect">
            <a:avLst/>
          </a:prstGeom>
          <a:noFill/>
          <a:effectLst>
            <a:glow rad="101600">
              <a:schemeClr val="tx1">
                <a:alpha val="60000"/>
              </a:schemeClr>
            </a:glow>
          </a:effectLst>
        </p:spPr>
        <p:txBody>
          <a:bodyPr wrap="none">
            <a:spAutoFit/>
          </a:bodyPr>
          <a:lstStyle/>
          <a:p>
            <a:pPr algn="ctr" defTabSz="914400">
              <a:defRPr/>
            </a:pPr>
            <a:r>
              <a:rPr lang="zh-CN" altLang="en-US" sz="4400"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方正超粗黑简体" pitchFamily="65" charset="-122"/>
                <a:ea typeface="方正超粗黑简体" pitchFamily="65" charset="-122"/>
              </a:rPr>
              <a:t>高灵活支取</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slide(fromBottom)">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fill="hold"/>
                                        <p:tgtEl>
                                          <p:spTgt spid="70"/>
                                        </p:tgtEl>
                                        <p:attrNameLst>
                                          <p:attrName>ppt_x</p:attrName>
                                        </p:attrNameLst>
                                      </p:cBhvr>
                                      <p:tavLst>
                                        <p:tav tm="0">
                                          <p:val>
                                            <p:strVal val="#ppt_x"/>
                                          </p:val>
                                        </p:tav>
                                        <p:tav tm="100000">
                                          <p:val>
                                            <p:strVal val="#ppt_x"/>
                                          </p:val>
                                        </p:tav>
                                      </p:tavLst>
                                    </p:anim>
                                    <p:anim calcmode="lin" valueType="num">
                                      <p:cBhvr additive="base">
                                        <p:cTn id="13" dur="500" fill="hold"/>
                                        <p:tgtEl>
                                          <p:spTgt spid="70"/>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71"/>
                                        </p:tgtEl>
                                        <p:attrNameLst>
                                          <p:attrName>style.visibility</p:attrName>
                                        </p:attrNameLst>
                                      </p:cBhvr>
                                      <p:to>
                                        <p:strVal val="visible"/>
                                      </p:to>
                                    </p:set>
                                    <p:anim calcmode="lin" valueType="num">
                                      <p:cBhvr additive="base">
                                        <p:cTn id="18" dur="500" fill="hold"/>
                                        <p:tgtEl>
                                          <p:spTgt spid="71"/>
                                        </p:tgtEl>
                                        <p:attrNameLst>
                                          <p:attrName>ppt_x</p:attrName>
                                        </p:attrNameLst>
                                      </p:cBhvr>
                                      <p:tavLst>
                                        <p:tav tm="0">
                                          <p:val>
                                            <p:strVal val="#ppt_x"/>
                                          </p:val>
                                        </p:tav>
                                        <p:tav tm="100000">
                                          <p:val>
                                            <p:strVal val="#ppt_x"/>
                                          </p:val>
                                        </p:tav>
                                      </p:tavLst>
                                    </p:anim>
                                    <p:anim calcmode="lin" valueType="num">
                                      <p:cBhvr additive="base">
                                        <p:cTn id="19" dur="500" fill="hold"/>
                                        <p:tgtEl>
                                          <p:spTgt spid="71"/>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74"/>
                                        </p:tgtEl>
                                        <p:attrNameLst>
                                          <p:attrName>style.visibility</p:attrName>
                                        </p:attrNameLst>
                                      </p:cBhvr>
                                      <p:to>
                                        <p:strVal val="visible"/>
                                      </p:to>
                                    </p:set>
                                    <p:anim calcmode="lin" valueType="num">
                                      <p:cBhvr additive="base">
                                        <p:cTn id="24" dur="500" fill="hold"/>
                                        <p:tgtEl>
                                          <p:spTgt spid="74"/>
                                        </p:tgtEl>
                                        <p:attrNameLst>
                                          <p:attrName>ppt_x</p:attrName>
                                        </p:attrNameLst>
                                      </p:cBhvr>
                                      <p:tavLst>
                                        <p:tav tm="0">
                                          <p:val>
                                            <p:strVal val="#ppt_x"/>
                                          </p:val>
                                        </p:tav>
                                        <p:tav tm="100000">
                                          <p:val>
                                            <p:strVal val="#ppt_x"/>
                                          </p:val>
                                        </p:tav>
                                      </p:tavLst>
                                    </p:anim>
                                    <p:anim calcmode="lin" valueType="num">
                                      <p:cBhvr additive="base">
                                        <p:cTn id="25" dur="500" fill="hold"/>
                                        <p:tgtEl>
                                          <p:spTgt spid="74"/>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3" presetClass="entr" presetSubtype="16" fill="hold" nodeType="click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p:cTn id="30" dur="500" fill="hold"/>
                                        <p:tgtEl>
                                          <p:spTgt spid="75"/>
                                        </p:tgtEl>
                                        <p:attrNameLst>
                                          <p:attrName>ppt_w</p:attrName>
                                        </p:attrNameLst>
                                      </p:cBhvr>
                                      <p:tavLst>
                                        <p:tav tm="0">
                                          <p:val>
                                            <p:fltVal val="0"/>
                                          </p:val>
                                        </p:tav>
                                        <p:tav tm="100000">
                                          <p:val>
                                            <p:strVal val="#ppt_w"/>
                                          </p:val>
                                        </p:tav>
                                      </p:tavLst>
                                    </p:anim>
                                    <p:anim calcmode="lin" valueType="num">
                                      <p:cBhvr>
                                        <p:cTn id="31" dur="500" fill="hold"/>
                                        <p:tgtEl>
                                          <p:spTgt spid="75"/>
                                        </p:tgtEl>
                                        <p:attrNameLst>
                                          <p:attrName>ppt_h</p:attrName>
                                        </p:attrNameLst>
                                      </p:cBhvr>
                                      <p:tavLst>
                                        <p:tav tm="0">
                                          <p:val>
                                            <p:fltVal val="0"/>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3" presetClass="entr" presetSubtype="16"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childTnLst>
                                </p:cTn>
                              </p:par>
                              <p:par>
                                <p:cTn id="38" presetID="23" presetClass="entr" presetSubtype="16" fill="hold" nodeType="withEffect">
                                  <p:stCondLst>
                                    <p:cond delay="0"/>
                                  </p:stCondLst>
                                  <p:childTnLst>
                                    <p:set>
                                      <p:cBhvr>
                                        <p:cTn id="39" dur="1" fill="hold">
                                          <p:stCondLst>
                                            <p:cond delay="0"/>
                                          </p:stCondLst>
                                        </p:cTn>
                                        <p:tgtEl>
                                          <p:spTgt spid="76"/>
                                        </p:tgtEl>
                                        <p:attrNameLst>
                                          <p:attrName>style.visibility</p:attrName>
                                        </p:attrNameLst>
                                      </p:cBhvr>
                                      <p:to>
                                        <p:strVal val="visible"/>
                                      </p:to>
                                    </p:set>
                                    <p:anim calcmode="lin" valueType="num">
                                      <p:cBhvr>
                                        <p:cTn id="40" dur="500" fill="hold"/>
                                        <p:tgtEl>
                                          <p:spTgt spid="76"/>
                                        </p:tgtEl>
                                        <p:attrNameLst>
                                          <p:attrName>ppt_w</p:attrName>
                                        </p:attrNameLst>
                                      </p:cBhvr>
                                      <p:tavLst>
                                        <p:tav tm="0">
                                          <p:val>
                                            <p:fltVal val="0"/>
                                          </p:val>
                                        </p:tav>
                                        <p:tav tm="100000">
                                          <p:val>
                                            <p:strVal val="#ppt_w"/>
                                          </p:val>
                                        </p:tav>
                                      </p:tavLst>
                                    </p:anim>
                                    <p:anim calcmode="lin" valueType="num">
                                      <p:cBhvr>
                                        <p:cTn id="41" dur="500" fill="hold"/>
                                        <p:tgtEl>
                                          <p:spTgt spid="76"/>
                                        </p:tgtEl>
                                        <p:attrNameLst>
                                          <p:attrName>ppt_h</p:attrName>
                                        </p:attrNameLst>
                                      </p:cBhvr>
                                      <p:tavLst>
                                        <p:tav tm="0">
                                          <p:val>
                                            <p:fltVal val="0"/>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23"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49" presetClass="entr" presetSubtype="0" decel="10000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 calcmode="lin" valueType="num">
                                      <p:cBhvr>
                                        <p:cTn id="54" dur="500" fill="hold"/>
                                        <p:tgtEl>
                                          <p:spTgt spid="13"/>
                                        </p:tgtEl>
                                        <p:attrNameLst>
                                          <p:attrName>style.rotation</p:attrName>
                                        </p:attrNameLst>
                                      </p:cBhvr>
                                      <p:tavLst>
                                        <p:tav tm="0">
                                          <p:val>
                                            <p:fltVal val="360"/>
                                          </p:val>
                                        </p:tav>
                                        <p:tav tm="100000">
                                          <p:val>
                                            <p:fltVal val="0"/>
                                          </p:val>
                                        </p:tav>
                                      </p:tavLst>
                                    </p:anim>
                                    <p:animEffect transition="in" filter="fade">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12" presetClass="entr" presetSubtype="4" fill="hold" nodeType="click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slide(fromBottom)">
                                      <p:cBhvr>
                                        <p:cTn id="60" dur="500"/>
                                        <p:tgtEl>
                                          <p:spTgt spid="17"/>
                                        </p:tgtEl>
                                      </p:cBhvr>
                                    </p:animEffect>
                                  </p:childTnLst>
                                </p:cTn>
                              </p:par>
                              <p:par>
                                <p:cTn id="61" presetID="12" presetClass="entr" presetSubtype="4"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slide(fromBottom)">
                                      <p:cBhvr>
                                        <p:cTn id="63" dur="500"/>
                                        <p:tgtEl>
                                          <p:spTgt spid="16"/>
                                        </p:tgtEl>
                                      </p:cBhvr>
                                    </p:animEffect>
                                  </p:childTnLst>
                                </p:cTn>
                              </p:par>
                              <p:par>
                                <p:cTn id="64" presetID="12" presetClass="entr" presetSubtype="4"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slide(fromBottom)">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4" grpId="0"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868395" y="1377090"/>
            <a:ext cx="5316981" cy="1500839"/>
          </a:xfrm>
          <a:prstGeom prst="rect">
            <a:avLst/>
          </a:prstGeom>
          <a:noFill/>
        </p:spPr>
        <p:txBody>
          <a:bodyPr>
            <a:spAutoFit/>
          </a:bodyPr>
          <a:lstStyle/>
          <a:p>
            <a:pPr algn="ctr" defTabSz="914400">
              <a:defRPr/>
            </a:pPr>
            <a:r>
              <a:rPr lang="zh-CN" alt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粗宋简体" pitchFamily="65" charset="-122"/>
                <a:ea typeface="方正粗宋简体" pitchFamily="65" charset="-122"/>
              </a:rPr>
              <a:t>投保          宽泛</a:t>
            </a:r>
            <a:endParaRPr lang="en-US" altLang="zh-CN"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粗宋简体" pitchFamily="65" charset="-122"/>
              <a:ea typeface="方正粗宋简体" pitchFamily="65" charset="-122"/>
            </a:endParaRPr>
          </a:p>
          <a:p>
            <a:pPr algn="ctr" defTabSz="914400">
              <a:defRPr/>
            </a:pPr>
            <a:r>
              <a:rPr lang="zh-CN" alt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方正粗宋简体" pitchFamily="65" charset="-122"/>
                <a:ea typeface="方正粗宋简体" pitchFamily="65" charset="-122"/>
              </a:rPr>
              <a:t>核保          宽松</a:t>
            </a:r>
          </a:p>
        </p:txBody>
      </p:sp>
      <p:sp>
        <p:nvSpPr>
          <p:cNvPr id="9" name="矩形 8"/>
          <p:cNvSpPr/>
          <p:nvPr/>
        </p:nvSpPr>
        <p:spPr>
          <a:xfrm>
            <a:off x="4725610" y="1295720"/>
            <a:ext cx="2113706" cy="1780819"/>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9600" b="1" spc="50" dirty="0">
                <a:ln w="11430"/>
                <a:solidFill>
                  <a:srgbClr val="FF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最 </a:t>
            </a:r>
            <a:endParaRPr lang="zh-CN" altLang="en-US" sz="4400" b="1" spc="50" dirty="0">
              <a:ln w="11430"/>
              <a:solidFill>
                <a:srgbClr val="FF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p:txBody>
      </p:sp>
      <p:sp>
        <p:nvSpPr>
          <p:cNvPr id="10" name="矩形 9"/>
          <p:cNvSpPr/>
          <p:nvPr/>
        </p:nvSpPr>
        <p:spPr>
          <a:xfrm>
            <a:off x="760055" y="1700446"/>
            <a:ext cx="2058408" cy="1152244"/>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4400">
              <a:defRPr/>
            </a:pPr>
            <a:r>
              <a:rPr lang="zh-CN" altLang="en-US" sz="6000" b="1" spc="50" dirty="0">
                <a:ln w="11430"/>
                <a:solidFill>
                  <a:srgbClr val="FF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还有</a:t>
            </a:r>
          </a:p>
        </p:txBody>
      </p:sp>
      <p:grpSp>
        <p:nvGrpSpPr>
          <p:cNvPr id="200708" name="右箭头 6"/>
          <p:cNvGrpSpPr>
            <a:grpSpLocks/>
          </p:cNvGrpSpPr>
          <p:nvPr/>
        </p:nvGrpSpPr>
        <p:grpSpPr bwMode="auto">
          <a:xfrm>
            <a:off x="-71438" y="2709863"/>
            <a:ext cx="6551613" cy="1906587"/>
            <a:chOff x="-38" y="1505"/>
            <a:chExt cx="3494" cy="1060"/>
          </a:xfrm>
        </p:grpSpPr>
        <p:pic>
          <p:nvPicPr>
            <p:cNvPr id="200712" name="右箭头 6"/>
            <p:cNvPicPr>
              <a:picLocks noChangeArrowheads="1"/>
            </p:cNvPicPr>
            <p:nvPr/>
          </p:nvPicPr>
          <p:blipFill>
            <a:blip r:embed="rId3"/>
            <a:srcRect/>
            <a:stretch>
              <a:fillRect/>
            </a:stretch>
          </p:blipFill>
          <p:spPr bwMode="auto">
            <a:xfrm>
              <a:off x="-38" y="1505"/>
              <a:ext cx="3494" cy="1060"/>
            </a:xfrm>
            <a:prstGeom prst="rect">
              <a:avLst/>
            </a:prstGeom>
            <a:noFill/>
            <a:ln w="9525">
              <a:noFill/>
              <a:miter lim="800000"/>
              <a:headEnd/>
              <a:tailEnd/>
            </a:ln>
          </p:spPr>
        </p:pic>
        <p:sp>
          <p:nvSpPr>
            <p:cNvPr id="157703" name="Text Box 7"/>
            <p:cNvSpPr txBox="1">
              <a:spLocks noChangeArrowheads="1"/>
            </p:cNvSpPr>
            <p:nvPr/>
          </p:nvSpPr>
          <p:spPr bwMode="auto">
            <a:xfrm>
              <a:off x="0" y="1740"/>
              <a:ext cx="3135" cy="570"/>
            </a:xfrm>
            <a:prstGeom prst="rect">
              <a:avLst/>
            </a:prstGeom>
            <a:noFill/>
            <a:ln w="9525">
              <a:noFill/>
              <a:miter lim="800000"/>
              <a:headEnd/>
              <a:tailEnd/>
            </a:ln>
          </p:spPr>
          <p:txBody>
            <a:bodyPr lIns="106345" tIns="53172" rIns="106345" bIns="53172" anchor="ctr"/>
            <a:lstStyle/>
            <a:p>
              <a:pPr algn="ctr" defTabSz="1063625">
                <a:defRPr/>
              </a:pPr>
              <a:r>
                <a:rPr lang="en-US" altLang="zh-CN" sz="3700">
                  <a:solidFill>
                    <a:schemeClr val="bg1"/>
                  </a:solidFill>
                  <a:effectLst>
                    <a:outerShdw blurRad="38100" dist="38100" dir="2700000" algn="tl">
                      <a:srgbClr val="C0C0C0"/>
                    </a:outerShdw>
                  </a:effectLst>
                  <a:latin typeface="方正超粗黑简体"/>
                  <a:ea typeface="方正超粗黑简体"/>
                  <a:cs typeface="方正超粗黑简体"/>
                </a:rPr>
                <a:t>28</a:t>
              </a:r>
              <a:r>
                <a:rPr lang="zh-CN" altLang="en-US" sz="3700">
                  <a:solidFill>
                    <a:schemeClr val="bg1"/>
                  </a:solidFill>
                  <a:effectLst>
                    <a:outerShdw blurRad="38100" dist="38100" dir="2700000" algn="tl">
                      <a:srgbClr val="C0C0C0"/>
                    </a:outerShdw>
                  </a:effectLst>
                  <a:latin typeface="方正超粗黑简体"/>
                  <a:ea typeface="方正超粗黑简体"/>
                  <a:cs typeface="方正超粗黑简体"/>
                </a:rPr>
                <a:t>天</a:t>
              </a:r>
              <a:r>
                <a:rPr lang="en-US" altLang="zh-CN" sz="3700">
                  <a:solidFill>
                    <a:schemeClr val="bg1"/>
                  </a:solidFill>
                  <a:effectLst>
                    <a:outerShdw blurRad="38100" dist="38100" dir="2700000" algn="tl">
                      <a:srgbClr val="C0C0C0"/>
                    </a:outerShdw>
                  </a:effectLst>
                  <a:latin typeface="方正超粗黑简体"/>
                  <a:ea typeface="方正超粗黑简体"/>
                  <a:cs typeface="方正超粗黑简体"/>
                </a:rPr>
                <a:t>-70</a:t>
              </a:r>
              <a:r>
                <a:rPr lang="zh-CN" altLang="en-US" sz="3700">
                  <a:solidFill>
                    <a:schemeClr val="bg1"/>
                  </a:solidFill>
                  <a:effectLst>
                    <a:outerShdw blurRad="38100" dist="38100" dir="2700000" algn="tl">
                      <a:srgbClr val="C0C0C0"/>
                    </a:outerShdw>
                  </a:effectLst>
                  <a:latin typeface="方正超粗黑简体"/>
                  <a:ea typeface="方正超粗黑简体"/>
                  <a:cs typeface="方正超粗黑简体"/>
                </a:rPr>
                <a:t>周岁最宽投保</a:t>
              </a:r>
              <a:endParaRPr lang="en-US" altLang="zh-CN" sz="3700">
                <a:solidFill>
                  <a:schemeClr val="bg1"/>
                </a:solidFill>
                <a:effectLst>
                  <a:outerShdw blurRad="38100" dist="38100" dir="2700000" algn="tl">
                    <a:srgbClr val="C0C0C0"/>
                  </a:outerShdw>
                </a:effectLst>
                <a:latin typeface="方正超粗黑简体"/>
                <a:ea typeface="方正超粗黑简体"/>
                <a:cs typeface="方正超粗黑简体"/>
              </a:endParaRPr>
            </a:p>
          </p:txBody>
        </p:sp>
      </p:grpSp>
      <p:grpSp>
        <p:nvGrpSpPr>
          <p:cNvPr id="200709" name="左箭头 11"/>
          <p:cNvGrpSpPr>
            <a:grpSpLocks/>
          </p:cNvGrpSpPr>
          <p:nvPr/>
        </p:nvGrpSpPr>
        <p:grpSpPr bwMode="auto">
          <a:xfrm>
            <a:off x="2879725" y="4090988"/>
            <a:ext cx="7986713" cy="2227262"/>
            <a:chOff x="1536" y="2273"/>
            <a:chExt cx="4259" cy="1237"/>
          </a:xfrm>
        </p:grpSpPr>
        <p:pic>
          <p:nvPicPr>
            <p:cNvPr id="200710" name="左箭头 11"/>
            <p:cNvPicPr>
              <a:picLocks noChangeArrowheads="1"/>
            </p:cNvPicPr>
            <p:nvPr/>
          </p:nvPicPr>
          <p:blipFill>
            <a:blip r:embed="rId4"/>
            <a:srcRect/>
            <a:stretch>
              <a:fillRect/>
            </a:stretch>
          </p:blipFill>
          <p:spPr bwMode="auto">
            <a:xfrm>
              <a:off x="1536" y="2273"/>
              <a:ext cx="4259" cy="1237"/>
            </a:xfrm>
            <a:prstGeom prst="rect">
              <a:avLst/>
            </a:prstGeom>
            <a:noFill/>
            <a:ln w="9525">
              <a:noFill/>
              <a:miter lim="800000"/>
              <a:headEnd/>
              <a:tailEnd/>
            </a:ln>
          </p:spPr>
        </p:pic>
        <p:sp>
          <p:nvSpPr>
            <p:cNvPr id="157706" name="Text Box 10"/>
            <p:cNvSpPr txBox="1">
              <a:spLocks noChangeArrowheads="1"/>
            </p:cNvSpPr>
            <p:nvPr/>
          </p:nvSpPr>
          <p:spPr bwMode="auto">
            <a:xfrm>
              <a:off x="1867" y="2588"/>
              <a:ext cx="3893" cy="585"/>
            </a:xfrm>
            <a:prstGeom prst="rect">
              <a:avLst/>
            </a:prstGeom>
            <a:noFill/>
            <a:ln w="9525">
              <a:noFill/>
              <a:miter lim="800000"/>
              <a:headEnd/>
              <a:tailEnd/>
            </a:ln>
          </p:spPr>
          <p:txBody>
            <a:bodyPr lIns="106345" tIns="53172" rIns="106345" bIns="53172" anchor="ctr"/>
            <a:lstStyle/>
            <a:p>
              <a:pPr algn="ctr" defTabSz="1063625">
                <a:defRPr/>
              </a:pPr>
              <a:r>
                <a:rPr lang="zh-CN" altLang="en-US" sz="3700">
                  <a:solidFill>
                    <a:schemeClr val="bg1"/>
                  </a:solidFill>
                  <a:effectLst>
                    <a:outerShdw blurRad="38100" dist="38100" dir="2700000" algn="tl">
                      <a:srgbClr val="C0C0C0"/>
                    </a:outerShdw>
                  </a:effectLst>
                  <a:latin typeface="方正超粗黑简体"/>
                  <a:ea typeface="方正超粗黑简体"/>
                  <a:cs typeface="方正超粗黑简体"/>
                </a:rPr>
                <a:t>三免核保更免担忧</a:t>
              </a:r>
            </a:p>
          </p:txBody>
        </p:sp>
      </p:gr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日期占位符 1"/>
          <p:cNvSpPr>
            <a:spLocks noGrp="1"/>
          </p:cNvSpPr>
          <p:nvPr>
            <p:ph type="dt" sz="quarter" idx="10"/>
          </p:nvPr>
        </p:nvSpPr>
        <p:spPr/>
        <p:txBody>
          <a:bodyPr/>
          <a:lstStyle/>
          <a:p>
            <a:pPr>
              <a:defRPr/>
            </a:pPr>
            <a:fld id="{4466D0B3-4C5E-49E4-A084-4B65E1AEEE22}" type="datetime1">
              <a:rPr lang="en-US" altLang="zh-CN"/>
              <a:pPr>
                <a:defRPr/>
              </a:pPr>
              <a:t>12/7/2014</a:t>
            </a:fld>
            <a:endParaRPr lang="zh-CN" altLang="en-US" sz="1800">
              <a:solidFill>
                <a:schemeClr val="tx1"/>
              </a:solidFill>
            </a:endParaRPr>
          </a:p>
        </p:txBody>
      </p:sp>
      <p:graphicFrame>
        <p:nvGraphicFramePr>
          <p:cNvPr id="92184" name="Group 24"/>
          <p:cNvGraphicFramePr>
            <a:graphicFrameLocks noGrp="1"/>
          </p:cNvGraphicFramePr>
          <p:nvPr/>
        </p:nvGraphicFramePr>
        <p:xfrm>
          <a:off x="168275" y="1911350"/>
          <a:ext cx="10463213" cy="3422651"/>
        </p:xfrm>
        <a:graphic>
          <a:graphicData uri="http://schemas.openxmlformats.org/drawingml/2006/table">
            <a:tbl>
              <a:tblPr/>
              <a:tblGrid>
                <a:gridCol w="2833688"/>
                <a:gridCol w="7629525"/>
              </a:tblGrid>
              <a:tr h="6143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产品类型</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两全型</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3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投保年龄</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600" b="0" i="0" u="none" strike="noStrike" cap="none" normalizeH="0" baseline="0" smtClean="0">
                          <a:ln>
                            <a:noFill/>
                          </a:ln>
                          <a:solidFill>
                            <a:schemeClr val="tx1"/>
                          </a:solidFill>
                          <a:effectLst/>
                          <a:latin typeface="汉仪大隶书简"/>
                          <a:ea typeface="汉仪大隶书简"/>
                          <a:cs typeface="汉仪大隶书简"/>
                          <a:sym typeface="Calibri" pitchFamily="34" charset="0"/>
                        </a:rPr>
                        <a:t>28</a:t>
                      </a:r>
                      <a:r>
                        <a:rPr kumimoji="0" lang="zh-CN" altLang="en-US" sz="2600" b="0" i="0" u="none" strike="noStrike" cap="none" normalizeH="0" baseline="0" smtClean="0">
                          <a:ln>
                            <a:noFill/>
                          </a:ln>
                          <a:solidFill>
                            <a:schemeClr val="tx1"/>
                          </a:solidFill>
                          <a:effectLst/>
                          <a:latin typeface="汉仪大隶书简"/>
                          <a:ea typeface="汉仪大隶书简"/>
                          <a:cs typeface="汉仪大隶书简"/>
                          <a:sym typeface="Calibri" pitchFamily="34" charset="0"/>
                        </a:rPr>
                        <a:t>日</a:t>
                      </a:r>
                      <a:r>
                        <a:rPr kumimoji="0" lang="en-US" altLang="zh-CN" sz="2600" b="0" i="0" u="none" strike="noStrike" cap="none" normalizeH="0" baseline="0" smtClean="0">
                          <a:ln>
                            <a:noFill/>
                          </a:ln>
                          <a:solidFill>
                            <a:srgbClr val="FF0000"/>
                          </a:solidFill>
                          <a:effectLst/>
                          <a:latin typeface="汉仪大隶书简"/>
                          <a:ea typeface="汉仪大隶书简"/>
                          <a:cs typeface="汉仪大隶书简"/>
                          <a:sym typeface="Calibri" pitchFamily="34" charset="0"/>
                        </a:rPr>
                        <a:t>--70</a:t>
                      </a:r>
                      <a:r>
                        <a:rPr kumimoji="0" lang="zh-CN" altLang="en-US" sz="2600" b="0" i="0" u="none" strike="noStrike" cap="none" normalizeH="0" baseline="0" smtClean="0">
                          <a:ln>
                            <a:noFill/>
                          </a:ln>
                          <a:solidFill>
                            <a:schemeClr val="tx1"/>
                          </a:solidFill>
                          <a:effectLst/>
                          <a:latin typeface="汉仪大隶书简"/>
                          <a:ea typeface="汉仪大隶书简"/>
                          <a:cs typeface="汉仪大隶书简"/>
                          <a:sym typeface="Calibri" pitchFamily="34" charset="0"/>
                        </a:rPr>
                        <a:t>周岁以下</a:t>
                      </a:r>
                      <a:endParaRPr kumimoji="1" lang="zh-CN" altLang="en-US" sz="1900" b="0" i="0" u="none" strike="noStrike" cap="none" normalizeH="0" baseline="0" smtClean="0">
                        <a:ln>
                          <a:noFill/>
                        </a:ln>
                        <a:solidFill>
                          <a:schemeClr val="tx1"/>
                        </a:solidFill>
                        <a:effectLst/>
                        <a:latin typeface="汉仪大隶书简"/>
                        <a:ea typeface="汉仪大隶书简"/>
                        <a:cs typeface="汉仪大隶书简"/>
                        <a:sym typeface="Calibri" pitchFamily="34" charset="0"/>
                      </a:endParaRP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8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交费方式</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3</a:t>
                      </a: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年、</a:t>
                      </a:r>
                      <a:r>
                        <a:rPr kumimoji="1" lang="en-US" altLang="zh-CN" sz="2600" b="0" i="0" u="none" strike="noStrike" cap="none" normalizeH="0" baseline="0" smtClean="0">
                          <a:ln>
                            <a:noFill/>
                          </a:ln>
                          <a:solidFill>
                            <a:srgbClr val="FF0000"/>
                          </a:solidFill>
                          <a:effectLst/>
                          <a:latin typeface="汉仪大隶书简"/>
                          <a:ea typeface="汉仪大隶书简"/>
                          <a:cs typeface="Times New Roman" pitchFamily="18" charset="0"/>
                          <a:sym typeface="Calibri" pitchFamily="34" charset="0"/>
                        </a:rPr>
                        <a:t>5</a:t>
                      </a:r>
                      <a:r>
                        <a:rPr kumimoji="1" lang="zh-CN" altLang="en-US" sz="2600" b="0" i="0" u="none" strike="noStrike" cap="none" normalizeH="0" baseline="0" smtClean="0">
                          <a:ln>
                            <a:noFill/>
                          </a:ln>
                          <a:solidFill>
                            <a:srgbClr val="FF0000"/>
                          </a:solidFill>
                          <a:effectLst/>
                          <a:latin typeface="汉仪大隶书简"/>
                          <a:ea typeface="汉仪大隶书简"/>
                          <a:cs typeface="Times New Roman" pitchFamily="18" charset="0"/>
                          <a:sym typeface="Calibri" pitchFamily="34" charset="0"/>
                        </a:rPr>
                        <a:t>年</a:t>
                      </a: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a:t>
                      </a:r>
                      <a:r>
                        <a:rPr kumimoji="1" lang="en-US" altLang="zh-CN"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10</a:t>
                      </a: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年三种</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92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保险期间</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合同生效之日起至被保险人</a:t>
                      </a:r>
                      <a:r>
                        <a:rPr kumimoji="1" lang="zh-CN" altLang="en-US" sz="2600" b="0" i="0" u="none" strike="noStrike" cap="none" normalizeH="0" baseline="0" smtClean="0">
                          <a:ln>
                            <a:noFill/>
                          </a:ln>
                          <a:solidFill>
                            <a:srgbClr val="FF0000"/>
                          </a:solidFill>
                          <a:effectLst/>
                          <a:latin typeface="汉仪大隶书简"/>
                          <a:ea typeface="汉仪大隶书简"/>
                          <a:cs typeface="Times New Roman" pitchFamily="18" charset="0"/>
                          <a:sym typeface="Calibri" pitchFamily="34" charset="0"/>
                        </a:rPr>
                        <a:t>年满八十周岁</a:t>
                      </a:r>
                      <a:r>
                        <a:rPr kumimoji="1" lang="zh-CN" altLang="en-US" sz="2600" b="0" i="0" u="none" strike="noStrike" cap="none" normalizeH="0" baseline="0" smtClean="0">
                          <a:ln>
                            <a:noFill/>
                          </a:ln>
                          <a:solidFill>
                            <a:schemeClr val="tx1"/>
                          </a:solidFill>
                          <a:effectLst/>
                          <a:latin typeface="汉仪大隶书简"/>
                          <a:ea typeface="汉仪大隶书简"/>
                          <a:cs typeface="Times New Roman" pitchFamily="18" charset="0"/>
                          <a:sym typeface="Calibri" pitchFamily="34" charset="0"/>
                        </a:rPr>
                        <a:t>的年生效对应日止。</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937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汉仪大隶书简"/>
                          <a:sym typeface="Calibri" pitchFamily="34" charset="0"/>
                        </a:rPr>
                        <a:t>福寿金领取年龄</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CN" altLang="en-US" sz="2600" b="0" i="0" u="none" strike="noStrike" cap="none" normalizeH="0" baseline="0" smtClean="0">
                          <a:ln>
                            <a:noFill/>
                          </a:ln>
                          <a:solidFill>
                            <a:schemeClr val="tx1"/>
                          </a:solidFill>
                          <a:effectLst/>
                          <a:latin typeface="汉仪大隶书简"/>
                          <a:ea typeface="汉仪大隶书简"/>
                          <a:cs typeface="汉仪大隶书简"/>
                          <a:sym typeface="Calibri" pitchFamily="34" charset="0"/>
                        </a:rPr>
                        <a:t>五十周岁、五十五周岁、六十周岁</a:t>
                      </a:r>
                    </a:p>
                  </a:txBody>
                  <a:tcPr marL="108013" marR="108013" marT="43201" marB="4320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 name="标题 6"/>
          <p:cNvSpPr>
            <a:spLocks noGrp="1"/>
          </p:cNvSpPr>
          <p:nvPr>
            <p:ph type="title" idx="4294967295"/>
          </p:nvPr>
        </p:nvSpPr>
        <p:spPr>
          <a:xfrm>
            <a:off x="168275" y="0"/>
            <a:ext cx="9083675" cy="1079500"/>
          </a:xfrm>
        </p:spPr>
        <p:txBody>
          <a:bodyPr rtlCol="0">
            <a:normAutofit/>
          </a:bodyPr>
          <a:lstStyle/>
          <a:p>
            <a:pPr algn="l" defTabSz="913910" eaLnBrk="1" fontAlgn="auto" hangingPunct="1">
              <a:spcAft>
                <a:spcPts val="0"/>
              </a:spcAft>
              <a:defRPr/>
            </a:pPr>
            <a:r>
              <a:rPr lang="zh-CN" altLang="en-US" sz="3600" b="1" smtClean="0">
                <a:solidFill>
                  <a:srgbClr val="FF0000"/>
                </a:solidFill>
                <a:effectLst>
                  <a:outerShdw blurRad="38100" dist="38100" dir="2700000" algn="tl">
                    <a:srgbClr val="C0C0C0"/>
                  </a:outerShdw>
                </a:effectLst>
                <a:latin typeface="微软雅黑" pitchFamily="34" charset="-122"/>
                <a:ea typeface="微软雅黑" pitchFamily="34" charset="-122"/>
              </a:rPr>
              <a:t>产品形态</a:t>
            </a:r>
            <a:r>
              <a:rPr lang="zh-CN" altLang="en-US" sz="2800" smtClean="0">
                <a:solidFill>
                  <a:srgbClr val="FF0000"/>
                </a:solidFill>
                <a:effectLst>
                  <a:outerShdw blurRad="38100" dist="38100" dir="2700000" algn="tl">
                    <a:srgbClr val="C0C0C0"/>
                  </a:outerShdw>
                </a:effectLst>
                <a:latin typeface="微软雅黑" pitchFamily="34" charset="-122"/>
                <a:ea typeface="微软雅黑" pitchFamily="34" charset="-122"/>
              </a:rPr>
              <a:t>（基本形态）：</a:t>
            </a:r>
            <a:endParaRPr lang="zh-CN" altLang="en-US" sz="2800" smtClean="0">
              <a:solidFill>
                <a:srgbClr val="FF0000"/>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3"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日期占位符 1"/>
          <p:cNvSpPr>
            <a:spLocks noGrp="1"/>
          </p:cNvSpPr>
          <p:nvPr>
            <p:ph type="dt" sz="quarter" idx="10"/>
          </p:nvPr>
        </p:nvSpPr>
        <p:spPr/>
        <p:txBody>
          <a:bodyPr/>
          <a:lstStyle/>
          <a:p>
            <a:pPr>
              <a:defRPr/>
            </a:pPr>
            <a:fld id="{9C6EC437-DCBF-478A-BE51-39F107729CA8}" type="datetime1">
              <a:rPr lang="en-US" altLang="zh-CN"/>
              <a:pPr>
                <a:defRPr/>
              </a:pPr>
              <a:t>12/7/2014</a:t>
            </a:fld>
            <a:endParaRPr lang="zh-CN" altLang="en-US" sz="1800">
              <a:solidFill>
                <a:schemeClr val="tx1"/>
              </a:solidFill>
            </a:endParaRPr>
          </a:p>
        </p:txBody>
      </p:sp>
      <p:sp>
        <p:nvSpPr>
          <p:cNvPr id="36" name="矩形 35"/>
          <p:cNvSpPr/>
          <p:nvPr/>
        </p:nvSpPr>
        <p:spPr>
          <a:xfrm>
            <a:off x="1096963" y="1417638"/>
            <a:ext cx="8185150" cy="1552575"/>
          </a:xfrm>
          <a:prstGeom prst="rect">
            <a:avLst/>
          </a:prstGeom>
          <a:solidFill>
            <a:schemeClr val="tx2">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fontAlgn="auto">
              <a:spcBef>
                <a:spcPts val="0"/>
              </a:spcBef>
              <a:spcAft>
                <a:spcPts val="0"/>
              </a:spcAft>
              <a:defRPr/>
            </a:pPr>
            <a:endParaRPr lang="en-US" altLang="zh-CN" dirty="0">
              <a:latin typeface="微软雅黑" pitchFamily="34" charset="-122"/>
              <a:ea typeface="微软雅黑" pitchFamily="34" charset="-122"/>
            </a:endParaRPr>
          </a:p>
          <a:p>
            <a:pPr defTabSz="913910" fontAlgn="auto">
              <a:spcBef>
                <a:spcPts val="0"/>
              </a:spcBef>
              <a:spcAft>
                <a:spcPts val="0"/>
              </a:spcAft>
              <a:defRPr/>
            </a:pPr>
            <a:r>
              <a:rPr lang="zh-CN" altLang="en-US" kern="0" dirty="0">
                <a:solidFill>
                  <a:srgbClr val="000000"/>
                </a:solidFill>
                <a:latin typeface="微软雅黑" pitchFamily="34" charset="-122"/>
                <a:ea typeface="微软雅黑" pitchFamily="34" charset="-122"/>
              </a:rPr>
              <a:t>身价保障：按所交保费（不计利息）给付身故保障金</a:t>
            </a:r>
            <a:endParaRPr lang="en-US" altLang="zh-CN" kern="0" dirty="0">
              <a:solidFill>
                <a:srgbClr val="000000"/>
              </a:solidFill>
              <a:latin typeface="微软雅黑" pitchFamily="34" charset="-122"/>
              <a:ea typeface="微软雅黑" pitchFamily="34" charset="-122"/>
            </a:endParaRPr>
          </a:p>
          <a:p>
            <a:pPr defTabSz="913910" fontAlgn="auto">
              <a:spcBef>
                <a:spcPts val="0"/>
              </a:spcBef>
              <a:spcAft>
                <a:spcPts val="0"/>
              </a:spcAft>
              <a:defRPr/>
            </a:pPr>
            <a:endParaRPr lang="zh-CN" altLang="en-US" dirty="0">
              <a:latin typeface="微软雅黑" pitchFamily="34" charset="-122"/>
              <a:ea typeface="微软雅黑" pitchFamily="34" charset="-122"/>
            </a:endParaRPr>
          </a:p>
        </p:txBody>
      </p:sp>
      <p:sp>
        <p:nvSpPr>
          <p:cNvPr id="2" name="标题 1"/>
          <p:cNvSpPr>
            <a:spLocks noGrp="1"/>
          </p:cNvSpPr>
          <p:nvPr>
            <p:ph type="title" idx="4294967295"/>
          </p:nvPr>
        </p:nvSpPr>
        <p:spPr>
          <a:xfrm>
            <a:off x="466725" y="-25400"/>
            <a:ext cx="9083675" cy="1079500"/>
          </a:xfrm>
        </p:spPr>
        <p:txBody>
          <a:bodyPr rtlCol="0">
            <a:normAutofit/>
          </a:bodyPr>
          <a:lstStyle/>
          <a:p>
            <a:pPr algn="l" defTabSz="913910" eaLnBrk="1" fontAlgn="auto" hangingPunct="1">
              <a:spcAft>
                <a:spcPts val="0"/>
              </a:spcAft>
              <a:defRPr/>
            </a:pPr>
            <a:r>
              <a:rPr lang="zh-CN" altLang="en-US" sz="3600" b="1" smtClean="0">
                <a:solidFill>
                  <a:srgbClr val="FF0000"/>
                </a:solidFill>
                <a:effectLst>
                  <a:outerShdw blurRad="38100" dist="38100" dir="2700000" algn="tl">
                    <a:srgbClr val="C0C0C0"/>
                  </a:outerShdw>
                </a:effectLst>
                <a:latin typeface="微软雅黑" pitchFamily="34" charset="-122"/>
                <a:ea typeface="微软雅黑" pitchFamily="34" charset="-122"/>
              </a:rPr>
              <a:t>产品基本形态：</a:t>
            </a:r>
            <a:endParaRPr lang="zh-CN" altLang="en-US" sz="3600" b="1" smtClean="0">
              <a:solidFill>
                <a:srgbClr val="FF0000"/>
              </a:solidFill>
              <a:latin typeface="微软雅黑" pitchFamily="34" charset="-122"/>
              <a:ea typeface="微软雅黑" pitchFamily="34" charset="-122"/>
            </a:endParaRPr>
          </a:p>
        </p:txBody>
      </p:sp>
      <p:cxnSp>
        <p:nvCxnSpPr>
          <p:cNvPr id="196612" name="直接箭头连接符 4"/>
          <p:cNvCxnSpPr>
            <a:cxnSpLocks noChangeShapeType="1"/>
          </p:cNvCxnSpPr>
          <p:nvPr/>
        </p:nvCxnSpPr>
        <p:spPr bwMode="auto">
          <a:xfrm flipV="1">
            <a:off x="731838" y="5253038"/>
            <a:ext cx="9620250" cy="68262"/>
          </a:xfrm>
          <a:prstGeom prst="straightConnector1">
            <a:avLst/>
          </a:prstGeom>
          <a:noFill/>
          <a:ln w="57150" algn="ctr">
            <a:solidFill>
              <a:schemeClr val="accent1"/>
            </a:solidFill>
            <a:round/>
            <a:headEnd/>
            <a:tailEnd type="arrow" w="med" len="med"/>
          </a:ln>
        </p:spPr>
      </p:cxnSp>
      <p:cxnSp>
        <p:nvCxnSpPr>
          <p:cNvPr id="196613" name="直接箭头连接符 8"/>
          <p:cNvCxnSpPr>
            <a:cxnSpLocks noChangeShapeType="1"/>
          </p:cNvCxnSpPr>
          <p:nvPr/>
        </p:nvCxnSpPr>
        <p:spPr bwMode="auto">
          <a:xfrm rot="5400000" flipH="1" flipV="1">
            <a:off x="-1272381" y="3274219"/>
            <a:ext cx="4092575" cy="84137"/>
          </a:xfrm>
          <a:prstGeom prst="straightConnector1">
            <a:avLst/>
          </a:prstGeom>
          <a:noFill/>
          <a:ln w="57150" algn="ctr">
            <a:solidFill>
              <a:schemeClr val="accent1"/>
            </a:solidFill>
            <a:round/>
            <a:headEnd/>
            <a:tailEnd type="arrow" w="med" len="med"/>
          </a:ln>
        </p:spPr>
      </p:cxnSp>
      <p:sp>
        <p:nvSpPr>
          <p:cNvPr id="196614" name="圆角矩形 13"/>
          <p:cNvSpPr>
            <a:spLocks noChangeArrowheads="1"/>
          </p:cNvSpPr>
          <p:nvPr/>
        </p:nvSpPr>
        <p:spPr bwMode="auto">
          <a:xfrm>
            <a:off x="1068388" y="5227638"/>
            <a:ext cx="254000"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6615" name="圆角矩形 14"/>
          <p:cNvSpPr>
            <a:spLocks noChangeArrowheads="1"/>
          </p:cNvSpPr>
          <p:nvPr/>
        </p:nvSpPr>
        <p:spPr bwMode="auto">
          <a:xfrm>
            <a:off x="2671763" y="5227638"/>
            <a:ext cx="254000"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6616" name="圆角矩形 15"/>
          <p:cNvSpPr>
            <a:spLocks noChangeArrowheads="1"/>
          </p:cNvSpPr>
          <p:nvPr/>
        </p:nvSpPr>
        <p:spPr bwMode="auto">
          <a:xfrm>
            <a:off x="5287963" y="5159375"/>
            <a:ext cx="254000" cy="190500"/>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6617" name="圆角矩形 16"/>
          <p:cNvSpPr>
            <a:spLocks noChangeArrowheads="1"/>
          </p:cNvSpPr>
          <p:nvPr/>
        </p:nvSpPr>
        <p:spPr bwMode="auto">
          <a:xfrm>
            <a:off x="9620250" y="5062538"/>
            <a:ext cx="252413"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6618" name="TextBox 17"/>
          <p:cNvSpPr txBox="1">
            <a:spLocks noChangeArrowheads="1"/>
          </p:cNvSpPr>
          <p:nvPr/>
        </p:nvSpPr>
        <p:spPr bwMode="auto">
          <a:xfrm>
            <a:off x="731838" y="5565775"/>
            <a:ext cx="644525" cy="366713"/>
          </a:xfrm>
          <a:prstGeom prst="rect">
            <a:avLst/>
          </a:prstGeom>
          <a:noFill/>
          <a:ln w="9525">
            <a:noFill/>
            <a:miter lim="800000"/>
            <a:headEnd/>
            <a:tailEnd/>
          </a:ln>
        </p:spPr>
        <p:txBody>
          <a:bodyPr wrap="none">
            <a:spAutoFit/>
          </a:bodyPr>
          <a:lstStyle/>
          <a:p>
            <a:r>
              <a:rPr lang="en-US" altLang="zh-CN">
                <a:latin typeface="Calibri" pitchFamily="34" charset="0"/>
              </a:rPr>
              <a:t>30</a:t>
            </a:r>
            <a:r>
              <a:rPr lang="zh-CN" altLang="en-US">
                <a:latin typeface="Calibri" pitchFamily="34" charset="0"/>
              </a:rPr>
              <a:t>岁</a:t>
            </a:r>
          </a:p>
        </p:txBody>
      </p:sp>
      <p:sp>
        <p:nvSpPr>
          <p:cNvPr id="196619" name="TextBox 18"/>
          <p:cNvSpPr txBox="1">
            <a:spLocks noChangeArrowheads="1"/>
          </p:cNvSpPr>
          <p:nvPr/>
        </p:nvSpPr>
        <p:spPr bwMode="auto">
          <a:xfrm>
            <a:off x="2419350" y="5565775"/>
            <a:ext cx="644525" cy="366713"/>
          </a:xfrm>
          <a:prstGeom prst="rect">
            <a:avLst/>
          </a:prstGeom>
          <a:noFill/>
          <a:ln w="9525">
            <a:noFill/>
            <a:miter lim="800000"/>
            <a:headEnd/>
            <a:tailEnd/>
          </a:ln>
        </p:spPr>
        <p:txBody>
          <a:bodyPr wrap="none">
            <a:spAutoFit/>
          </a:bodyPr>
          <a:lstStyle/>
          <a:p>
            <a:r>
              <a:rPr lang="en-US" altLang="zh-CN">
                <a:latin typeface="Calibri" pitchFamily="34" charset="0"/>
              </a:rPr>
              <a:t>35</a:t>
            </a:r>
            <a:r>
              <a:rPr lang="zh-CN" altLang="en-US">
                <a:latin typeface="Calibri" pitchFamily="34" charset="0"/>
              </a:rPr>
              <a:t>岁</a:t>
            </a:r>
          </a:p>
        </p:txBody>
      </p:sp>
      <p:sp>
        <p:nvSpPr>
          <p:cNvPr id="196620" name="TextBox 20"/>
          <p:cNvSpPr txBox="1">
            <a:spLocks noChangeArrowheads="1"/>
          </p:cNvSpPr>
          <p:nvPr/>
        </p:nvSpPr>
        <p:spPr bwMode="auto">
          <a:xfrm>
            <a:off x="5035550" y="5497513"/>
            <a:ext cx="644525" cy="366712"/>
          </a:xfrm>
          <a:prstGeom prst="rect">
            <a:avLst/>
          </a:prstGeom>
          <a:noFill/>
          <a:ln w="9525">
            <a:noFill/>
            <a:miter lim="800000"/>
            <a:headEnd/>
            <a:tailEnd/>
          </a:ln>
        </p:spPr>
        <p:txBody>
          <a:bodyPr wrap="none">
            <a:spAutoFit/>
          </a:bodyPr>
          <a:lstStyle/>
          <a:p>
            <a:r>
              <a:rPr lang="en-US" altLang="zh-CN">
                <a:latin typeface="Calibri" pitchFamily="34" charset="0"/>
              </a:rPr>
              <a:t>55</a:t>
            </a:r>
            <a:r>
              <a:rPr lang="zh-CN" altLang="en-US">
                <a:latin typeface="Calibri" pitchFamily="34" charset="0"/>
              </a:rPr>
              <a:t>岁</a:t>
            </a:r>
          </a:p>
        </p:txBody>
      </p:sp>
      <p:sp>
        <p:nvSpPr>
          <p:cNvPr id="196621" name="TextBox 21"/>
          <p:cNvSpPr txBox="1">
            <a:spLocks noChangeArrowheads="1"/>
          </p:cNvSpPr>
          <p:nvPr/>
        </p:nvSpPr>
        <p:spPr bwMode="auto">
          <a:xfrm>
            <a:off x="9282113" y="5265738"/>
            <a:ext cx="928687" cy="368300"/>
          </a:xfrm>
          <a:prstGeom prst="rect">
            <a:avLst/>
          </a:prstGeom>
          <a:noFill/>
          <a:ln w="9525">
            <a:noFill/>
            <a:miter lim="800000"/>
            <a:headEnd/>
            <a:tailEnd/>
          </a:ln>
        </p:spPr>
        <p:txBody>
          <a:bodyPr>
            <a:spAutoFit/>
          </a:bodyPr>
          <a:lstStyle/>
          <a:p>
            <a:r>
              <a:rPr lang="en-US" altLang="zh-CN">
                <a:latin typeface="Calibri" pitchFamily="34" charset="0"/>
              </a:rPr>
              <a:t>80</a:t>
            </a:r>
            <a:r>
              <a:rPr lang="zh-CN" altLang="en-US">
                <a:latin typeface="Calibri" pitchFamily="34" charset="0"/>
              </a:rPr>
              <a:t>岁</a:t>
            </a:r>
          </a:p>
        </p:txBody>
      </p:sp>
      <p:sp>
        <p:nvSpPr>
          <p:cNvPr id="196622" name="左大括号 23"/>
          <p:cNvSpPr>
            <a:spLocks/>
          </p:cNvSpPr>
          <p:nvPr/>
        </p:nvSpPr>
        <p:spPr bwMode="auto">
          <a:xfrm rot="-5400000">
            <a:off x="1697037" y="5148263"/>
            <a:ext cx="415925" cy="1841500"/>
          </a:xfrm>
          <a:prstGeom prst="leftBrace">
            <a:avLst>
              <a:gd name="adj1" fmla="val 8363"/>
              <a:gd name="adj2" fmla="val 50000"/>
            </a:avLst>
          </a:prstGeom>
          <a:noFill/>
          <a:ln w="9525" algn="ctr">
            <a:solidFill>
              <a:schemeClr val="tx1"/>
            </a:solidFill>
            <a:round/>
            <a:headEnd/>
            <a:tailEnd/>
          </a:ln>
        </p:spPr>
        <p:txBody>
          <a:bodyPr vert="eaVert"/>
          <a:lstStyle/>
          <a:p>
            <a:endParaRPr lang="zh-CN" altLang="en-US" i="1">
              <a:latin typeface="Calibri" pitchFamily="34" charset="0"/>
            </a:endParaRPr>
          </a:p>
        </p:txBody>
      </p:sp>
      <p:sp>
        <p:nvSpPr>
          <p:cNvPr id="196623" name="TextBox 24"/>
          <p:cNvSpPr txBox="1">
            <a:spLocks noChangeArrowheads="1"/>
          </p:cNvSpPr>
          <p:nvPr/>
        </p:nvSpPr>
        <p:spPr bwMode="auto">
          <a:xfrm>
            <a:off x="1406525" y="6197600"/>
            <a:ext cx="869950" cy="366713"/>
          </a:xfrm>
          <a:prstGeom prst="rect">
            <a:avLst/>
          </a:prstGeom>
          <a:noFill/>
          <a:ln w="9525">
            <a:noFill/>
            <a:miter lim="800000"/>
            <a:headEnd/>
            <a:tailEnd/>
          </a:ln>
        </p:spPr>
        <p:txBody>
          <a:bodyPr wrap="none">
            <a:spAutoFit/>
          </a:bodyPr>
          <a:lstStyle/>
          <a:p>
            <a:r>
              <a:rPr lang="zh-CN" altLang="en-US">
                <a:latin typeface="Calibri" pitchFamily="34" charset="0"/>
              </a:rPr>
              <a:t>交费期</a:t>
            </a:r>
          </a:p>
        </p:txBody>
      </p:sp>
      <p:sp>
        <p:nvSpPr>
          <p:cNvPr id="196624" name="左大括号 25"/>
          <p:cNvSpPr>
            <a:spLocks/>
          </p:cNvSpPr>
          <p:nvPr/>
        </p:nvSpPr>
        <p:spPr bwMode="auto">
          <a:xfrm rot="5400000">
            <a:off x="3025775" y="2767013"/>
            <a:ext cx="473075" cy="4387850"/>
          </a:xfrm>
          <a:prstGeom prst="leftBrace">
            <a:avLst>
              <a:gd name="adj1" fmla="val 8330"/>
              <a:gd name="adj2" fmla="val 50000"/>
            </a:avLst>
          </a:prstGeom>
          <a:noFill/>
          <a:ln w="19050" algn="ctr">
            <a:solidFill>
              <a:schemeClr val="tx1"/>
            </a:solidFill>
            <a:round/>
            <a:headEnd/>
            <a:tailEnd/>
          </a:ln>
        </p:spPr>
        <p:txBody>
          <a:bodyPr rot="10800000" vert="eaVert"/>
          <a:lstStyle/>
          <a:p>
            <a:endParaRPr lang="zh-CN" altLang="en-US" i="1">
              <a:latin typeface="Calibri" pitchFamily="34" charset="0"/>
            </a:endParaRPr>
          </a:p>
        </p:txBody>
      </p:sp>
      <p:sp>
        <p:nvSpPr>
          <p:cNvPr id="196625" name="左大括号 27"/>
          <p:cNvSpPr>
            <a:spLocks/>
          </p:cNvSpPr>
          <p:nvPr/>
        </p:nvSpPr>
        <p:spPr bwMode="auto">
          <a:xfrm rot="5400000">
            <a:off x="6995320" y="3078956"/>
            <a:ext cx="608012" cy="3629025"/>
          </a:xfrm>
          <a:prstGeom prst="leftBrace">
            <a:avLst>
              <a:gd name="adj1" fmla="val 48938"/>
              <a:gd name="adj2" fmla="val 50000"/>
            </a:avLst>
          </a:prstGeom>
          <a:noFill/>
          <a:ln w="19050" algn="ctr">
            <a:solidFill>
              <a:schemeClr val="tx1"/>
            </a:solidFill>
            <a:round/>
            <a:headEnd/>
            <a:tailEnd/>
          </a:ln>
        </p:spPr>
        <p:txBody>
          <a:bodyPr rot="10800000" vert="eaVert"/>
          <a:lstStyle/>
          <a:p>
            <a:endParaRPr lang="zh-CN" altLang="en-US" i="1">
              <a:latin typeface="Calibri" pitchFamily="34" charset="0"/>
            </a:endParaRPr>
          </a:p>
        </p:txBody>
      </p:sp>
      <p:sp>
        <p:nvSpPr>
          <p:cNvPr id="33" name="TextBox 32"/>
          <p:cNvSpPr txBox="1"/>
          <p:nvPr/>
        </p:nvSpPr>
        <p:spPr>
          <a:xfrm>
            <a:off x="9536113" y="2227263"/>
            <a:ext cx="758825" cy="1625600"/>
          </a:xfrm>
          <a:prstGeom prst="rect">
            <a:avLst/>
          </a:prstGeom>
          <a:solidFill>
            <a:schemeClr val="accent6">
              <a:lumMod val="40000"/>
              <a:lumOff val="60000"/>
            </a:schemeClr>
          </a:solidFill>
          <a:ln>
            <a:solidFill>
              <a:srgbClr val="FFC000"/>
            </a:solidFill>
          </a:ln>
        </p:spPr>
        <p:txBody>
          <a:bodyPr>
            <a:spAutoFit/>
          </a:bodyPr>
          <a:lstStyle/>
          <a:p>
            <a:pPr algn="ctr" defTabSz="913910" fontAlgn="auto">
              <a:spcBef>
                <a:spcPts val="0"/>
              </a:spcBef>
              <a:spcAft>
                <a:spcPts val="0"/>
              </a:spcAft>
              <a:defRPr/>
            </a:pPr>
            <a:r>
              <a:rPr lang="en-US" altLang="zh-CN" sz="2000" dirty="0">
                <a:latin typeface="微软雅黑" pitchFamily="34" charset="-122"/>
                <a:ea typeface="微软雅黑" pitchFamily="34" charset="-122"/>
              </a:rPr>
              <a:t>5</a:t>
            </a:r>
            <a:r>
              <a:rPr lang="zh-CN" altLang="en-US" sz="2000" dirty="0">
                <a:latin typeface="微软雅黑" pitchFamily="34" charset="-122"/>
                <a:ea typeface="微软雅黑" pitchFamily="34" charset="-122"/>
              </a:rPr>
              <a:t>、返还所交全部保费</a:t>
            </a:r>
            <a:endParaRPr lang="en-US" altLang="zh-CN" sz="1600" dirty="0">
              <a:latin typeface="微软雅黑" pitchFamily="34" charset="-122"/>
              <a:ea typeface="微软雅黑" pitchFamily="34" charset="-122"/>
            </a:endParaRPr>
          </a:p>
        </p:txBody>
      </p:sp>
      <p:cxnSp>
        <p:nvCxnSpPr>
          <p:cNvPr id="196627" name="直接箭头连接符 34"/>
          <p:cNvCxnSpPr>
            <a:cxnSpLocks noChangeShapeType="1"/>
          </p:cNvCxnSpPr>
          <p:nvPr/>
        </p:nvCxnSpPr>
        <p:spPr bwMode="auto">
          <a:xfrm rot="5400000" flipH="1" flipV="1">
            <a:off x="8766175" y="4545013"/>
            <a:ext cx="1147763" cy="1587"/>
          </a:xfrm>
          <a:prstGeom prst="straightConnector1">
            <a:avLst/>
          </a:prstGeom>
          <a:noFill/>
          <a:ln w="9525" algn="ctr">
            <a:solidFill>
              <a:schemeClr val="tx1"/>
            </a:solidFill>
            <a:prstDash val="sysDot"/>
            <a:round/>
            <a:headEnd/>
            <a:tailEnd type="arrow" w="med" len="med"/>
          </a:ln>
        </p:spPr>
      </p:cxnSp>
      <p:sp>
        <p:nvSpPr>
          <p:cNvPr id="196628" name="左大括号 41"/>
          <p:cNvSpPr>
            <a:spLocks/>
          </p:cNvSpPr>
          <p:nvPr/>
        </p:nvSpPr>
        <p:spPr bwMode="auto">
          <a:xfrm rot="5400000">
            <a:off x="2969420" y="1164431"/>
            <a:ext cx="417512" cy="4162425"/>
          </a:xfrm>
          <a:prstGeom prst="leftBrace">
            <a:avLst>
              <a:gd name="adj1" fmla="val 331674"/>
              <a:gd name="adj2" fmla="val 50000"/>
            </a:avLst>
          </a:prstGeom>
          <a:noFill/>
          <a:ln w="28575" algn="ctr">
            <a:solidFill>
              <a:schemeClr val="tx1"/>
            </a:solidFill>
            <a:round/>
            <a:headEnd/>
            <a:tailEnd/>
          </a:ln>
        </p:spPr>
        <p:txBody>
          <a:bodyPr rot="10800000" vert="eaVert"/>
          <a:lstStyle/>
          <a:p>
            <a:endParaRPr lang="zh-CN" altLang="en-US" i="1">
              <a:latin typeface="Calibri" pitchFamily="34" charset="0"/>
            </a:endParaRPr>
          </a:p>
        </p:txBody>
      </p:sp>
      <p:sp>
        <p:nvSpPr>
          <p:cNvPr id="196629" name="圆角矩形 22"/>
          <p:cNvSpPr>
            <a:spLocks noChangeArrowheads="1"/>
          </p:cNvSpPr>
          <p:nvPr/>
        </p:nvSpPr>
        <p:spPr bwMode="auto">
          <a:xfrm>
            <a:off x="8859838" y="5130800"/>
            <a:ext cx="254000" cy="188913"/>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6630" name="TextBox 29"/>
          <p:cNvSpPr txBox="1">
            <a:spLocks noChangeArrowheads="1"/>
          </p:cNvSpPr>
          <p:nvPr/>
        </p:nvSpPr>
        <p:spPr bwMode="auto">
          <a:xfrm>
            <a:off x="8523288" y="5332413"/>
            <a:ext cx="842962" cy="366712"/>
          </a:xfrm>
          <a:prstGeom prst="rect">
            <a:avLst/>
          </a:prstGeom>
          <a:noFill/>
          <a:ln w="9525">
            <a:noFill/>
            <a:miter lim="800000"/>
            <a:headEnd/>
            <a:tailEnd/>
          </a:ln>
        </p:spPr>
        <p:txBody>
          <a:bodyPr>
            <a:spAutoFit/>
          </a:bodyPr>
          <a:lstStyle/>
          <a:p>
            <a:r>
              <a:rPr lang="en-US" altLang="zh-CN">
                <a:latin typeface="Calibri" pitchFamily="34" charset="0"/>
              </a:rPr>
              <a:t>79</a:t>
            </a:r>
            <a:r>
              <a:rPr lang="zh-CN" altLang="en-US">
                <a:latin typeface="Calibri" pitchFamily="34" charset="0"/>
              </a:rPr>
              <a:t>岁</a:t>
            </a:r>
          </a:p>
        </p:txBody>
      </p:sp>
      <p:sp>
        <p:nvSpPr>
          <p:cNvPr id="196631" name="TextBox 37"/>
          <p:cNvSpPr txBox="1">
            <a:spLocks noChangeArrowheads="1"/>
          </p:cNvSpPr>
          <p:nvPr/>
        </p:nvSpPr>
        <p:spPr bwMode="auto">
          <a:xfrm>
            <a:off x="0" y="1270000"/>
            <a:ext cx="590550" cy="336550"/>
          </a:xfrm>
          <a:prstGeom prst="rect">
            <a:avLst/>
          </a:prstGeom>
          <a:noFill/>
          <a:ln w="9525">
            <a:noFill/>
            <a:miter lim="800000"/>
            <a:headEnd/>
            <a:tailEnd/>
          </a:ln>
        </p:spPr>
        <p:txBody>
          <a:bodyPr wrap="none">
            <a:spAutoFit/>
          </a:bodyPr>
          <a:lstStyle/>
          <a:p>
            <a:r>
              <a:rPr lang="zh-CN" altLang="en-US" sz="1600">
                <a:latin typeface="Calibri" pitchFamily="34" charset="0"/>
              </a:rPr>
              <a:t>金额</a:t>
            </a:r>
          </a:p>
        </p:txBody>
      </p:sp>
      <p:sp>
        <p:nvSpPr>
          <p:cNvPr id="196632" name="TextBox 38"/>
          <p:cNvSpPr txBox="1">
            <a:spLocks noChangeArrowheads="1"/>
          </p:cNvSpPr>
          <p:nvPr/>
        </p:nvSpPr>
        <p:spPr bwMode="auto">
          <a:xfrm>
            <a:off x="9845675" y="5321300"/>
            <a:ext cx="590550" cy="336550"/>
          </a:xfrm>
          <a:prstGeom prst="rect">
            <a:avLst/>
          </a:prstGeom>
          <a:noFill/>
          <a:ln w="9525">
            <a:noFill/>
            <a:miter lim="800000"/>
            <a:headEnd/>
            <a:tailEnd/>
          </a:ln>
        </p:spPr>
        <p:txBody>
          <a:bodyPr wrap="none">
            <a:spAutoFit/>
          </a:bodyPr>
          <a:lstStyle/>
          <a:p>
            <a:r>
              <a:rPr lang="zh-CN" altLang="en-US" sz="1600">
                <a:latin typeface="Calibri" pitchFamily="34" charset="0"/>
              </a:rPr>
              <a:t>年龄</a:t>
            </a:r>
          </a:p>
        </p:txBody>
      </p:sp>
      <p:sp>
        <p:nvSpPr>
          <p:cNvPr id="31" name="矩形 30"/>
          <p:cNvSpPr/>
          <p:nvPr/>
        </p:nvSpPr>
        <p:spPr>
          <a:xfrm>
            <a:off x="928688" y="4117975"/>
            <a:ext cx="4387850" cy="674688"/>
          </a:xfrm>
          <a:prstGeom prst="rect">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fontAlgn="auto">
              <a:spcBef>
                <a:spcPts val="0"/>
              </a:spcBef>
              <a:spcAft>
                <a:spcPts val="0"/>
              </a:spcAft>
              <a:defRPr/>
            </a:pPr>
            <a:endParaRPr lang="en-US" altLang="zh-CN" dirty="0">
              <a:latin typeface="微软雅黑" pitchFamily="34" charset="-122"/>
              <a:ea typeface="微软雅黑" pitchFamily="34" charset="-122"/>
            </a:endParaRPr>
          </a:p>
          <a:p>
            <a:pPr algn="ctr" defTabSz="913910" fontAlgn="auto">
              <a:spcBef>
                <a:spcPts val="0"/>
              </a:spcBef>
              <a:spcAft>
                <a:spcPts val="0"/>
              </a:spcAft>
              <a:defRPr/>
            </a:pPr>
            <a:r>
              <a:rPr lang="en-US" altLang="zh-CN" dirty="0">
                <a:solidFill>
                  <a:schemeClr val="tx1"/>
                </a:solidFill>
                <a:latin typeface="微软雅黑" pitchFamily="34" charset="-122"/>
                <a:ea typeface="微软雅黑" pitchFamily="34" charset="-122"/>
              </a:rPr>
              <a:t>2</a:t>
            </a:r>
            <a:r>
              <a:rPr lang="zh-CN" altLang="en-US" dirty="0">
                <a:solidFill>
                  <a:schemeClr val="tx1"/>
                </a:solidFill>
                <a:latin typeface="微软雅黑" pitchFamily="34" charset="-122"/>
                <a:ea typeface="微软雅黑" pitchFamily="34" charset="-122"/>
              </a:rPr>
              <a:t>、以后每年按保额</a:t>
            </a:r>
            <a:r>
              <a:rPr lang="en-US" altLang="zh-CN" dirty="0">
                <a:solidFill>
                  <a:schemeClr val="tx1"/>
                </a:solidFill>
                <a:latin typeface="微软雅黑" pitchFamily="34" charset="-122"/>
                <a:ea typeface="微软雅黑" pitchFamily="34" charset="-122"/>
              </a:rPr>
              <a:t>100%</a:t>
            </a:r>
          </a:p>
          <a:p>
            <a:pPr defTabSz="913910" fontAlgn="auto">
              <a:spcBef>
                <a:spcPts val="0"/>
              </a:spcBef>
              <a:spcAft>
                <a:spcPts val="0"/>
              </a:spcAft>
              <a:defRPr/>
            </a:pPr>
            <a:endParaRPr lang="zh-CN" altLang="en-US" dirty="0">
              <a:latin typeface="微软雅黑" pitchFamily="34" charset="-122"/>
              <a:ea typeface="微软雅黑" pitchFamily="34" charset="-122"/>
            </a:endParaRPr>
          </a:p>
        </p:txBody>
      </p:sp>
      <p:sp>
        <p:nvSpPr>
          <p:cNvPr id="32" name="矩形 31"/>
          <p:cNvSpPr/>
          <p:nvPr/>
        </p:nvSpPr>
        <p:spPr>
          <a:xfrm>
            <a:off x="928688" y="3644900"/>
            <a:ext cx="4387850" cy="404813"/>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fontAlgn="auto">
              <a:spcBef>
                <a:spcPts val="0"/>
              </a:spcBef>
              <a:spcAft>
                <a:spcPts val="0"/>
              </a:spcAft>
              <a:defRPr/>
            </a:pPr>
            <a:r>
              <a:rPr lang="en-US" altLang="zh-CN" dirty="0">
                <a:solidFill>
                  <a:schemeClr val="tx1"/>
                </a:solidFill>
                <a:latin typeface="微软雅黑" pitchFamily="34" charset="-122"/>
                <a:ea typeface="微软雅黑" pitchFamily="34" charset="-122"/>
              </a:rPr>
              <a:t>1</a:t>
            </a:r>
            <a:r>
              <a:rPr lang="zh-CN" altLang="en-US" dirty="0">
                <a:solidFill>
                  <a:schemeClr val="tx1"/>
                </a:solidFill>
                <a:latin typeface="微软雅黑" pitchFamily="34" charset="-122"/>
                <a:ea typeface="微软雅黑" pitchFamily="34" charset="-122"/>
              </a:rPr>
              <a:t>、第一年按首年保费</a:t>
            </a:r>
            <a:r>
              <a:rPr lang="en-US" altLang="zh-CN" dirty="0">
                <a:solidFill>
                  <a:schemeClr val="tx1"/>
                </a:solidFill>
                <a:latin typeface="微软雅黑" pitchFamily="34" charset="-122"/>
                <a:ea typeface="微软雅黑" pitchFamily="34" charset="-122"/>
              </a:rPr>
              <a:t>10%</a:t>
            </a:r>
            <a:endParaRPr lang="zh-CN" altLang="en-US" dirty="0">
              <a:latin typeface="微软雅黑" pitchFamily="34" charset="-122"/>
              <a:ea typeface="微软雅黑" pitchFamily="34" charset="-122"/>
            </a:endParaRPr>
          </a:p>
        </p:txBody>
      </p:sp>
      <p:cxnSp>
        <p:nvCxnSpPr>
          <p:cNvPr id="37" name="直接连接符 36"/>
          <p:cNvCxnSpPr/>
          <p:nvPr/>
        </p:nvCxnSpPr>
        <p:spPr>
          <a:xfrm rot="5400000">
            <a:off x="-1014412" y="3240088"/>
            <a:ext cx="4052887" cy="1587"/>
          </a:xfrm>
          <a:prstGeom prst="line">
            <a:avLst/>
          </a:prstGeom>
          <a:ln>
            <a:prstDash val="sysDot"/>
          </a:ln>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rot="5400000">
            <a:off x="7376319" y="3137694"/>
            <a:ext cx="3983037" cy="3175"/>
          </a:xfrm>
          <a:prstGeom prst="line">
            <a:avLst/>
          </a:prstGeom>
          <a:ln>
            <a:prstDash val="sysDot"/>
          </a:ln>
        </p:spPr>
        <p:style>
          <a:lnRef idx="1">
            <a:schemeClr val="dk1"/>
          </a:lnRef>
          <a:fillRef idx="0">
            <a:schemeClr val="dk1"/>
          </a:fillRef>
          <a:effectRef idx="0">
            <a:schemeClr val="dk1"/>
          </a:effectRef>
          <a:fontRef idx="minor">
            <a:schemeClr val="tx1"/>
          </a:fontRef>
        </p:style>
      </p:cxnSp>
      <p:sp>
        <p:nvSpPr>
          <p:cNvPr id="196637" name="左大括号 41"/>
          <p:cNvSpPr>
            <a:spLocks/>
          </p:cNvSpPr>
          <p:nvPr/>
        </p:nvSpPr>
        <p:spPr bwMode="auto">
          <a:xfrm rot="5400000">
            <a:off x="7181057" y="1470819"/>
            <a:ext cx="417512" cy="3416300"/>
          </a:xfrm>
          <a:prstGeom prst="leftBrace">
            <a:avLst>
              <a:gd name="adj1" fmla="val 331771"/>
              <a:gd name="adj2" fmla="val 50000"/>
            </a:avLst>
          </a:prstGeom>
          <a:noFill/>
          <a:ln w="28575" algn="ctr">
            <a:solidFill>
              <a:schemeClr val="tx1"/>
            </a:solidFill>
            <a:round/>
            <a:headEnd/>
            <a:tailEnd/>
          </a:ln>
        </p:spPr>
        <p:txBody>
          <a:bodyPr rot="10800000" vert="eaVert"/>
          <a:lstStyle/>
          <a:p>
            <a:endParaRPr lang="zh-CN" altLang="en-US" i="1">
              <a:latin typeface="Calibri" pitchFamily="34" charset="0"/>
            </a:endParaRPr>
          </a:p>
        </p:txBody>
      </p:sp>
      <p:sp>
        <p:nvSpPr>
          <p:cNvPr id="42" name="矩形 41"/>
          <p:cNvSpPr/>
          <p:nvPr/>
        </p:nvSpPr>
        <p:spPr>
          <a:xfrm>
            <a:off x="5513388" y="4049713"/>
            <a:ext cx="3600450" cy="674687"/>
          </a:xfrm>
          <a:prstGeom prst="rect">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fontAlgn="auto">
              <a:spcBef>
                <a:spcPts val="0"/>
              </a:spcBef>
              <a:spcAft>
                <a:spcPts val="0"/>
              </a:spcAft>
              <a:defRPr/>
            </a:pPr>
            <a:endParaRPr lang="en-US" altLang="zh-CN" dirty="0">
              <a:latin typeface="微软雅黑" pitchFamily="34" charset="-122"/>
              <a:ea typeface="微软雅黑" pitchFamily="34" charset="-122"/>
            </a:endParaRPr>
          </a:p>
          <a:p>
            <a:pPr algn="ctr" defTabSz="913910" fontAlgn="auto">
              <a:spcBef>
                <a:spcPts val="0"/>
              </a:spcBef>
              <a:spcAft>
                <a:spcPts val="0"/>
              </a:spcAft>
              <a:defRPr/>
            </a:pPr>
            <a:r>
              <a:rPr lang="en-US" altLang="zh-CN" dirty="0">
                <a:solidFill>
                  <a:schemeClr val="tx1"/>
                </a:solidFill>
                <a:latin typeface="微软雅黑" pitchFamily="34" charset="-122"/>
                <a:ea typeface="微软雅黑" pitchFamily="34" charset="-122"/>
              </a:rPr>
              <a:t>4</a:t>
            </a:r>
            <a:r>
              <a:rPr lang="zh-CN" altLang="en-US" dirty="0">
                <a:solidFill>
                  <a:schemeClr val="tx1"/>
                </a:solidFill>
                <a:latin typeface="微软雅黑" pitchFamily="34" charset="-122"/>
                <a:ea typeface="微软雅黑" pitchFamily="34" charset="-122"/>
              </a:rPr>
              <a:t>、以后每年递增保额</a:t>
            </a:r>
            <a:r>
              <a:rPr lang="en-US" altLang="zh-CN" dirty="0">
                <a:solidFill>
                  <a:schemeClr val="tx1"/>
                </a:solidFill>
                <a:latin typeface="微软雅黑" pitchFamily="34" charset="-122"/>
                <a:ea typeface="微软雅黑" pitchFamily="34" charset="-122"/>
              </a:rPr>
              <a:t>10%</a:t>
            </a:r>
          </a:p>
          <a:p>
            <a:pPr defTabSz="913910" fontAlgn="auto">
              <a:spcBef>
                <a:spcPts val="0"/>
              </a:spcBef>
              <a:spcAft>
                <a:spcPts val="0"/>
              </a:spcAft>
              <a:defRPr/>
            </a:pPr>
            <a:endParaRPr lang="zh-CN" altLang="en-US" dirty="0">
              <a:latin typeface="微软雅黑" pitchFamily="34" charset="-122"/>
              <a:ea typeface="微软雅黑" pitchFamily="34" charset="-122"/>
            </a:endParaRPr>
          </a:p>
        </p:txBody>
      </p:sp>
      <p:sp>
        <p:nvSpPr>
          <p:cNvPr id="43" name="矩形 42"/>
          <p:cNvSpPr/>
          <p:nvPr/>
        </p:nvSpPr>
        <p:spPr>
          <a:xfrm>
            <a:off x="5513388" y="3509963"/>
            <a:ext cx="3600450" cy="47307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fontAlgn="auto">
              <a:spcBef>
                <a:spcPts val="0"/>
              </a:spcBef>
              <a:spcAft>
                <a:spcPts val="0"/>
              </a:spcAft>
              <a:defRPr/>
            </a:pPr>
            <a:r>
              <a:rPr lang="en-US" altLang="zh-CN" dirty="0">
                <a:solidFill>
                  <a:schemeClr val="tx1"/>
                </a:solidFill>
                <a:latin typeface="微软雅黑" pitchFamily="34" charset="-122"/>
                <a:ea typeface="微软雅黑" pitchFamily="34" charset="-122"/>
              </a:rPr>
              <a:t>3</a:t>
            </a:r>
            <a:r>
              <a:rPr lang="zh-CN" altLang="en-US" dirty="0">
                <a:solidFill>
                  <a:schemeClr val="tx1"/>
                </a:solidFill>
                <a:latin typeface="微软雅黑" pitchFamily="34" charset="-122"/>
                <a:ea typeface="微软雅黑" pitchFamily="34" charset="-122"/>
              </a:rPr>
              <a:t>、养老金首年按保额的</a:t>
            </a:r>
            <a:r>
              <a:rPr lang="en-US" altLang="zh-CN" dirty="0">
                <a:solidFill>
                  <a:schemeClr val="tx1"/>
                </a:solidFill>
                <a:latin typeface="微软雅黑" pitchFamily="34" charset="-122"/>
                <a:ea typeface="微软雅黑" pitchFamily="34" charset="-122"/>
              </a:rPr>
              <a:t>110%</a:t>
            </a:r>
            <a:endParaRPr lang="zh-CN" altLang="en-US" dirty="0">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标题 1"/>
          <p:cNvSpPr>
            <a:spLocks noGrp="1"/>
          </p:cNvSpPr>
          <p:nvPr>
            <p:ph type="title"/>
          </p:nvPr>
        </p:nvSpPr>
        <p:spPr>
          <a:xfrm>
            <a:off x="0" y="0"/>
            <a:ext cx="9721850" cy="1079500"/>
          </a:xfrm>
        </p:spPr>
        <p:txBody>
          <a:bodyPr/>
          <a:lstStyle/>
          <a:p>
            <a:pPr eaLnBrk="1" hangingPunct="1"/>
            <a:r>
              <a:rPr lang="zh-CN" altLang="en-US" smtClean="0">
                <a:solidFill>
                  <a:srgbClr val="FF0000"/>
                </a:solidFill>
                <a:latin typeface="华文行楷"/>
                <a:ea typeface="华文行楷"/>
                <a:cs typeface="华文行楷"/>
              </a:rPr>
              <a:t>三金合一鑫如意</a:t>
            </a:r>
          </a:p>
        </p:txBody>
      </p:sp>
      <p:sp>
        <p:nvSpPr>
          <p:cNvPr id="4" name="矩形 3"/>
          <p:cNvSpPr/>
          <p:nvPr/>
        </p:nvSpPr>
        <p:spPr>
          <a:xfrm>
            <a:off x="2077280" y="1490096"/>
            <a:ext cx="5099473"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a typeface="+mn-ea"/>
              </a:rPr>
              <a:t>即交即领生存金</a:t>
            </a:r>
          </a:p>
        </p:txBody>
      </p:sp>
      <p:sp>
        <p:nvSpPr>
          <p:cNvPr id="6" name="矩形 5"/>
          <p:cNvSpPr/>
          <p:nvPr/>
        </p:nvSpPr>
        <p:spPr>
          <a:xfrm>
            <a:off x="2077280" y="2367626"/>
            <a:ext cx="5099473"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a typeface="+mn-ea"/>
              </a:rPr>
              <a:t>年年递增养老金</a:t>
            </a:r>
          </a:p>
        </p:txBody>
      </p:sp>
      <p:sp>
        <p:nvSpPr>
          <p:cNvPr id="8" name="矩形 7"/>
          <p:cNvSpPr/>
          <p:nvPr/>
        </p:nvSpPr>
        <p:spPr>
          <a:xfrm>
            <a:off x="2077280" y="4122686"/>
            <a:ext cx="5099473"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a typeface="+mn-ea"/>
              </a:rPr>
              <a:t>三重呵护保障金</a:t>
            </a:r>
          </a:p>
        </p:txBody>
      </p:sp>
      <p:sp>
        <p:nvSpPr>
          <p:cNvPr id="10" name="矩形 9"/>
          <p:cNvSpPr/>
          <p:nvPr/>
        </p:nvSpPr>
        <p:spPr>
          <a:xfrm>
            <a:off x="2077280" y="5067718"/>
            <a:ext cx="5099473"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a typeface="+mn-ea"/>
              </a:rPr>
              <a:t>国寿荣耀万能金</a:t>
            </a:r>
          </a:p>
        </p:txBody>
      </p:sp>
      <p:sp>
        <p:nvSpPr>
          <p:cNvPr id="12" name="矩形 11"/>
          <p:cNvSpPr/>
          <p:nvPr/>
        </p:nvSpPr>
        <p:spPr>
          <a:xfrm>
            <a:off x="2077280" y="3245156"/>
            <a:ext cx="5099473"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a typeface="+mn-ea"/>
              </a:rPr>
              <a:t>八十返本满期金</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3"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7" name="Picture 2" descr="C:\Documents and Settings\Administrator\feiq\RichOle\4152833214.bmp"/>
          <p:cNvPicPr>
            <a:picLocks noChangeAspect="1" noChangeArrowheads="1"/>
          </p:cNvPicPr>
          <p:nvPr/>
        </p:nvPicPr>
        <p:blipFill>
          <a:blip r:embed="rId2"/>
          <a:srcRect/>
          <a:stretch>
            <a:fillRect/>
          </a:stretch>
        </p:blipFill>
        <p:spPr bwMode="auto">
          <a:xfrm>
            <a:off x="0" y="311150"/>
            <a:ext cx="10801350" cy="1143000"/>
          </a:xfrm>
          <a:prstGeom prst="rect">
            <a:avLst/>
          </a:prstGeom>
          <a:noFill/>
          <a:ln w="9525">
            <a:noFill/>
            <a:miter lim="800000"/>
            <a:headEnd/>
            <a:tailEnd/>
          </a:ln>
        </p:spPr>
      </p:pic>
      <p:sp>
        <p:nvSpPr>
          <p:cNvPr id="167938" name="TextBox 3"/>
          <p:cNvSpPr txBox="1">
            <a:spLocks noChangeArrowheads="1"/>
          </p:cNvSpPr>
          <p:nvPr/>
        </p:nvSpPr>
        <p:spPr bwMode="auto">
          <a:xfrm>
            <a:off x="469900" y="1739900"/>
            <a:ext cx="9931400" cy="3937000"/>
          </a:xfrm>
          <a:prstGeom prst="rect">
            <a:avLst/>
          </a:prstGeom>
          <a:noFill/>
          <a:ln w="9525">
            <a:noFill/>
            <a:miter lim="800000"/>
            <a:headEnd/>
            <a:tailEnd/>
          </a:ln>
        </p:spPr>
        <p:txBody>
          <a:bodyPr>
            <a:spAutoFit/>
          </a:bodyPr>
          <a:lstStyle/>
          <a:p>
            <a:r>
              <a:rPr lang="zh-CN" altLang="en-US" sz="3600" b="1">
                <a:latin typeface="Calibri" pitchFamily="34" charset="0"/>
              </a:rPr>
              <a:t>保险责任</a:t>
            </a:r>
            <a:endParaRPr lang="en-US" altLang="zh-CN" sz="3600" b="1">
              <a:latin typeface="Calibri" pitchFamily="34" charset="0"/>
            </a:endParaRPr>
          </a:p>
          <a:p>
            <a:r>
              <a:rPr lang="zh-CN" altLang="en-US" sz="3600" b="1">
                <a:latin typeface="Calibri" pitchFamily="34" charset="0"/>
              </a:rPr>
              <a:t>在本合同保险期间内，本公司承担以下保险责任：</a:t>
            </a:r>
            <a:endParaRPr lang="en-US" altLang="zh-CN" sz="3600" b="1">
              <a:latin typeface="Calibri" pitchFamily="34" charset="0"/>
            </a:endParaRPr>
          </a:p>
          <a:p>
            <a:r>
              <a:rPr lang="zh-CN" altLang="en-US" sz="3600" b="1">
                <a:latin typeface="Calibri" pitchFamily="34" charset="0"/>
              </a:rPr>
              <a:t>一、生存保险金</a:t>
            </a:r>
            <a:endParaRPr lang="en-US" altLang="zh-CN" sz="3600" b="1">
              <a:latin typeface="Calibri" pitchFamily="34" charset="0"/>
            </a:endParaRPr>
          </a:p>
          <a:p>
            <a:r>
              <a:rPr lang="zh-CN" altLang="en-US" sz="3600" b="1">
                <a:latin typeface="Calibri" pitchFamily="34" charset="0"/>
              </a:rPr>
              <a:t>若本合同生效年满三个保单年度，且被保险人生存，生存保险金受益人可向本公司申请生存保险金，申请的生存保险金不得超过申请当时本合同的个人账户价值</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1"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7" name="Picture 2" descr="C:\Documents and Settings\Administrator\feiq\RichOle\4152833214.bmp"/>
          <p:cNvPicPr>
            <a:picLocks noChangeAspect="1" noChangeArrowheads="1"/>
          </p:cNvPicPr>
          <p:nvPr/>
        </p:nvPicPr>
        <p:blipFill>
          <a:blip r:embed="rId2"/>
          <a:srcRect/>
          <a:stretch>
            <a:fillRect/>
          </a:stretch>
        </p:blipFill>
        <p:spPr bwMode="auto">
          <a:xfrm>
            <a:off x="0" y="311150"/>
            <a:ext cx="10801350" cy="1071563"/>
          </a:xfrm>
          <a:prstGeom prst="rect">
            <a:avLst/>
          </a:prstGeom>
          <a:noFill/>
          <a:ln w="9525">
            <a:noFill/>
            <a:miter lim="800000"/>
            <a:headEnd/>
            <a:tailEnd/>
          </a:ln>
        </p:spPr>
      </p:pic>
      <p:sp>
        <p:nvSpPr>
          <p:cNvPr id="193538" name="Rectangle 3"/>
          <p:cNvSpPr>
            <a:spLocks noChangeArrowheads="1"/>
          </p:cNvSpPr>
          <p:nvPr/>
        </p:nvSpPr>
        <p:spPr bwMode="auto">
          <a:xfrm>
            <a:off x="287338" y="1655763"/>
            <a:ext cx="10009187" cy="4473575"/>
          </a:xfrm>
          <a:prstGeom prst="rect">
            <a:avLst/>
          </a:prstGeom>
          <a:noFill/>
          <a:ln w="9525">
            <a:noFill/>
            <a:miter lim="800000"/>
            <a:headEnd/>
            <a:tailEnd/>
          </a:ln>
        </p:spPr>
        <p:txBody>
          <a:bodyPr anchor="ctr">
            <a:spAutoFit/>
          </a:bodyPr>
          <a:lstStyle/>
          <a:p>
            <a:pPr indent="266700"/>
            <a:r>
              <a:rPr lang="zh-CN" altLang="en-US" sz="2400" b="1"/>
              <a:t>二、身故保险金</a:t>
            </a:r>
          </a:p>
          <a:p>
            <a:pPr indent="266700"/>
            <a:r>
              <a:rPr lang="zh-CN" altLang="en-US" sz="2400" b="1"/>
              <a:t>被保险人于本合同生效之日起至年满十八周岁的年生效对应日前身故，本合同终止，本公司按被保险人身故当时下列两者的较大值给付身故保险金。</a:t>
            </a:r>
          </a:p>
          <a:p>
            <a:pPr indent="266700"/>
            <a:r>
              <a:rPr lang="en-US" altLang="zh-CN" sz="2400" b="1"/>
              <a:t>1.</a:t>
            </a:r>
            <a:r>
              <a:rPr lang="zh-CN" altLang="en-US" sz="2400" b="1"/>
              <a:t>本合同所交保险费（不计利息），但须扣除被保险人身故时，投保人累计申请部分领取的金额和生存保险金受益人累计领取的生存保险金；</a:t>
            </a:r>
          </a:p>
          <a:p>
            <a:pPr indent="266700"/>
            <a:r>
              <a:rPr lang="en-US" altLang="zh-CN" sz="2400" b="1"/>
              <a:t>2.</a:t>
            </a:r>
            <a:r>
              <a:rPr lang="zh-CN" altLang="en-US" sz="2400" b="1"/>
              <a:t>本合同个人账户价值。</a:t>
            </a:r>
          </a:p>
          <a:p>
            <a:pPr indent="266700"/>
            <a:r>
              <a:rPr lang="zh-CN" altLang="en-US" sz="2400" b="1"/>
              <a:t>被保险人于年满十八周岁的年生效对应日起身故，本合同终止，本公司按被保险人身故当时下列两者的较大值给付身故保险金。</a:t>
            </a:r>
          </a:p>
          <a:p>
            <a:pPr indent="266700"/>
            <a:r>
              <a:rPr lang="en-US" altLang="zh-CN" sz="2400" b="1"/>
              <a:t>1.</a:t>
            </a:r>
            <a:r>
              <a:rPr lang="zh-CN" altLang="en-US" sz="2400" b="1"/>
              <a:t>本合同所交保险费（不计利息）的</a:t>
            </a:r>
            <a:r>
              <a:rPr lang="en-US" altLang="zh-CN" sz="2400" b="1"/>
              <a:t>105%</a:t>
            </a:r>
            <a:r>
              <a:rPr lang="zh-CN" altLang="en-US" sz="2400" b="1"/>
              <a:t>，但须扣除被保险人身故时，投保人累计申请部分领取的金额和生存保险金受益人累计领取的生存保险金两者之和的</a:t>
            </a:r>
            <a:r>
              <a:rPr lang="en-US" altLang="zh-CN" sz="2400" b="1"/>
              <a:t>105%</a:t>
            </a:r>
            <a:r>
              <a:rPr lang="zh-CN" altLang="en-US" sz="2400" b="1"/>
              <a:t>；</a:t>
            </a:r>
          </a:p>
          <a:p>
            <a:pPr indent="266700"/>
            <a:r>
              <a:rPr lang="en-US" altLang="zh-CN" sz="2400" b="1"/>
              <a:t>2.</a:t>
            </a:r>
            <a:r>
              <a:rPr lang="zh-CN" altLang="en-US" sz="2400" b="1"/>
              <a:t>本合同个人账户价值。</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09" name="Picture 2" descr="C:\Documents and Settings\Administrator\feiq\RichOle\4152833214.bmp"/>
          <p:cNvPicPr>
            <a:picLocks noChangeAspect="1" noChangeArrowheads="1"/>
          </p:cNvPicPr>
          <p:nvPr/>
        </p:nvPicPr>
        <p:blipFill>
          <a:blip r:embed="rId3"/>
          <a:srcRect/>
          <a:stretch>
            <a:fillRect/>
          </a:stretch>
        </p:blipFill>
        <p:spPr bwMode="auto">
          <a:xfrm>
            <a:off x="0" y="311150"/>
            <a:ext cx="10801350" cy="1071563"/>
          </a:xfrm>
          <a:prstGeom prst="rect">
            <a:avLst/>
          </a:prstGeom>
          <a:noFill/>
          <a:ln w="9525">
            <a:noFill/>
            <a:miter lim="800000"/>
            <a:headEnd/>
            <a:tailEnd/>
          </a:ln>
        </p:spPr>
      </p:pic>
      <p:sp>
        <p:nvSpPr>
          <p:cNvPr id="171010" name="Rectangle 3"/>
          <p:cNvSpPr>
            <a:spLocks noChangeArrowheads="1"/>
          </p:cNvSpPr>
          <p:nvPr/>
        </p:nvSpPr>
        <p:spPr bwMode="auto">
          <a:xfrm>
            <a:off x="287338" y="1655763"/>
            <a:ext cx="10226675" cy="3990975"/>
          </a:xfrm>
          <a:prstGeom prst="rect">
            <a:avLst/>
          </a:prstGeom>
          <a:noFill/>
          <a:ln w="9525">
            <a:noFill/>
            <a:miter lim="800000"/>
            <a:headEnd/>
            <a:tailEnd/>
          </a:ln>
        </p:spPr>
        <p:txBody>
          <a:bodyPr anchor="ctr">
            <a:spAutoFit/>
          </a:bodyPr>
          <a:lstStyle/>
          <a:p>
            <a:pPr indent="266700"/>
            <a:r>
              <a:rPr lang="zh-CN" altLang="en-US" sz="3200" b="1"/>
              <a:t>三、意外伤害身故保险金</a:t>
            </a:r>
          </a:p>
          <a:p>
            <a:pPr indent="266700"/>
            <a:r>
              <a:rPr lang="zh-CN" altLang="en-US" sz="3200" b="1"/>
              <a:t>被保险人于本合同生效之日起遭受意外伤害，并自意外伤害发生之日起一百八十日内因该意外伤害导致被保险人于年满十八周岁的年生效对应日起至被保险人年满七十五周岁的年生效对应日前身故，本合同终止，本公司</a:t>
            </a:r>
            <a:r>
              <a:rPr lang="zh-CN" altLang="en-US" sz="3200" b="1">
                <a:solidFill>
                  <a:schemeClr val="hlink"/>
                </a:solidFill>
              </a:rPr>
              <a:t>按本条第二款的约定给付身故保险金，同时再按被保险人身故当时本合同的个人账户价值给付意外</a:t>
            </a:r>
            <a:r>
              <a:rPr lang="zh-CN" altLang="en-US" sz="3200" b="1"/>
              <a:t>伤害身故保险金。</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7"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1" name="Picture 2" descr="C:\Documents and Settings\Administrator\feiq\RichOle\4152833214.bmp"/>
          <p:cNvPicPr>
            <a:picLocks noChangeAspect="1" noChangeArrowheads="1"/>
          </p:cNvPicPr>
          <p:nvPr/>
        </p:nvPicPr>
        <p:blipFill>
          <a:blip r:embed="rId2"/>
          <a:srcRect/>
          <a:stretch>
            <a:fillRect/>
          </a:stretch>
        </p:blipFill>
        <p:spPr bwMode="auto">
          <a:xfrm>
            <a:off x="0" y="311150"/>
            <a:ext cx="10801350" cy="1071563"/>
          </a:xfrm>
          <a:prstGeom prst="rect">
            <a:avLst/>
          </a:prstGeom>
          <a:noFill/>
          <a:ln w="9525">
            <a:noFill/>
            <a:miter lim="800000"/>
            <a:headEnd/>
            <a:tailEnd/>
          </a:ln>
        </p:spPr>
      </p:pic>
      <p:sp>
        <p:nvSpPr>
          <p:cNvPr id="174082" name="Rectangle 4"/>
          <p:cNvSpPr>
            <a:spLocks noChangeArrowheads="1"/>
          </p:cNvSpPr>
          <p:nvPr/>
        </p:nvSpPr>
        <p:spPr bwMode="auto">
          <a:xfrm>
            <a:off x="360363" y="1800225"/>
            <a:ext cx="10009187" cy="3990975"/>
          </a:xfrm>
          <a:prstGeom prst="rect">
            <a:avLst/>
          </a:prstGeom>
          <a:noFill/>
          <a:ln w="9525">
            <a:noFill/>
            <a:miter lim="800000"/>
            <a:headEnd/>
            <a:tailEnd/>
          </a:ln>
        </p:spPr>
        <p:txBody>
          <a:bodyPr anchor="ctr">
            <a:spAutoFit/>
          </a:bodyPr>
          <a:lstStyle/>
          <a:p>
            <a:pPr indent="266700"/>
            <a:r>
              <a:rPr lang="zh-CN" altLang="en-US" sz="3200" b="1"/>
              <a:t>第七条  保险费</a:t>
            </a:r>
            <a:endParaRPr lang="zh-CN" altLang="en-US" sz="3200"/>
          </a:p>
          <a:p>
            <a:pPr indent="266700"/>
            <a:r>
              <a:rPr lang="zh-CN" altLang="en-US" sz="3200"/>
              <a:t>本合同保险费分为按本合同约定</a:t>
            </a:r>
            <a:r>
              <a:rPr lang="zh-CN" altLang="en-US" sz="3200">
                <a:solidFill>
                  <a:schemeClr val="hlink"/>
                </a:solidFill>
              </a:rPr>
              <a:t>自动转入</a:t>
            </a:r>
            <a:r>
              <a:rPr lang="zh-CN" altLang="en-US" sz="3200"/>
              <a:t>的保险费和</a:t>
            </a:r>
            <a:r>
              <a:rPr lang="zh-CN" altLang="en-US" sz="3200">
                <a:solidFill>
                  <a:schemeClr val="hlink"/>
                </a:solidFill>
              </a:rPr>
              <a:t>追加保险费</a:t>
            </a:r>
            <a:r>
              <a:rPr lang="zh-CN" altLang="en-US" sz="3200"/>
              <a:t>。</a:t>
            </a:r>
          </a:p>
          <a:p>
            <a:pPr indent="266700"/>
            <a:r>
              <a:rPr lang="zh-CN" altLang="en-US" sz="3200"/>
              <a:t>一、按本合同约定自动转入的保险费</a:t>
            </a:r>
          </a:p>
          <a:p>
            <a:pPr indent="266700"/>
            <a:r>
              <a:rPr lang="zh-CN" altLang="en-US" sz="3200"/>
              <a:t>保险费的交纳由投保人与本公司约定，在保险单上载明。</a:t>
            </a:r>
          </a:p>
          <a:p>
            <a:pPr indent="266700"/>
            <a:r>
              <a:rPr lang="zh-CN" altLang="en-US" sz="3200"/>
              <a:t>二、追加保险费</a:t>
            </a:r>
          </a:p>
          <a:p>
            <a:pPr indent="266700"/>
            <a:r>
              <a:rPr lang="zh-CN" altLang="en-US" sz="3200"/>
              <a:t>在本合同保险期间内，投保人可向本公司申请交付追加保险费。</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5" name="Picture 2" descr="C:\Documents and Settings\Administrator\feiq\RichOle\4152833214.bmp"/>
          <p:cNvPicPr>
            <a:picLocks noChangeAspect="1" noChangeArrowheads="1"/>
          </p:cNvPicPr>
          <p:nvPr/>
        </p:nvPicPr>
        <p:blipFill>
          <a:blip r:embed="rId2"/>
          <a:srcRect/>
          <a:stretch>
            <a:fillRect/>
          </a:stretch>
        </p:blipFill>
        <p:spPr bwMode="auto">
          <a:xfrm>
            <a:off x="0" y="311150"/>
            <a:ext cx="10801350" cy="1071563"/>
          </a:xfrm>
          <a:prstGeom prst="rect">
            <a:avLst/>
          </a:prstGeom>
          <a:noFill/>
          <a:ln w="9525">
            <a:noFill/>
            <a:miter lim="800000"/>
            <a:headEnd/>
            <a:tailEnd/>
          </a:ln>
        </p:spPr>
      </p:pic>
      <p:sp>
        <p:nvSpPr>
          <p:cNvPr id="175106" name="Rectangle 3"/>
          <p:cNvSpPr>
            <a:spLocks noChangeArrowheads="1"/>
          </p:cNvSpPr>
          <p:nvPr/>
        </p:nvSpPr>
        <p:spPr bwMode="auto">
          <a:xfrm>
            <a:off x="287338" y="2016125"/>
            <a:ext cx="10080625" cy="2530475"/>
          </a:xfrm>
          <a:prstGeom prst="rect">
            <a:avLst/>
          </a:prstGeom>
          <a:noFill/>
          <a:ln w="9525">
            <a:noFill/>
            <a:miter lim="800000"/>
            <a:headEnd/>
            <a:tailEnd/>
          </a:ln>
        </p:spPr>
        <p:txBody>
          <a:bodyPr anchor="ctr">
            <a:spAutoFit/>
          </a:bodyPr>
          <a:lstStyle/>
          <a:p>
            <a:pPr indent="266700"/>
            <a:r>
              <a:rPr lang="zh-CN" altLang="en-US" sz="4000" b="1"/>
              <a:t>第九条  初始费用的收取</a:t>
            </a:r>
            <a:endParaRPr lang="zh-CN" altLang="en-US" sz="4000"/>
          </a:p>
          <a:p>
            <a:pPr indent="266700"/>
            <a:r>
              <a:rPr lang="zh-CN" altLang="en-US" sz="4000"/>
              <a:t>对于</a:t>
            </a:r>
            <a:r>
              <a:rPr lang="zh-CN" altLang="en-US" sz="4000">
                <a:solidFill>
                  <a:schemeClr val="hlink"/>
                </a:solidFill>
              </a:rPr>
              <a:t>追加保险费</a:t>
            </a:r>
            <a:r>
              <a:rPr lang="zh-CN" altLang="en-US" sz="4000"/>
              <a:t>，本公司扣除初始费用以后，剩余部分计入个人账户。</a:t>
            </a:r>
          </a:p>
          <a:p>
            <a:pPr indent="266700"/>
            <a:r>
              <a:rPr lang="zh-CN" altLang="en-US" sz="4000"/>
              <a:t>对于每笔追加保险费，初始费用比例为</a:t>
            </a:r>
            <a:r>
              <a:rPr lang="en-US" altLang="zh-CN" sz="4000">
                <a:solidFill>
                  <a:schemeClr val="hlink"/>
                </a:solidFill>
              </a:rPr>
              <a:t>2%</a:t>
            </a:r>
            <a:r>
              <a:rPr lang="zh-CN" altLang="en-US" sz="4000"/>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TextBox 2"/>
          <p:cNvSpPr txBox="1">
            <a:spLocks noChangeArrowheads="1"/>
          </p:cNvSpPr>
          <p:nvPr/>
        </p:nvSpPr>
        <p:spPr bwMode="auto">
          <a:xfrm>
            <a:off x="-2454275" y="4589463"/>
            <a:ext cx="184150" cy="366712"/>
          </a:xfrm>
          <a:prstGeom prst="rect">
            <a:avLst/>
          </a:prstGeom>
          <a:noFill/>
          <a:ln w="9525">
            <a:noFill/>
            <a:miter lim="800000"/>
            <a:headEnd/>
            <a:tailEnd/>
          </a:ln>
        </p:spPr>
        <p:txBody>
          <a:bodyPr>
            <a:spAutoFit/>
          </a:bodyPr>
          <a:lstStyle/>
          <a:p>
            <a:endParaRPr lang="zh-CN" altLang="en-US">
              <a:latin typeface="Calibri" pitchFamily="34" charset="0"/>
            </a:endParaRPr>
          </a:p>
        </p:txBody>
      </p:sp>
      <p:sp>
        <p:nvSpPr>
          <p:cNvPr id="5" name="矩形 4"/>
          <p:cNvSpPr>
            <a:spLocks noChangeArrowheads="1"/>
          </p:cNvSpPr>
          <p:nvPr/>
        </p:nvSpPr>
        <p:spPr bwMode="auto">
          <a:xfrm>
            <a:off x="550863" y="246063"/>
            <a:ext cx="6637337" cy="701675"/>
          </a:xfrm>
          <a:prstGeom prst="rect">
            <a:avLst/>
          </a:prstGeom>
          <a:noFill/>
          <a:ln w="9525">
            <a:noFill/>
            <a:miter lim="800000"/>
            <a:headEnd/>
            <a:tailEnd/>
          </a:ln>
        </p:spPr>
        <p:txBody>
          <a:bodyPr>
            <a:spAutoFit/>
          </a:bodyPr>
          <a:lstStyle/>
          <a:p>
            <a:pPr defTabSz="913910" fontAlgn="auto">
              <a:spcBef>
                <a:spcPts val="0"/>
              </a:spcBef>
              <a:spcAft>
                <a:spcPts val="0"/>
              </a:spcAft>
              <a:defRPr/>
            </a:pPr>
            <a:r>
              <a:rPr lang="zh-CN" altLang="en-US" sz="4000" b="1" dirty="0">
                <a:solidFill>
                  <a:srgbClr val="FF0000"/>
                </a:solidFill>
                <a:effectLst>
                  <a:outerShdw blurRad="38100" dist="38100" dir="2700000" algn="tl">
                    <a:srgbClr val="C0C0C0"/>
                  </a:outerShdw>
                </a:effectLst>
                <a:latin typeface="微软雅黑" pitchFamily="34" charset="-122"/>
                <a:ea typeface="微软雅黑" pitchFamily="34" charset="-122"/>
              </a:rPr>
              <a:t>收益分析</a:t>
            </a:r>
            <a:r>
              <a:rPr lang="en-US" altLang="zh-CN" sz="4000" b="1" dirty="0">
                <a:solidFill>
                  <a:srgbClr val="FF0000"/>
                </a:solidFill>
                <a:effectLst>
                  <a:outerShdw blurRad="38100" dist="38100" dir="2700000" algn="tl">
                    <a:srgbClr val="C0C0C0"/>
                  </a:outerShdw>
                </a:effectLst>
                <a:latin typeface="微软雅黑" pitchFamily="34" charset="-122"/>
                <a:ea typeface="微软雅黑" pitchFamily="34" charset="-122"/>
              </a:rPr>
              <a:t>——</a:t>
            </a:r>
            <a:r>
              <a:rPr lang="zh-CN" altLang="en-US" sz="4000" b="1" dirty="0">
                <a:solidFill>
                  <a:srgbClr val="FF0000"/>
                </a:solidFill>
                <a:effectLst>
                  <a:outerShdw blurRad="38100" dist="38100" dir="2700000" algn="tl">
                    <a:srgbClr val="C0C0C0"/>
                  </a:outerShdw>
                </a:effectLst>
                <a:latin typeface="微软雅黑" pitchFamily="34" charset="-122"/>
                <a:ea typeface="微软雅黑" pitchFamily="34" charset="-122"/>
              </a:rPr>
              <a:t>金账户</a:t>
            </a:r>
            <a:endParaRPr lang="zh-CN" altLang="en-US" sz="2800" b="1" dirty="0">
              <a:solidFill>
                <a:srgbClr val="FF0000"/>
              </a:solidFill>
              <a:latin typeface="+mn-lt"/>
              <a:ea typeface="+mn-ea"/>
            </a:endParaRPr>
          </a:p>
        </p:txBody>
      </p:sp>
      <p:sp>
        <p:nvSpPr>
          <p:cNvPr id="176131" name="TextBox 6"/>
          <p:cNvSpPr txBox="1">
            <a:spLocks noChangeArrowheads="1"/>
          </p:cNvSpPr>
          <p:nvPr/>
        </p:nvSpPr>
        <p:spPr bwMode="auto">
          <a:xfrm>
            <a:off x="328613" y="1239838"/>
            <a:ext cx="9990137" cy="5270500"/>
          </a:xfrm>
          <a:prstGeom prst="rect">
            <a:avLst/>
          </a:prstGeom>
          <a:noFill/>
          <a:ln w="9525">
            <a:noFill/>
            <a:miter lim="800000"/>
            <a:headEnd/>
            <a:tailEnd/>
          </a:ln>
        </p:spPr>
        <p:txBody>
          <a:bodyPr>
            <a:spAutoFit/>
          </a:bodyPr>
          <a:lstStyle/>
          <a:p>
            <a:r>
              <a:rPr lang="zh-CN" altLang="en-US" sz="4400" b="1">
                <a:latin typeface="Calibri" pitchFamily="34" charset="0"/>
              </a:rPr>
              <a:t>         选择购买的鑫如意自动拥有国寿万能账户，并且不仅能将生存金计入万能账户，就连养老金、满期金都可以计入万能账户进行月复利滚存。</a:t>
            </a:r>
            <a:endParaRPr lang="en-US" altLang="zh-CN" sz="4400" b="1">
              <a:latin typeface="Calibri" pitchFamily="34" charset="0"/>
            </a:endParaRPr>
          </a:p>
          <a:p>
            <a:r>
              <a:rPr lang="zh-CN" altLang="en-US" sz="6000" b="1">
                <a:solidFill>
                  <a:srgbClr val="FF0000"/>
                </a:solidFill>
                <a:latin typeface="Calibri" pitchFamily="34" charset="0"/>
              </a:rPr>
              <a:t>而且</a:t>
            </a:r>
            <a:r>
              <a:rPr lang="zh-CN" altLang="en-US" sz="4400" b="1">
                <a:latin typeface="Calibri" pitchFamily="34" charset="0"/>
              </a:rPr>
              <a:t>拥有的金账户不需要缴纳开户费，</a:t>
            </a:r>
            <a:r>
              <a:rPr lang="zh-CN" altLang="en-US" sz="6000" b="1">
                <a:solidFill>
                  <a:srgbClr val="FF0000"/>
                </a:solidFill>
                <a:latin typeface="Calibri" pitchFamily="34" charset="0"/>
              </a:rPr>
              <a:t>关键是</a:t>
            </a:r>
            <a:r>
              <a:rPr lang="zh-CN" altLang="en-US" sz="4400" b="1">
                <a:latin typeface="Calibri" pitchFamily="34" charset="0"/>
              </a:rPr>
              <a:t>万能账户还带有意外身价保障！</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3" name="Picture 2"/>
          <p:cNvPicPr>
            <a:picLocks noChangeAspect="1" noChangeArrowheads="1"/>
          </p:cNvPicPr>
          <p:nvPr/>
        </p:nvPicPr>
        <p:blipFill>
          <a:blip r:embed="rId2"/>
          <a:srcRect/>
          <a:stretch>
            <a:fillRect/>
          </a:stretch>
        </p:blipFill>
        <p:spPr bwMode="auto">
          <a:xfrm>
            <a:off x="257175" y="1239838"/>
            <a:ext cx="10287000" cy="4786312"/>
          </a:xfrm>
          <a:prstGeom prst="rect">
            <a:avLst/>
          </a:prstGeom>
          <a:noFill/>
          <a:ln w="9525">
            <a:solidFill>
              <a:schemeClr val="tx1"/>
            </a:solidFill>
            <a:miter lim="800000"/>
            <a:headEnd/>
            <a:tailEnd/>
          </a:ln>
        </p:spPr>
      </p:pic>
      <p:sp>
        <p:nvSpPr>
          <p:cNvPr id="177154" name="矩形 8"/>
          <p:cNvSpPr>
            <a:spLocks noChangeArrowheads="1"/>
          </p:cNvSpPr>
          <p:nvPr/>
        </p:nvSpPr>
        <p:spPr bwMode="auto">
          <a:xfrm>
            <a:off x="5856288" y="6043613"/>
            <a:ext cx="4146550" cy="457200"/>
          </a:xfrm>
          <a:prstGeom prst="rect">
            <a:avLst/>
          </a:prstGeom>
          <a:noFill/>
          <a:ln w="9525">
            <a:noFill/>
            <a:miter lim="800000"/>
            <a:headEnd/>
            <a:tailEnd/>
          </a:ln>
        </p:spPr>
        <p:txBody>
          <a:bodyPr wrap="none">
            <a:spAutoFit/>
          </a:bodyPr>
          <a:lstStyle/>
          <a:p>
            <a:r>
              <a:rPr lang="zh-CN" altLang="en-US" sz="2400" b="1">
                <a:solidFill>
                  <a:srgbClr val="FF0000"/>
                </a:solidFill>
                <a:latin typeface="微软雅黑" pitchFamily="34" charset="-122"/>
                <a:ea typeface="微软雅黑" pitchFamily="34" charset="-122"/>
              </a:rPr>
              <a:t>利益演示表，仅以培训做参考</a:t>
            </a:r>
            <a:endParaRPr lang="en-US" altLang="zh-CN" sz="2400" b="1">
              <a:solidFill>
                <a:srgbClr val="FF0000"/>
              </a:solidFill>
              <a:latin typeface="微软雅黑" pitchFamily="34" charset="-122"/>
              <a:ea typeface="微软雅黑" pitchFamily="34" charset="-122"/>
            </a:endParaRPr>
          </a:p>
        </p:txBody>
      </p:sp>
      <p:sp>
        <p:nvSpPr>
          <p:cNvPr id="177155" name="TextBox 3"/>
          <p:cNvSpPr txBox="1">
            <a:spLocks noChangeArrowheads="1"/>
          </p:cNvSpPr>
          <p:nvPr/>
        </p:nvSpPr>
        <p:spPr bwMode="auto">
          <a:xfrm>
            <a:off x="469900" y="239713"/>
            <a:ext cx="5086350" cy="823912"/>
          </a:xfrm>
          <a:prstGeom prst="rect">
            <a:avLst/>
          </a:prstGeom>
          <a:noFill/>
          <a:ln w="9525">
            <a:noFill/>
            <a:miter lim="800000"/>
            <a:headEnd/>
            <a:tailEnd/>
          </a:ln>
        </p:spPr>
        <p:txBody>
          <a:bodyPr wrap="none">
            <a:spAutoFit/>
          </a:bodyPr>
          <a:lstStyle/>
          <a:p>
            <a:r>
              <a:rPr lang="zh-CN" altLang="en-US" sz="4800" b="1">
                <a:solidFill>
                  <a:srgbClr val="FF0000"/>
                </a:solidFill>
                <a:latin typeface="Calibri" pitchFamily="34" charset="0"/>
              </a:rPr>
              <a:t>附加险灵活选择：</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7" name="图片 1"/>
          <p:cNvPicPr>
            <a:picLocks noChangeAspect="1"/>
          </p:cNvPicPr>
          <p:nvPr/>
        </p:nvPicPr>
        <p:blipFill>
          <a:blip r:embed="rId2"/>
          <a:srcRect l="4366" r="7672"/>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5" name="直接箭头连接符 4"/>
          <p:cNvCxnSpPr/>
          <p:nvPr/>
        </p:nvCxnSpPr>
        <p:spPr>
          <a:xfrm flipV="1">
            <a:off x="552450" y="1509713"/>
            <a:ext cx="3175" cy="4168775"/>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cxnSp>
        <p:nvCxnSpPr>
          <p:cNvPr id="6" name="直接箭头连接符 5"/>
          <p:cNvCxnSpPr/>
          <p:nvPr/>
        </p:nvCxnSpPr>
        <p:spPr>
          <a:xfrm>
            <a:off x="552450" y="5357813"/>
            <a:ext cx="9356725" cy="1587"/>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sp>
        <p:nvSpPr>
          <p:cNvPr id="179203" name="TextBox 13"/>
          <p:cNvSpPr txBox="1">
            <a:spLocks noChangeArrowheads="1"/>
          </p:cNvSpPr>
          <p:nvPr/>
        </p:nvSpPr>
        <p:spPr bwMode="auto">
          <a:xfrm>
            <a:off x="9739313" y="5395913"/>
            <a:ext cx="765175" cy="400050"/>
          </a:xfrm>
          <a:prstGeom prst="rect">
            <a:avLst/>
          </a:prstGeom>
          <a:noFill/>
          <a:ln w="9525">
            <a:noFill/>
            <a:miter lim="800000"/>
            <a:headEnd/>
            <a:tailEnd/>
          </a:ln>
        </p:spPr>
        <p:txBody>
          <a:bodyPr lIns="111295" tIns="55647" rIns="111295" bIns="55647">
            <a:spAutoFit/>
          </a:bodyPr>
          <a:lstStyle/>
          <a:p>
            <a:pPr algn="ctr" eaLnBrk="0" hangingPunct="0"/>
            <a:r>
              <a:rPr lang="en-US" altLang="zh-CN" sz="1900" b="1">
                <a:solidFill>
                  <a:srgbClr val="000000"/>
                </a:solidFill>
                <a:latin typeface="微软雅黑" pitchFamily="34" charset="-122"/>
                <a:ea typeface="微软雅黑" pitchFamily="34" charset="-122"/>
              </a:rPr>
              <a:t>80</a:t>
            </a:r>
            <a:r>
              <a:rPr lang="zh-CN" altLang="en-US" sz="1900" b="1">
                <a:solidFill>
                  <a:srgbClr val="000000"/>
                </a:solidFill>
                <a:latin typeface="微软雅黑" pitchFamily="34" charset="-122"/>
                <a:ea typeface="微软雅黑" pitchFamily="34" charset="-122"/>
              </a:rPr>
              <a:t>岁</a:t>
            </a:r>
          </a:p>
        </p:txBody>
      </p:sp>
      <p:sp>
        <p:nvSpPr>
          <p:cNvPr id="8" name="矩形 7"/>
          <p:cNvSpPr/>
          <p:nvPr/>
        </p:nvSpPr>
        <p:spPr bwMode="auto">
          <a:xfrm>
            <a:off x="638175" y="3795713"/>
            <a:ext cx="338138" cy="156527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9" name="矩形 8"/>
          <p:cNvSpPr/>
          <p:nvPr/>
        </p:nvSpPr>
        <p:spPr bwMode="auto">
          <a:xfrm>
            <a:off x="1331913" y="3627438"/>
            <a:ext cx="338137" cy="173355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0" name="矩形 9"/>
          <p:cNvSpPr/>
          <p:nvPr/>
        </p:nvSpPr>
        <p:spPr bwMode="auto">
          <a:xfrm>
            <a:off x="2008188" y="3629025"/>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1" name="矩形 10"/>
          <p:cNvSpPr/>
          <p:nvPr/>
        </p:nvSpPr>
        <p:spPr bwMode="auto">
          <a:xfrm>
            <a:off x="2652713" y="3627438"/>
            <a:ext cx="339725" cy="173355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2" name="矩形 11"/>
          <p:cNvSpPr/>
          <p:nvPr/>
        </p:nvSpPr>
        <p:spPr>
          <a:xfrm>
            <a:off x="328613" y="1779588"/>
            <a:ext cx="10347325" cy="873125"/>
          </a:xfrm>
          <a:prstGeom prst="rect">
            <a:avLst/>
          </a:prstGeom>
        </p:spPr>
        <p:txBody>
          <a:bodyPr lIns="111295" tIns="55647" rIns="111295" bIns="55647">
            <a:spAutoFit/>
          </a:bodyPr>
          <a:lstStyle/>
          <a:p>
            <a:pPr algn="ctr" defTabSz="913910" fontAlgn="auto">
              <a:spcBef>
                <a:spcPts val="0"/>
              </a:spcBef>
              <a:spcAft>
                <a:spcPts val="0"/>
              </a:spcAft>
              <a:defRPr/>
            </a:pPr>
            <a:r>
              <a:rPr lang="en-US" altLang="zh-CN"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10000+12530×29</a:t>
            </a:r>
            <a:r>
              <a:rPr lang="zh-CN" altLang="en-US"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次</a:t>
            </a:r>
            <a:r>
              <a:rPr lang="en-US" altLang="zh-CN"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=373370</a:t>
            </a:r>
            <a:r>
              <a:rPr lang="zh-CN" altLang="en-US" sz="5000" b="1" spc="6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元</a:t>
            </a:r>
          </a:p>
        </p:txBody>
      </p:sp>
      <p:sp>
        <p:nvSpPr>
          <p:cNvPr id="179209" name="TextBox 9"/>
          <p:cNvSpPr txBox="1">
            <a:spLocks noChangeArrowheads="1"/>
          </p:cNvSpPr>
          <p:nvPr/>
        </p:nvSpPr>
        <p:spPr bwMode="auto">
          <a:xfrm>
            <a:off x="549275" y="5416550"/>
            <a:ext cx="598488"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30</a:t>
            </a:r>
            <a:r>
              <a:rPr lang="zh-CN" altLang="en-US" sz="1700" b="1">
                <a:solidFill>
                  <a:srgbClr val="000000"/>
                </a:solidFill>
                <a:latin typeface="微软雅黑" pitchFamily="34" charset="-122"/>
                <a:ea typeface="微软雅黑" pitchFamily="34" charset="-122"/>
              </a:rPr>
              <a:t>岁</a:t>
            </a:r>
          </a:p>
        </p:txBody>
      </p:sp>
      <p:sp>
        <p:nvSpPr>
          <p:cNvPr id="179210" name="TextBox 18"/>
          <p:cNvSpPr txBox="1">
            <a:spLocks noChangeArrowheads="1"/>
          </p:cNvSpPr>
          <p:nvPr/>
        </p:nvSpPr>
        <p:spPr bwMode="auto">
          <a:xfrm>
            <a:off x="1231900" y="5416550"/>
            <a:ext cx="57150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31</a:t>
            </a:r>
            <a:r>
              <a:rPr lang="zh-CN" altLang="en-US" sz="1700" b="1">
                <a:solidFill>
                  <a:srgbClr val="000000"/>
                </a:solidFill>
                <a:latin typeface="微软雅黑" pitchFamily="34" charset="-122"/>
                <a:ea typeface="微软雅黑" pitchFamily="34" charset="-122"/>
              </a:rPr>
              <a:t>岁</a:t>
            </a:r>
          </a:p>
        </p:txBody>
      </p:sp>
      <p:sp>
        <p:nvSpPr>
          <p:cNvPr id="179211" name="TextBox 23"/>
          <p:cNvSpPr txBox="1">
            <a:spLocks noChangeArrowheads="1"/>
          </p:cNvSpPr>
          <p:nvPr/>
        </p:nvSpPr>
        <p:spPr bwMode="auto">
          <a:xfrm>
            <a:off x="1793875" y="5424488"/>
            <a:ext cx="62865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32</a:t>
            </a:r>
            <a:r>
              <a:rPr lang="zh-CN" altLang="en-US" sz="1700" b="1">
                <a:solidFill>
                  <a:srgbClr val="000000"/>
                </a:solidFill>
                <a:latin typeface="微软雅黑" pitchFamily="34" charset="-122"/>
                <a:ea typeface="微软雅黑" pitchFamily="34" charset="-122"/>
              </a:rPr>
              <a:t>岁</a:t>
            </a:r>
          </a:p>
        </p:txBody>
      </p:sp>
      <p:sp>
        <p:nvSpPr>
          <p:cNvPr id="179212" name="TextBox 37"/>
          <p:cNvSpPr txBox="1">
            <a:spLocks noChangeArrowheads="1"/>
          </p:cNvSpPr>
          <p:nvPr/>
        </p:nvSpPr>
        <p:spPr bwMode="auto">
          <a:xfrm>
            <a:off x="2506663" y="5437188"/>
            <a:ext cx="59690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33</a:t>
            </a:r>
            <a:r>
              <a:rPr lang="zh-CN" altLang="en-US" sz="1700" b="1">
                <a:solidFill>
                  <a:srgbClr val="000000"/>
                </a:solidFill>
                <a:latin typeface="微软雅黑" pitchFamily="34" charset="-122"/>
                <a:ea typeface="微软雅黑" pitchFamily="34" charset="-122"/>
              </a:rPr>
              <a:t>岁</a:t>
            </a:r>
          </a:p>
        </p:txBody>
      </p:sp>
      <p:sp>
        <p:nvSpPr>
          <p:cNvPr id="179213" name="TextBox 37"/>
          <p:cNvSpPr txBox="1">
            <a:spLocks noChangeArrowheads="1"/>
          </p:cNvSpPr>
          <p:nvPr/>
        </p:nvSpPr>
        <p:spPr bwMode="auto">
          <a:xfrm>
            <a:off x="3103563" y="5443538"/>
            <a:ext cx="59690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34</a:t>
            </a:r>
            <a:r>
              <a:rPr lang="zh-CN" altLang="en-US" sz="1700" b="1">
                <a:solidFill>
                  <a:srgbClr val="000000"/>
                </a:solidFill>
                <a:latin typeface="微软雅黑" pitchFamily="34" charset="-122"/>
                <a:ea typeface="微软雅黑" pitchFamily="34" charset="-122"/>
              </a:rPr>
              <a:t>岁</a:t>
            </a:r>
          </a:p>
        </p:txBody>
      </p:sp>
      <p:grpSp>
        <p:nvGrpSpPr>
          <p:cNvPr id="179214" name="Group 74"/>
          <p:cNvGrpSpPr>
            <a:grpSpLocks/>
          </p:cNvGrpSpPr>
          <p:nvPr/>
        </p:nvGrpSpPr>
        <p:grpSpPr bwMode="auto">
          <a:xfrm>
            <a:off x="1803400" y="809625"/>
            <a:ext cx="7996238" cy="969963"/>
            <a:chOff x="962" y="551"/>
            <a:chExt cx="4264" cy="712"/>
          </a:xfrm>
        </p:grpSpPr>
        <p:sp>
          <p:nvSpPr>
            <p:cNvPr id="179234" name="AutoShape 75"/>
            <p:cNvSpPr>
              <a:spLocks noChangeArrowheads="1"/>
            </p:cNvSpPr>
            <p:nvPr/>
          </p:nvSpPr>
          <p:spPr bwMode="auto">
            <a:xfrm>
              <a:off x="962" y="551"/>
              <a:ext cx="4264" cy="712"/>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rgbClr val="000000"/>
                </a:solidFill>
                <a:latin typeface="Calibri" pitchFamily="34" charset="0"/>
              </a:endParaRPr>
            </a:p>
          </p:txBody>
        </p:sp>
        <p:sp>
          <p:nvSpPr>
            <p:cNvPr id="179235" name="WordArt 76"/>
            <p:cNvSpPr>
              <a:spLocks noChangeArrowheads="1" noChangeShapeType="1" noTextEdit="1"/>
            </p:cNvSpPr>
            <p:nvPr/>
          </p:nvSpPr>
          <p:spPr bwMode="auto">
            <a:xfrm>
              <a:off x="2067" y="681"/>
              <a:ext cx="2054" cy="453"/>
            </a:xfrm>
            <a:prstGeom prst="rect">
              <a:avLst/>
            </a:prstGeom>
          </p:spPr>
          <p:txBody>
            <a:bodyPr wrap="none" fromWordArt="1">
              <a:prstTxWarp prst="textPlain">
                <a:avLst>
                  <a:gd name="adj" fmla="val 50000"/>
                </a:avLst>
              </a:prstTxWarp>
            </a:bodyPr>
            <a:lstStyle/>
            <a:p>
              <a:r>
                <a:rPr lang="zh-CN" altLang="en-US" sz="5800" b="1" kern="10" spc="-439">
                  <a:ln w="9525">
                    <a:noFill/>
                    <a:round/>
                    <a:headEnd/>
                    <a:tailEnd/>
                  </a:ln>
                  <a:solidFill>
                    <a:schemeClr val="bg1"/>
                  </a:solidFill>
                  <a:effectLst>
                    <a:outerShdw dist="35921" dir="2700000" algn="ctr" rotWithShape="0">
                      <a:srgbClr val="C0504D">
                        <a:alpha val="50000"/>
                      </a:srgbClr>
                    </a:outerShdw>
                  </a:effectLst>
                  <a:latin typeface="黑体"/>
                  <a:ea typeface="黑体"/>
                </a:rPr>
                <a:t>即交即领高年金</a:t>
              </a:r>
            </a:p>
          </p:txBody>
        </p:sp>
      </p:grpSp>
      <p:sp>
        <p:nvSpPr>
          <p:cNvPr id="22" name="矩形 21"/>
          <p:cNvSpPr/>
          <p:nvPr/>
        </p:nvSpPr>
        <p:spPr bwMode="auto">
          <a:xfrm>
            <a:off x="6692900"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79216" name="TextBox 37"/>
          <p:cNvSpPr txBox="1">
            <a:spLocks noChangeArrowheads="1"/>
          </p:cNvSpPr>
          <p:nvPr/>
        </p:nvSpPr>
        <p:spPr bwMode="auto">
          <a:xfrm>
            <a:off x="6675438" y="5445125"/>
            <a:ext cx="528637"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58</a:t>
            </a:r>
            <a:r>
              <a:rPr lang="zh-CN" altLang="en-US" sz="1700" b="1">
                <a:solidFill>
                  <a:srgbClr val="000000"/>
                </a:solidFill>
                <a:latin typeface="微软雅黑" pitchFamily="34" charset="-122"/>
                <a:ea typeface="微软雅黑" pitchFamily="34" charset="-122"/>
              </a:rPr>
              <a:t>岁</a:t>
            </a:r>
          </a:p>
        </p:txBody>
      </p:sp>
      <p:sp>
        <p:nvSpPr>
          <p:cNvPr id="24" name="矩形 23"/>
          <p:cNvSpPr/>
          <p:nvPr/>
        </p:nvSpPr>
        <p:spPr bwMode="auto">
          <a:xfrm>
            <a:off x="3189288"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5" name="矩形 24"/>
          <p:cNvSpPr/>
          <p:nvPr/>
        </p:nvSpPr>
        <p:spPr bwMode="auto">
          <a:xfrm>
            <a:off x="4945063" y="359568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6" name="矩形 25"/>
          <p:cNvSpPr/>
          <p:nvPr/>
        </p:nvSpPr>
        <p:spPr bwMode="auto">
          <a:xfrm>
            <a:off x="5570538" y="3594100"/>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27" name="矩形 26"/>
          <p:cNvSpPr/>
          <p:nvPr/>
        </p:nvSpPr>
        <p:spPr bwMode="auto">
          <a:xfrm>
            <a:off x="6102350" y="3594100"/>
            <a:ext cx="339725" cy="173513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79221" name="TextBox 37"/>
          <p:cNvSpPr txBox="1">
            <a:spLocks noChangeArrowheads="1"/>
          </p:cNvSpPr>
          <p:nvPr/>
        </p:nvSpPr>
        <p:spPr bwMode="auto">
          <a:xfrm>
            <a:off x="5462588" y="5461000"/>
            <a:ext cx="52705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56</a:t>
            </a:r>
            <a:r>
              <a:rPr lang="zh-CN" altLang="en-US" sz="1700" b="1">
                <a:solidFill>
                  <a:srgbClr val="000000"/>
                </a:solidFill>
                <a:latin typeface="微软雅黑" pitchFamily="34" charset="-122"/>
                <a:ea typeface="微软雅黑" pitchFamily="34" charset="-122"/>
              </a:rPr>
              <a:t>岁</a:t>
            </a:r>
          </a:p>
        </p:txBody>
      </p:sp>
      <p:sp>
        <p:nvSpPr>
          <p:cNvPr id="179222" name="TextBox 37"/>
          <p:cNvSpPr txBox="1">
            <a:spLocks noChangeArrowheads="1"/>
          </p:cNvSpPr>
          <p:nvPr/>
        </p:nvSpPr>
        <p:spPr bwMode="auto">
          <a:xfrm>
            <a:off x="4891088" y="5461000"/>
            <a:ext cx="52705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55</a:t>
            </a:r>
            <a:r>
              <a:rPr lang="zh-CN" altLang="en-US" sz="1700" b="1">
                <a:solidFill>
                  <a:srgbClr val="000000"/>
                </a:solidFill>
                <a:latin typeface="微软雅黑" pitchFamily="34" charset="-122"/>
                <a:ea typeface="微软雅黑" pitchFamily="34" charset="-122"/>
              </a:rPr>
              <a:t>岁</a:t>
            </a:r>
          </a:p>
        </p:txBody>
      </p:sp>
      <p:sp>
        <p:nvSpPr>
          <p:cNvPr id="179223" name="TextBox 37"/>
          <p:cNvSpPr txBox="1">
            <a:spLocks noChangeArrowheads="1"/>
          </p:cNvSpPr>
          <p:nvPr/>
        </p:nvSpPr>
        <p:spPr bwMode="auto">
          <a:xfrm>
            <a:off x="6008688" y="5461000"/>
            <a:ext cx="52705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57</a:t>
            </a:r>
            <a:r>
              <a:rPr lang="zh-CN" altLang="en-US" sz="1700" b="1">
                <a:solidFill>
                  <a:srgbClr val="000000"/>
                </a:solidFill>
                <a:latin typeface="微软雅黑" pitchFamily="34" charset="-122"/>
                <a:ea typeface="微软雅黑" pitchFamily="34" charset="-122"/>
              </a:rPr>
              <a:t>岁</a:t>
            </a:r>
          </a:p>
        </p:txBody>
      </p:sp>
      <p:grpSp>
        <p:nvGrpSpPr>
          <p:cNvPr id="4" name="组合 5"/>
          <p:cNvGrpSpPr/>
          <p:nvPr/>
        </p:nvGrpSpPr>
        <p:grpSpPr>
          <a:xfrm>
            <a:off x="8378581" y="55779"/>
            <a:ext cx="2295787" cy="820574"/>
            <a:chOff x="1691680" y="4371950"/>
            <a:chExt cx="2101984" cy="773011"/>
          </a:xfrm>
          <a:solidFill>
            <a:srgbClr val="FF0000"/>
          </a:solidFill>
        </p:grpSpPr>
        <p:sp>
          <p:nvSpPr>
            <p:cNvPr id="32" name="椭圆 31"/>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33" name="椭圆 32"/>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34" name="椭圆 33"/>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sp>
        <p:nvSpPr>
          <p:cNvPr id="35" name="矩形 34"/>
          <p:cNvSpPr/>
          <p:nvPr/>
        </p:nvSpPr>
        <p:spPr bwMode="auto">
          <a:xfrm>
            <a:off x="7270750" y="3589338"/>
            <a:ext cx="339725" cy="17351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生存金</a:t>
            </a:r>
          </a:p>
        </p:txBody>
      </p:sp>
      <p:sp>
        <p:nvSpPr>
          <p:cNvPr id="179226" name="TextBox 37"/>
          <p:cNvSpPr txBox="1">
            <a:spLocks noChangeArrowheads="1"/>
          </p:cNvSpPr>
          <p:nvPr/>
        </p:nvSpPr>
        <p:spPr bwMode="auto">
          <a:xfrm>
            <a:off x="7188200" y="5437188"/>
            <a:ext cx="527050" cy="628650"/>
          </a:xfrm>
          <a:prstGeom prst="rect">
            <a:avLst/>
          </a:prstGeom>
          <a:noFill/>
          <a:ln w="9525">
            <a:noFill/>
            <a:miter lim="800000"/>
            <a:headEnd/>
            <a:tailEnd/>
          </a:ln>
        </p:spPr>
        <p:txBody>
          <a:bodyPr lIns="111295" tIns="55647" rIns="111295" bIns="55647">
            <a:spAutoFit/>
          </a:bodyPr>
          <a:lstStyle/>
          <a:p>
            <a:pPr algn="ctr" eaLnBrk="0" hangingPunct="0"/>
            <a:r>
              <a:rPr lang="en-US" altLang="zh-CN" sz="1700" b="1">
                <a:solidFill>
                  <a:srgbClr val="000000"/>
                </a:solidFill>
                <a:latin typeface="微软雅黑" pitchFamily="34" charset="-122"/>
                <a:ea typeface="微软雅黑" pitchFamily="34" charset="-122"/>
              </a:rPr>
              <a:t>59</a:t>
            </a:r>
            <a:r>
              <a:rPr lang="zh-CN" altLang="en-US" sz="1700" b="1">
                <a:solidFill>
                  <a:srgbClr val="000000"/>
                </a:solidFill>
                <a:latin typeface="微软雅黑" pitchFamily="34" charset="-122"/>
                <a:ea typeface="微软雅黑" pitchFamily="34" charset="-122"/>
              </a:rPr>
              <a:t>岁</a:t>
            </a:r>
          </a:p>
        </p:txBody>
      </p:sp>
      <p:sp>
        <p:nvSpPr>
          <p:cNvPr id="37" name="矩形 36"/>
          <p:cNvSpPr/>
          <p:nvPr/>
        </p:nvSpPr>
        <p:spPr>
          <a:xfrm>
            <a:off x="401496" y="3168649"/>
            <a:ext cx="1225347" cy="543308"/>
          </a:xfrm>
          <a:prstGeom prst="rect">
            <a:avLst/>
          </a:prstGeom>
          <a:noFill/>
        </p:spPr>
        <p:txBody>
          <a:bodyPr wrap="none" lIns="111336" tIns="55667" rIns="111336" bIns="55667">
            <a:spAutoFit/>
          </a:bodyPr>
          <a:lstStyle/>
          <a:p>
            <a:pPr algn="ctr" defTabSz="913910" fontAlgn="auto">
              <a:spcBef>
                <a:spcPts val="0"/>
              </a:spcBef>
              <a:spcAft>
                <a:spcPts val="0"/>
              </a:spcAft>
              <a:defRPr/>
            </a:pPr>
            <a:r>
              <a:rPr lang="en-US" altLang="zh-CN"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10000</a:t>
            </a:r>
            <a:endParaRPr lang="zh-CN" alt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8" name="矩形 37"/>
          <p:cNvSpPr/>
          <p:nvPr/>
        </p:nvSpPr>
        <p:spPr>
          <a:xfrm>
            <a:off x="3113149" y="2597145"/>
            <a:ext cx="2600330" cy="604864"/>
          </a:xfrm>
          <a:prstGeom prst="rect">
            <a:avLst/>
          </a:prstGeom>
          <a:noFill/>
        </p:spPr>
        <p:txBody>
          <a:bodyPr wrap="none" lIns="111336" tIns="55667" rIns="111336" bIns="55667">
            <a:spAutoFit/>
          </a:bodyPr>
          <a:lstStyle/>
          <a:p>
            <a:pPr algn="ctr" defTabSz="913910" fontAlgn="auto">
              <a:spcBef>
                <a:spcPts val="0"/>
              </a:spcBef>
              <a:spcAft>
                <a:spcPts val="0"/>
              </a:spcAft>
              <a:defRPr/>
            </a:pPr>
            <a:r>
              <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每年</a:t>
            </a:r>
            <a:r>
              <a:rPr lang="en-US" altLang="zh-CN"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12530</a:t>
            </a:r>
            <a:r>
              <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元</a:t>
            </a:r>
          </a:p>
        </p:txBody>
      </p:sp>
      <p:sp>
        <p:nvSpPr>
          <p:cNvPr id="2" name="左大括号 1"/>
          <p:cNvSpPr>
            <a:spLocks/>
          </p:cNvSpPr>
          <p:nvPr/>
        </p:nvSpPr>
        <p:spPr bwMode="auto">
          <a:xfrm rot="5400000">
            <a:off x="4263231" y="281782"/>
            <a:ext cx="636587" cy="6057900"/>
          </a:xfrm>
          <a:prstGeom prst="leftBrace">
            <a:avLst>
              <a:gd name="adj1" fmla="val 8327"/>
              <a:gd name="adj2" fmla="val 50000"/>
            </a:avLst>
          </a:prstGeom>
          <a:noFill/>
          <a:ln w="9525" algn="ctr">
            <a:solidFill>
              <a:srgbClr val="4A7EBB"/>
            </a:solidFill>
            <a:round/>
            <a:headEnd/>
            <a:tailEnd/>
          </a:ln>
        </p:spPr>
        <p:txBody>
          <a:bodyPr rot="10800000" vert="eaVert" lIns="111336" tIns="55667" rIns="111336" bIns="55667" anchor="ctr"/>
          <a:lstStyle/>
          <a:p>
            <a:pPr algn="ctr" defTabSz="913910" fontAlgn="auto">
              <a:spcBef>
                <a:spcPts val="0"/>
              </a:spcBef>
              <a:spcAft>
                <a:spcPts val="0"/>
              </a:spcAft>
              <a:defRPr/>
            </a:pPr>
            <a:endParaRPr lang="zh-CN" altLang="en-US">
              <a:latin typeface="+mn-lt"/>
              <a:ea typeface="+mn-ea"/>
            </a:endParaRPr>
          </a:p>
        </p:txBody>
      </p:sp>
      <p:sp>
        <p:nvSpPr>
          <p:cNvPr id="179230" name="TextBox 38"/>
          <p:cNvSpPr txBox="1">
            <a:spLocks noChangeArrowheads="1"/>
          </p:cNvSpPr>
          <p:nvPr/>
        </p:nvSpPr>
        <p:spPr bwMode="auto">
          <a:xfrm>
            <a:off x="3971925" y="4354513"/>
            <a:ext cx="523875" cy="379412"/>
          </a:xfrm>
          <a:prstGeom prst="rect">
            <a:avLst/>
          </a:prstGeom>
          <a:noFill/>
          <a:ln w="9525">
            <a:noFill/>
            <a:miter lim="800000"/>
            <a:headEnd/>
            <a:tailEnd/>
          </a:ln>
        </p:spPr>
        <p:txBody>
          <a:bodyPr wrap="none" lIns="104433" tIns="52214" rIns="104433" bIns="52214">
            <a:spAutoFit/>
          </a:bodyPr>
          <a:lstStyle/>
          <a:p>
            <a:r>
              <a:rPr lang="en-US" altLang="zh-CN">
                <a:latin typeface="Calibri" pitchFamily="34" charset="0"/>
              </a:rPr>
              <a:t>……</a:t>
            </a:r>
            <a:endParaRPr lang="zh-CN" altLang="en-US">
              <a:latin typeface="Calibri" pitchFamily="34" charset="0"/>
            </a:endParaRPr>
          </a:p>
        </p:txBody>
      </p:sp>
      <p:sp>
        <p:nvSpPr>
          <p:cNvPr id="40" name="灯片编号占位符 39"/>
          <p:cNvSpPr>
            <a:spLocks noGrp="1"/>
          </p:cNvSpPr>
          <p:nvPr>
            <p:ph type="sldNum" sz="quarter" idx="12"/>
          </p:nvPr>
        </p:nvSpPr>
        <p:spPr/>
        <p:txBody>
          <a:bodyPr/>
          <a:lstStyle/>
          <a:p>
            <a:pPr>
              <a:defRPr/>
            </a:pPr>
            <a:fld id="{E87B4752-B2B8-4992-9FF4-4C83B3FC4E23}" type="slidenum">
              <a:rPr lang="zh-CN" altLang="en-US" smtClean="0"/>
              <a:pPr>
                <a:defRPr/>
              </a:pPr>
              <a:t>64</a:t>
            </a:fld>
            <a:endParaRPr lang="zh-CN" altLang="en-US"/>
          </a:p>
        </p:txBody>
      </p:sp>
      <p:sp>
        <p:nvSpPr>
          <p:cNvPr id="41" name="日期占位符 40"/>
          <p:cNvSpPr>
            <a:spLocks noGrp="1"/>
          </p:cNvSpPr>
          <p:nvPr>
            <p:ph type="dt" sz="quarter" idx="10"/>
          </p:nvPr>
        </p:nvSpPr>
        <p:spPr/>
        <p:txBody>
          <a:bodyPr/>
          <a:lstStyle/>
          <a:p>
            <a:pPr>
              <a:defRPr/>
            </a:pPr>
            <a:r>
              <a:rPr lang="en-US" altLang="zh-CN"/>
              <a:t>2014-11-6</a:t>
            </a:r>
            <a:endParaRPr lang="zh-CN" altLang="en-US"/>
          </a:p>
        </p:txBody>
      </p:sp>
      <p:sp>
        <p:nvSpPr>
          <p:cNvPr id="42" name="页脚占位符 41"/>
          <p:cNvSpPr>
            <a:spLocks noGrp="1"/>
          </p:cNvSpPr>
          <p:nvPr>
            <p:ph type="ftr" sz="quarter" idx="11"/>
          </p:nvPr>
        </p:nvSpPr>
        <p:spPr/>
        <p:txBody>
          <a:bodyPr/>
          <a:lstStyle/>
          <a:p>
            <a:pPr>
              <a:defRPr/>
            </a:pPr>
            <a:r>
              <a:rPr lang="en-US" altLang="zh-CN"/>
              <a:t>Qmx</a:t>
            </a:r>
            <a:endParaRPr lang="zh-CN"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0-#ppt_h/2"/>
                                          </p:val>
                                        </p:tav>
                                        <p:tav tm="100000">
                                          <p:val>
                                            <p:strVal val="#ppt_y"/>
                                          </p:val>
                                        </p:tav>
                                      </p:tavLst>
                                    </p:anim>
                                  </p:childTnLst>
                                </p:cTn>
                              </p:par>
                            </p:childTnLst>
                          </p:cTn>
                        </p:par>
                        <p:par>
                          <p:cTn id="34" fill="hold" nodeType="afterGroup">
                            <p:stCondLst>
                              <p:cond delay="3000"/>
                            </p:stCondLst>
                            <p:childTnLst>
                              <p:par>
                                <p:cTn id="35" presetID="2" presetClass="entr" presetSubtype="1"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0-#ppt_h/2"/>
                                          </p:val>
                                        </p:tav>
                                        <p:tav tm="100000">
                                          <p:val>
                                            <p:strVal val="#ppt_y"/>
                                          </p:val>
                                        </p:tav>
                                      </p:tavLst>
                                    </p:anim>
                                  </p:childTnLst>
                                </p:cTn>
                              </p:par>
                            </p:childTnLst>
                          </p:cTn>
                        </p:par>
                        <p:par>
                          <p:cTn id="39" fill="hold" nodeType="afterGroup">
                            <p:stCondLst>
                              <p:cond delay="3500"/>
                            </p:stCondLst>
                            <p:childTnLst>
                              <p:par>
                                <p:cTn id="40" presetID="2" presetClass="entr" presetSubtype="1"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0-#ppt_h/2"/>
                                          </p:val>
                                        </p:tav>
                                        <p:tav tm="100000">
                                          <p:val>
                                            <p:strVal val="#ppt_y"/>
                                          </p:val>
                                        </p:tav>
                                      </p:tavLst>
                                    </p:anim>
                                  </p:childTnLst>
                                </p:cTn>
                              </p:par>
                            </p:childTnLst>
                          </p:cTn>
                        </p:par>
                        <p:par>
                          <p:cTn id="44" fill="hold" nodeType="afterGroup">
                            <p:stCondLst>
                              <p:cond delay="4000"/>
                            </p:stCondLst>
                            <p:childTnLst>
                              <p:par>
                                <p:cTn id="45" presetID="2" presetClass="entr" presetSubtype="1"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5000"/>
                            </p:stCondLst>
                            <p:childTnLst>
                              <p:par>
                                <p:cTn id="55" presetID="2" presetClass="entr" presetSubtype="1"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500" fill="hold"/>
                                        <p:tgtEl>
                                          <p:spTgt spid="35"/>
                                        </p:tgtEl>
                                        <p:attrNameLst>
                                          <p:attrName>ppt_x</p:attrName>
                                        </p:attrNameLst>
                                      </p:cBhvr>
                                      <p:tavLst>
                                        <p:tav tm="0">
                                          <p:val>
                                            <p:strVal val="#ppt_x"/>
                                          </p:val>
                                        </p:tav>
                                        <p:tav tm="100000">
                                          <p:val>
                                            <p:strVal val="#ppt_x"/>
                                          </p:val>
                                        </p:tav>
                                      </p:tavLst>
                                    </p:anim>
                                    <p:anim calcmode="lin" valueType="num">
                                      <p:cBhvr additive="base">
                                        <p:cTn id="58"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22" grpId="0" animBg="1"/>
      <p:bldP spid="24" grpId="0" animBg="1"/>
      <p:bldP spid="25" grpId="0" animBg="1"/>
      <p:bldP spid="26" grpId="0" animBg="1"/>
      <p:bldP spid="27" grpId="0" animBg="1"/>
      <p:bldP spid="3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flipV="1">
            <a:off x="552450" y="1747838"/>
            <a:ext cx="3175" cy="3905250"/>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cxnSp>
        <p:nvCxnSpPr>
          <p:cNvPr id="3" name="直接箭头连接符 2"/>
          <p:cNvCxnSpPr/>
          <p:nvPr/>
        </p:nvCxnSpPr>
        <p:spPr>
          <a:xfrm>
            <a:off x="552450" y="5594350"/>
            <a:ext cx="9569450" cy="38100"/>
          </a:xfrm>
          <a:prstGeom prst="straightConnector1">
            <a:avLst/>
          </a:prstGeom>
          <a:ln>
            <a:solidFill>
              <a:srgbClr val="3333FF"/>
            </a:solidFill>
            <a:tailEnd type="arrow"/>
          </a:ln>
        </p:spPr>
        <p:style>
          <a:lnRef idx="3">
            <a:schemeClr val="accent2"/>
          </a:lnRef>
          <a:fillRef idx="0">
            <a:schemeClr val="accent2"/>
          </a:fillRef>
          <a:effectRef idx="2">
            <a:schemeClr val="accent2"/>
          </a:effectRef>
          <a:fontRef idx="minor">
            <a:schemeClr val="tx1"/>
          </a:fontRef>
        </p:style>
      </p:cxnSp>
      <p:sp>
        <p:nvSpPr>
          <p:cNvPr id="9" name="矩形 8"/>
          <p:cNvSpPr/>
          <p:nvPr/>
        </p:nvSpPr>
        <p:spPr>
          <a:xfrm>
            <a:off x="638175" y="1954213"/>
            <a:ext cx="4714875" cy="796925"/>
          </a:xfrm>
          <a:prstGeom prst="rect">
            <a:avLst/>
          </a:prstGeom>
        </p:spPr>
        <p:txBody>
          <a:bodyPr lIns="111295" tIns="55647" rIns="111295" bIns="55647">
            <a:spAutoFit/>
          </a:bodyPr>
          <a:lstStyle/>
          <a:p>
            <a:pPr defTabSz="913910" fontAlgn="auto">
              <a:spcBef>
                <a:spcPts val="0"/>
              </a:spcBef>
              <a:spcAft>
                <a:spcPts val="0"/>
              </a:spcAft>
              <a:defRPr/>
            </a:pPr>
            <a:r>
              <a:rPr lang="en-US" altLang="zh-CN" b="1" dirty="0">
                <a:effectLst>
                  <a:outerShdw blurRad="38100" dist="38100" dir="2700000" algn="tl">
                    <a:srgbClr val="C0C0C0"/>
                  </a:outerShdw>
                </a:effectLst>
                <a:latin typeface="微软雅黑" pitchFamily="34" charset="-122"/>
                <a:ea typeface="微软雅黑" pitchFamily="34" charset="-122"/>
              </a:rPr>
              <a:t>60</a:t>
            </a:r>
            <a:r>
              <a:rPr lang="zh-CN" altLang="en-US" b="1" dirty="0">
                <a:effectLst>
                  <a:outerShdw blurRad="38100" dist="38100" dir="2700000" algn="tl">
                    <a:srgbClr val="C0C0C0"/>
                  </a:outerShdw>
                </a:effectLst>
                <a:latin typeface="微软雅黑" pitchFamily="34" charset="-122"/>
                <a:ea typeface="微软雅黑" pitchFamily="34" charset="-122"/>
              </a:rPr>
              <a:t>周岁起在</a:t>
            </a:r>
            <a:r>
              <a:rPr lang="en-US" altLang="zh-CN" b="1" dirty="0">
                <a:effectLst>
                  <a:outerShdw blurRad="38100" dist="38100" dir="2700000" algn="tl">
                    <a:srgbClr val="C0C0C0"/>
                  </a:outerShdw>
                </a:effectLst>
                <a:latin typeface="微软雅黑" pitchFamily="34" charset="-122"/>
                <a:ea typeface="微软雅黑" pitchFamily="34" charset="-122"/>
              </a:rPr>
              <a:t>12530</a:t>
            </a:r>
            <a:r>
              <a:rPr lang="zh-CN" altLang="en-US" b="1" dirty="0">
                <a:effectLst>
                  <a:outerShdw blurRad="38100" dist="38100" dir="2700000" algn="tl">
                    <a:srgbClr val="C0C0C0"/>
                  </a:outerShdw>
                </a:effectLst>
                <a:latin typeface="微软雅黑" pitchFamily="34" charset="-122"/>
                <a:ea typeface="微软雅黑" pitchFamily="34" charset="-122"/>
              </a:rPr>
              <a:t>元基础上，每年递增</a:t>
            </a:r>
            <a:r>
              <a:rPr lang="en-US" altLang="zh-CN" b="1" dirty="0">
                <a:effectLst>
                  <a:outerShdw blurRad="38100" dist="38100" dir="2700000" algn="tl">
                    <a:srgbClr val="C0C0C0"/>
                  </a:outerShdw>
                </a:effectLst>
                <a:latin typeface="微软雅黑" pitchFamily="34" charset="-122"/>
                <a:ea typeface="微软雅黑" pitchFamily="34" charset="-122"/>
              </a:rPr>
              <a:t>1253</a:t>
            </a:r>
            <a:r>
              <a:rPr lang="zh-CN" altLang="en-US" b="1" dirty="0">
                <a:effectLst>
                  <a:outerShdw blurRad="38100" dist="38100" dir="2700000" algn="tl">
                    <a:srgbClr val="C0C0C0"/>
                  </a:outerShdw>
                </a:effectLst>
                <a:latin typeface="微软雅黑" pitchFamily="34" charset="-122"/>
                <a:ea typeface="微软雅黑" pitchFamily="34" charset="-122"/>
              </a:rPr>
              <a:t>元至</a:t>
            </a:r>
            <a:r>
              <a:rPr lang="en-US" altLang="zh-CN" b="1" dirty="0">
                <a:effectLst>
                  <a:outerShdw blurRad="38100" dist="38100" dir="2700000" algn="tl">
                    <a:srgbClr val="C0C0C0"/>
                  </a:outerShdw>
                </a:effectLst>
                <a:latin typeface="微软雅黑" pitchFamily="34" charset="-122"/>
                <a:ea typeface="微软雅黑" pitchFamily="34" charset="-122"/>
              </a:rPr>
              <a:t>79</a:t>
            </a:r>
            <a:r>
              <a:rPr lang="zh-CN" altLang="en-US" b="1" dirty="0">
                <a:effectLst>
                  <a:outerShdw blurRad="38100" dist="38100" dir="2700000" algn="tl">
                    <a:srgbClr val="C0C0C0"/>
                  </a:outerShdw>
                </a:effectLst>
                <a:latin typeface="微软雅黑" pitchFamily="34" charset="-122"/>
                <a:ea typeface="微软雅黑" pitchFamily="34" charset="-122"/>
              </a:rPr>
              <a:t>周岁累计领取</a:t>
            </a:r>
            <a:r>
              <a:rPr lang="en-US" altLang="zh-CN" sz="2700" b="1" dirty="0">
                <a:solidFill>
                  <a:srgbClr val="FF0000"/>
                </a:solidFill>
                <a:effectLst>
                  <a:outerShdw blurRad="38100" dist="38100" dir="2700000" algn="tl">
                    <a:srgbClr val="C0C0C0"/>
                  </a:outerShdw>
                </a:effectLst>
                <a:latin typeface="微软雅黑" pitchFamily="34" charset="-122"/>
                <a:ea typeface="微软雅黑" pitchFamily="34" charset="-122"/>
              </a:rPr>
              <a:t>513730</a:t>
            </a:r>
            <a:r>
              <a:rPr lang="zh-CN" altLang="en-US" b="1" dirty="0">
                <a:effectLst>
                  <a:outerShdw blurRad="38100" dist="38100" dir="2700000" algn="tl">
                    <a:srgbClr val="C0C0C0"/>
                  </a:outerShdw>
                </a:effectLst>
                <a:latin typeface="微软雅黑" pitchFamily="34" charset="-122"/>
                <a:ea typeface="微软雅黑" pitchFamily="34" charset="-122"/>
              </a:rPr>
              <a:t>元</a:t>
            </a:r>
          </a:p>
        </p:txBody>
      </p:sp>
      <p:grpSp>
        <p:nvGrpSpPr>
          <p:cNvPr id="181252" name="Group 74"/>
          <p:cNvGrpSpPr>
            <a:grpSpLocks/>
          </p:cNvGrpSpPr>
          <p:nvPr/>
        </p:nvGrpSpPr>
        <p:grpSpPr bwMode="auto">
          <a:xfrm>
            <a:off x="1909763" y="754063"/>
            <a:ext cx="6302375" cy="969962"/>
            <a:chOff x="1075" y="468"/>
            <a:chExt cx="3362" cy="712"/>
          </a:xfrm>
        </p:grpSpPr>
        <p:sp>
          <p:nvSpPr>
            <p:cNvPr id="181296" name="AutoShape 75"/>
            <p:cNvSpPr>
              <a:spLocks noChangeArrowheads="1"/>
            </p:cNvSpPr>
            <p:nvPr/>
          </p:nvSpPr>
          <p:spPr bwMode="auto">
            <a:xfrm>
              <a:off x="1075" y="468"/>
              <a:ext cx="3362" cy="712"/>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chemeClr val="bg1"/>
                </a:solidFill>
                <a:latin typeface="Calibri" pitchFamily="34" charset="0"/>
              </a:endParaRPr>
            </a:p>
          </p:txBody>
        </p:sp>
        <p:sp>
          <p:nvSpPr>
            <p:cNvPr id="181297" name="WordArt 76"/>
            <p:cNvSpPr>
              <a:spLocks noChangeArrowheads="1" noChangeShapeType="1" noTextEdit="1"/>
            </p:cNvSpPr>
            <p:nvPr/>
          </p:nvSpPr>
          <p:spPr bwMode="auto">
            <a:xfrm>
              <a:off x="1921" y="592"/>
              <a:ext cx="1779" cy="409"/>
            </a:xfrm>
            <a:prstGeom prst="rect">
              <a:avLst/>
            </a:prstGeom>
          </p:spPr>
          <p:txBody>
            <a:bodyPr wrap="none" fromWordArt="1">
              <a:prstTxWarp prst="textPlain">
                <a:avLst>
                  <a:gd name="adj" fmla="val 50000"/>
                </a:avLst>
              </a:prstTxWarp>
            </a:bodyPr>
            <a:lstStyle/>
            <a:p>
              <a:r>
                <a:rPr lang="zh-CN" altLang="en-US" sz="5400" b="1" kern="10" spc="-439">
                  <a:ln w="9525">
                    <a:noFill/>
                    <a:round/>
                    <a:headEnd/>
                    <a:tailEnd/>
                  </a:ln>
                  <a:solidFill>
                    <a:schemeClr val="bg1"/>
                  </a:solidFill>
                  <a:effectLst>
                    <a:outerShdw dist="35921" dir="2700000" algn="ctr" rotWithShape="0">
                      <a:srgbClr val="C0504D">
                        <a:alpha val="50000"/>
                      </a:srgbClr>
                    </a:outerShdw>
                  </a:effectLst>
                  <a:latin typeface="黑体"/>
                  <a:ea typeface="黑体"/>
                </a:rPr>
                <a:t>逐年递增养老金</a:t>
              </a:r>
            </a:p>
          </p:txBody>
        </p:sp>
      </p:grpSp>
      <p:grpSp>
        <p:nvGrpSpPr>
          <p:cNvPr id="10" name="组合 5"/>
          <p:cNvGrpSpPr/>
          <p:nvPr/>
        </p:nvGrpSpPr>
        <p:grpSpPr>
          <a:xfrm>
            <a:off x="8505570" y="411422"/>
            <a:ext cx="2295787" cy="820574"/>
            <a:chOff x="1691680" y="4371950"/>
            <a:chExt cx="2101984" cy="773011"/>
          </a:xfrm>
          <a:solidFill>
            <a:srgbClr val="FF0000"/>
          </a:solidFill>
        </p:grpSpPr>
        <p:sp>
          <p:nvSpPr>
            <p:cNvPr id="30" name="椭圆 29"/>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31" name="椭圆 30"/>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32" name="椭圆 31"/>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grpSp>
        <p:nvGrpSpPr>
          <p:cNvPr id="11" name="组合 52"/>
          <p:cNvGrpSpPr>
            <a:grpSpLocks/>
          </p:cNvGrpSpPr>
          <p:nvPr/>
        </p:nvGrpSpPr>
        <p:grpSpPr bwMode="auto">
          <a:xfrm>
            <a:off x="360363" y="3852863"/>
            <a:ext cx="1230312" cy="2425700"/>
            <a:chOff x="303565" y="2996183"/>
            <a:chExt cx="1044204" cy="1886817"/>
          </a:xfrm>
        </p:grpSpPr>
        <p:sp>
          <p:nvSpPr>
            <p:cNvPr id="5" name="矩形 4"/>
            <p:cNvSpPr/>
            <p:nvPr/>
          </p:nvSpPr>
          <p:spPr bwMode="auto">
            <a:xfrm>
              <a:off x="481417" y="3383919"/>
              <a:ext cx="273514" cy="926121"/>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94" name="TextBox 18"/>
            <p:cNvSpPr txBox="1">
              <a:spLocks noChangeArrowheads="1"/>
            </p:cNvSpPr>
            <p:nvPr/>
          </p:nvSpPr>
          <p:spPr bwMode="auto">
            <a:xfrm>
              <a:off x="467045" y="4408863"/>
              <a:ext cx="484624" cy="474137"/>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60</a:t>
              </a:r>
              <a:r>
                <a:rPr lang="zh-CN" altLang="en-US" sz="1700" b="1">
                  <a:solidFill>
                    <a:srgbClr val="000000"/>
                  </a:solidFill>
                  <a:latin typeface="微软雅黑" pitchFamily="34" charset="-122"/>
                  <a:ea typeface="微软雅黑" pitchFamily="34" charset="-122"/>
                </a:rPr>
                <a:t>岁</a:t>
              </a:r>
            </a:p>
          </p:txBody>
        </p:sp>
        <p:sp>
          <p:nvSpPr>
            <p:cNvPr id="35" name="矩形 34"/>
            <p:cNvSpPr/>
            <p:nvPr/>
          </p:nvSpPr>
          <p:spPr>
            <a:xfrm>
              <a:off x="386274" y="3033373"/>
              <a:ext cx="884440" cy="359119"/>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13783</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2" name="组合 53"/>
          <p:cNvGrpSpPr>
            <a:grpSpLocks/>
          </p:cNvGrpSpPr>
          <p:nvPr/>
        </p:nvGrpSpPr>
        <p:grpSpPr bwMode="auto">
          <a:xfrm>
            <a:off x="1047750" y="3602038"/>
            <a:ext cx="1231900" cy="2670175"/>
            <a:chOff x="887865" y="2802408"/>
            <a:chExt cx="1042110" cy="2075445"/>
          </a:xfrm>
        </p:grpSpPr>
        <p:sp>
          <p:nvSpPr>
            <p:cNvPr id="6" name="矩形 5"/>
            <p:cNvSpPr/>
            <p:nvPr/>
          </p:nvSpPr>
          <p:spPr bwMode="auto">
            <a:xfrm>
              <a:off x="1285371" y="3295974"/>
              <a:ext cx="273957" cy="1025383"/>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91" name="TextBox 23"/>
            <p:cNvSpPr txBox="1">
              <a:spLocks noChangeArrowheads="1"/>
            </p:cNvSpPr>
            <p:nvPr/>
          </p:nvSpPr>
          <p:spPr bwMode="auto">
            <a:xfrm>
              <a:off x="1158604" y="4403906"/>
              <a:ext cx="533361" cy="473947"/>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61</a:t>
              </a:r>
              <a:r>
                <a:rPr lang="zh-CN" altLang="en-US" sz="1700" b="1">
                  <a:solidFill>
                    <a:srgbClr val="000000"/>
                  </a:solidFill>
                  <a:latin typeface="微软雅黑" pitchFamily="34" charset="-122"/>
                  <a:ea typeface="微软雅黑" pitchFamily="34" charset="-122"/>
                </a:rPr>
                <a:t>岁</a:t>
              </a:r>
            </a:p>
          </p:txBody>
        </p:sp>
        <p:sp>
          <p:nvSpPr>
            <p:cNvPr id="36" name="矩形 35"/>
            <p:cNvSpPr/>
            <p:nvPr/>
          </p:nvSpPr>
          <p:spPr>
            <a:xfrm>
              <a:off x="971860" y="2840126"/>
              <a:ext cx="881322" cy="359020"/>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15036</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3" name="组合 54"/>
          <p:cNvGrpSpPr>
            <a:grpSpLocks/>
          </p:cNvGrpSpPr>
          <p:nvPr/>
        </p:nvGrpSpPr>
        <p:grpSpPr bwMode="auto">
          <a:xfrm>
            <a:off x="1938338" y="3511550"/>
            <a:ext cx="1231900" cy="2771775"/>
            <a:chOff x="1641244" y="2730871"/>
            <a:chExt cx="1042110" cy="2156397"/>
          </a:xfrm>
        </p:grpSpPr>
        <p:sp>
          <p:nvSpPr>
            <p:cNvPr id="7" name="矩形 6"/>
            <p:cNvSpPr/>
            <p:nvPr/>
          </p:nvSpPr>
          <p:spPr bwMode="auto">
            <a:xfrm>
              <a:off x="2003834" y="3168079"/>
              <a:ext cx="335731" cy="1146126"/>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88" name="TextBox 37"/>
            <p:cNvSpPr txBox="1">
              <a:spLocks noChangeArrowheads="1"/>
            </p:cNvSpPr>
            <p:nvPr/>
          </p:nvSpPr>
          <p:spPr bwMode="auto">
            <a:xfrm>
              <a:off x="1907092" y="4413053"/>
              <a:ext cx="503804" cy="474215"/>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62</a:t>
              </a:r>
              <a:r>
                <a:rPr lang="zh-CN" altLang="en-US" sz="1700" b="1">
                  <a:solidFill>
                    <a:srgbClr val="000000"/>
                  </a:solidFill>
                  <a:latin typeface="微软雅黑" pitchFamily="34" charset="-122"/>
                  <a:ea typeface="微软雅黑" pitchFamily="34" charset="-122"/>
                </a:rPr>
                <a:t>岁</a:t>
              </a:r>
            </a:p>
          </p:txBody>
        </p:sp>
        <p:sp>
          <p:nvSpPr>
            <p:cNvPr id="37" name="矩形 36"/>
            <p:cNvSpPr/>
            <p:nvPr/>
          </p:nvSpPr>
          <p:spPr>
            <a:xfrm>
              <a:off x="1723035" y="2768117"/>
              <a:ext cx="881322" cy="359085"/>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16289</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4" name="组合 57"/>
          <p:cNvGrpSpPr>
            <a:grpSpLocks/>
          </p:cNvGrpSpPr>
          <p:nvPr/>
        </p:nvGrpSpPr>
        <p:grpSpPr bwMode="auto">
          <a:xfrm>
            <a:off x="4973638" y="3090863"/>
            <a:ext cx="1231900" cy="3192462"/>
            <a:chOff x="4212542" y="2404062"/>
            <a:chExt cx="1040524" cy="2483110"/>
          </a:xfrm>
        </p:grpSpPr>
        <p:sp>
          <p:nvSpPr>
            <p:cNvPr id="23" name="矩形 22"/>
            <p:cNvSpPr/>
            <p:nvPr/>
          </p:nvSpPr>
          <p:spPr bwMode="auto">
            <a:xfrm>
              <a:off x="4644306" y="2834994"/>
              <a:ext cx="344606" cy="1482952"/>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38" name="矩形 37"/>
            <p:cNvSpPr/>
            <p:nvPr/>
          </p:nvSpPr>
          <p:spPr>
            <a:xfrm>
              <a:off x="4295121" y="2440016"/>
              <a:ext cx="881322" cy="359012"/>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26313</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81286" name="TextBox 37"/>
            <p:cNvSpPr txBox="1">
              <a:spLocks noChangeArrowheads="1"/>
            </p:cNvSpPr>
            <p:nvPr/>
          </p:nvSpPr>
          <p:spPr bwMode="auto">
            <a:xfrm>
              <a:off x="4500360" y="4413051"/>
              <a:ext cx="504379" cy="474121"/>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70</a:t>
              </a:r>
              <a:r>
                <a:rPr lang="zh-CN" altLang="en-US" sz="1700" b="1">
                  <a:solidFill>
                    <a:srgbClr val="000000"/>
                  </a:solidFill>
                  <a:latin typeface="微软雅黑" pitchFamily="34" charset="-122"/>
                  <a:ea typeface="微软雅黑" pitchFamily="34" charset="-122"/>
                </a:rPr>
                <a:t>岁</a:t>
              </a:r>
            </a:p>
          </p:txBody>
        </p:sp>
      </p:grpSp>
      <p:grpSp>
        <p:nvGrpSpPr>
          <p:cNvPr id="15" name="组合 58"/>
          <p:cNvGrpSpPr>
            <a:grpSpLocks/>
          </p:cNvGrpSpPr>
          <p:nvPr/>
        </p:nvGrpSpPr>
        <p:grpSpPr bwMode="auto">
          <a:xfrm>
            <a:off x="6626225" y="2852738"/>
            <a:ext cx="1231900" cy="3444875"/>
            <a:chOff x="5608835" y="2218704"/>
            <a:chExt cx="1044075" cy="2679673"/>
          </a:xfrm>
        </p:grpSpPr>
        <p:sp>
          <p:nvSpPr>
            <p:cNvPr id="24" name="矩形 23"/>
            <p:cNvSpPr/>
            <p:nvPr/>
          </p:nvSpPr>
          <p:spPr bwMode="auto">
            <a:xfrm>
              <a:off x="6005745" y="2664493"/>
              <a:ext cx="306764" cy="167695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40" name="矩形 39"/>
            <p:cNvSpPr/>
            <p:nvPr/>
          </p:nvSpPr>
          <p:spPr>
            <a:xfrm>
              <a:off x="5689488" y="2251899"/>
              <a:ext cx="882984" cy="359116"/>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32578</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81283" name="TextBox 37"/>
            <p:cNvSpPr txBox="1">
              <a:spLocks noChangeArrowheads="1"/>
            </p:cNvSpPr>
            <p:nvPr/>
          </p:nvSpPr>
          <p:spPr bwMode="auto">
            <a:xfrm>
              <a:off x="5873892" y="4424160"/>
              <a:ext cx="504754" cy="474217"/>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75</a:t>
              </a:r>
              <a:r>
                <a:rPr lang="zh-CN" altLang="en-US" sz="1700" b="1">
                  <a:solidFill>
                    <a:srgbClr val="000000"/>
                  </a:solidFill>
                  <a:latin typeface="微软雅黑" pitchFamily="34" charset="-122"/>
                  <a:ea typeface="微软雅黑" pitchFamily="34" charset="-122"/>
                </a:rPr>
                <a:t>岁</a:t>
              </a:r>
            </a:p>
          </p:txBody>
        </p:sp>
      </p:grpSp>
      <p:grpSp>
        <p:nvGrpSpPr>
          <p:cNvPr id="16" name="组合 60"/>
          <p:cNvGrpSpPr>
            <a:grpSpLocks/>
          </p:cNvGrpSpPr>
          <p:nvPr/>
        </p:nvGrpSpPr>
        <p:grpSpPr bwMode="auto">
          <a:xfrm>
            <a:off x="8802688" y="2230438"/>
            <a:ext cx="1231900" cy="4076700"/>
            <a:chOff x="7374372" y="1735987"/>
            <a:chExt cx="1040521" cy="3169551"/>
          </a:xfrm>
        </p:grpSpPr>
        <p:sp>
          <p:nvSpPr>
            <p:cNvPr id="25" name="矩形 24"/>
            <p:cNvSpPr/>
            <p:nvPr/>
          </p:nvSpPr>
          <p:spPr bwMode="auto">
            <a:xfrm>
              <a:off x="7826247" y="2237092"/>
              <a:ext cx="272199" cy="2106862"/>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79" name="TextBox 37"/>
            <p:cNvSpPr txBox="1">
              <a:spLocks noChangeArrowheads="1"/>
            </p:cNvSpPr>
            <p:nvPr/>
          </p:nvSpPr>
          <p:spPr bwMode="auto">
            <a:xfrm>
              <a:off x="7798318" y="4431505"/>
              <a:ext cx="446697" cy="474033"/>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79</a:t>
              </a:r>
              <a:r>
                <a:rPr lang="zh-CN" altLang="en-US" sz="1700" b="1">
                  <a:solidFill>
                    <a:srgbClr val="000000"/>
                  </a:solidFill>
                  <a:latin typeface="微软雅黑" pitchFamily="34" charset="-122"/>
                  <a:ea typeface="微软雅黑" pitchFamily="34" charset="-122"/>
                </a:rPr>
                <a:t>岁</a:t>
              </a:r>
            </a:p>
          </p:txBody>
        </p:sp>
        <p:sp>
          <p:nvSpPr>
            <p:cNvPr id="44" name="矩形 43"/>
            <p:cNvSpPr/>
            <p:nvPr/>
          </p:nvSpPr>
          <p:spPr>
            <a:xfrm>
              <a:off x="7454912" y="1773712"/>
              <a:ext cx="881320" cy="359070"/>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37590</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7" name="组合 56"/>
          <p:cNvGrpSpPr>
            <a:grpSpLocks/>
          </p:cNvGrpSpPr>
          <p:nvPr/>
        </p:nvGrpSpPr>
        <p:grpSpPr bwMode="auto">
          <a:xfrm>
            <a:off x="3784600" y="3292475"/>
            <a:ext cx="1311275" cy="3014663"/>
            <a:chOff x="3203848" y="2560543"/>
            <a:chExt cx="1108984" cy="2343855"/>
          </a:xfrm>
        </p:grpSpPr>
        <p:sp>
          <p:nvSpPr>
            <p:cNvPr id="21" name="矩形 20"/>
            <p:cNvSpPr/>
            <p:nvPr/>
          </p:nvSpPr>
          <p:spPr bwMode="auto">
            <a:xfrm>
              <a:off x="3362274" y="2996236"/>
              <a:ext cx="272547" cy="1335466"/>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76" name="TextBox 37"/>
            <p:cNvSpPr txBox="1">
              <a:spLocks noChangeArrowheads="1"/>
            </p:cNvSpPr>
            <p:nvPr/>
          </p:nvSpPr>
          <p:spPr bwMode="auto">
            <a:xfrm>
              <a:off x="3203848" y="4430543"/>
              <a:ext cx="504669" cy="473855"/>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64</a:t>
              </a:r>
              <a:r>
                <a:rPr lang="zh-CN" altLang="en-US" sz="1700" b="1">
                  <a:solidFill>
                    <a:srgbClr val="000000"/>
                  </a:solidFill>
                  <a:latin typeface="微软雅黑" pitchFamily="34" charset="-122"/>
                  <a:ea typeface="微软雅黑" pitchFamily="34" charset="-122"/>
                </a:rPr>
                <a:t>岁</a:t>
              </a:r>
            </a:p>
          </p:txBody>
        </p:sp>
        <p:sp>
          <p:nvSpPr>
            <p:cNvPr id="45" name="矩形 44"/>
            <p:cNvSpPr/>
            <p:nvPr/>
          </p:nvSpPr>
          <p:spPr>
            <a:xfrm>
              <a:off x="3353183" y="2596823"/>
              <a:ext cx="881479" cy="359022"/>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20048</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nvGrpSpPr>
          <p:cNvPr id="18" name="组合 55"/>
          <p:cNvGrpSpPr>
            <a:grpSpLocks/>
          </p:cNvGrpSpPr>
          <p:nvPr/>
        </p:nvGrpSpPr>
        <p:grpSpPr bwMode="auto">
          <a:xfrm>
            <a:off x="2859088" y="3359150"/>
            <a:ext cx="1230312" cy="2930525"/>
            <a:chOff x="2420557" y="2613498"/>
            <a:chExt cx="1042112" cy="2278664"/>
          </a:xfrm>
        </p:grpSpPr>
        <p:sp>
          <p:nvSpPr>
            <p:cNvPr id="8" name="矩形 7"/>
            <p:cNvSpPr/>
            <p:nvPr/>
          </p:nvSpPr>
          <p:spPr bwMode="auto">
            <a:xfrm>
              <a:off x="2715037" y="3101078"/>
              <a:ext cx="238005" cy="121216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华文楷体" pitchFamily="2" charset="-122"/>
                  <a:ea typeface="华文楷体" pitchFamily="2" charset="-122"/>
                </a:rPr>
                <a:t>养老金</a:t>
              </a:r>
            </a:p>
          </p:txBody>
        </p:sp>
        <p:sp>
          <p:nvSpPr>
            <p:cNvPr id="181273" name="TextBox 37"/>
            <p:cNvSpPr txBox="1">
              <a:spLocks noChangeArrowheads="1"/>
            </p:cNvSpPr>
            <p:nvPr/>
          </p:nvSpPr>
          <p:spPr bwMode="auto">
            <a:xfrm>
              <a:off x="2555037" y="4418201"/>
              <a:ext cx="504575" cy="473961"/>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63</a:t>
              </a:r>
              <a:r>
                <a:rPr lang="zh-CN" altLang="en-US" sz="1700" b="1">
                  <a:solidFill>
                    <a:srgbClr val="000000"/>
                  </a:solidFill>
                  <a:latin typeface="微软雅黑" pitchFamily="34" charset="-122"/>
                  <a:ea typeface="微软雅黑" pitchFamily="34" charset="-122"/>
                </a:rPr>
                <a:t>岁</a:t>
              </a:r>
            </a:p>
          </p:txBody>
        </p:sp>
        <p:sp>
          <p:nvSpPr>
            <p:cNvPr id="46" name="矩形 45"/>
            <p:cNvSpPr/>
            <p:nvPr/>
          </p:nvSpPr>
          <p:spPr>
            <a:xfrm>
              <a:off x="2503907" y="2647021"/>
              <a:ext cx="881324" cy="358954"/>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18795</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sp>
        <p:nvSpPr>
          <p:cNvPr id="47" name="矩形 46"/>
          <p:cNvSpPr/>
          <p:nvPr/>
        </p:nvSpPr>
        <p:spPr>
          <a:xfrm>
            <a:off x="4380194" y="4157120"/>
            <a:ext cx="1019091" cy="574086"/>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sp>
        <p:nvSpPr>
          <p:cNvPr id="48" name="矩形 47"/>
          <p:cNvSpPr/>
          <p:nvPr/>
        </p:nvSpPr>
        <p:spPr>
          <a:xfrm>
            <a:off x="6081592" y="4165873"/>
            <a:ext cx="1020272" cy="574086"/>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grpSp>
        <p:nvGrpSpPr>
          <p:cNvPr id="19" name="组合 59"/>
          <p:cNvGrpSpPr>
            <a:grpSpLocks/>
          </p:cNvGrpSpPr>
          <p:nvPr/>
        </p:nvGrpSpPr>
        <p:grpSpPr bwMode="auto">
          <a:xfrm>
            <a:off x="7839075" y="2493963"/>
            <a:ext cx="1231900" cy="3830637"/>
            <a:chOff x="6636122" y="1939897"/>
            <a:chExt cx="1042994" cy="2979010"/>
          </a:xfrm>
        </p:grpSpPr>
        <p:sp>
          <p:nvSpPr>
            <p:cNvPr id="27" name="矩形 26"/>
            <p:cNvSpPr/>
            <p:nvPr/>
          </p:nvSpPr>
          <p:spPr bwMode="auto">
            <a:xfrm>
              <a:off x="7259768" y="2310267"/>
              <a:ext cx="272846" cy="201851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2400" b="1" dirty="0">
                  <a:solidFill>
                    <a:srgbClr val="FF0000"/>
                  </a:solidFill>
                  <a:latin typeface="楷体_GB2312" pitchFamily="49" charset="-122"/>
                  <a:ea typeface="楷体_GB2312" pitchFamily="49" charset="-122"/>
                </a:rPr>
                <a:t>养老金</a:t>
              </a:r>
            </a:p>
          </p:txBody>
        </p:sp>
        <p:sp>
          <p:nvSpPr>
            <p:cNvPr id="181270" name="TextBox 37"/>
            <p:cNvSpPr txBox="1">
              <a:spLocks noChangeArrowheads="1"/>
            </p:cNvSpPr>
            <p:nvPr/>
          </p:nvSpPr>
          <p:spPr bwMode="auto">
            <a:xfrm>
              <a:off x="7231465" y="4444919"/>
              <a:ext cx="446414" cy="473988"/>
            </a:xfrm>
            <a:prstGeom prst="rect">
              <a:avLst/>
            </a:prstGeom>
            <a:noFill/>
            <a:ln w="9525">
              <a:noFill/>
              <a:miter lim="800000"/>
              <a:headEnd/>
              <a:tailEnd/>
            </a:ln>
          </p:spPr>
          <p:txBody>
            <a:bodyPr lIns="91407" tIns="45702" rIns="91407" bIns="45702">
              <a:spAutoFit/>
            </a:bodyPr>
            <a:lstStyle/>
            <a:p>
              <a:pPr algn="ctr" eaLnBrk="0" hangingPunct="0"/>
              <a:r>
                <a:rPr lang="en-US" altLang="zh-CN" sz="1700" b="1">
                  <a:solidFill>
                    <a:srgbClr val="000000"/>
                  </a:solidFill>
                  <a:latin typeface="微软雅黑" pitchFamily="34" charset="-122"/>
                  <a:ea typeface="微软雅黑" pitchFamily="34" charset="-122"/>
                </a:rPr>
                <a:t>78</a:t>
              </a:r>
              <a:r>
                <a:rPr lang="zh-CN" altLang="en-US" sz="1700" b="1">
                  <a:solidFill>
                    <a:srgbClr val="000000"/>
                  </a:solidFill>
                  <a:latin typeface="微软雅黑" pitchFamily="34" charset="-122"/>
                  <a:ea typeface="微软雅黑" pitchFamily="34" charset="-122"/>
                </a:rPr>
                <a:t>岁</a:t>
              </a:r>
            </a:p>
          </p:txBody>
        </p:sp>
        <p:sp>
          <p:nvSpPr>
            <p:cNvPr id="49" name="矩形 48"/>
            <p:cNvSpPr/>
            <p:nvPr/>
          </p:nvSpPr>
          <p:spPr>
            <a:xfrm>
              <a:off x="6717821" y="1973767"/>
              <a:ext cx="883459" cy="358971"/>
            </a:xfrm>
            <a:prstGeom prst="rect">
              <a:avLst/>
            </a:prstGeom>
            <a:noFill/>
          </p:spPr>
          <p:txBody>
            <a:bodyPr wrap="none">
              <a:spAutoFit/>
            </a:bodyPr>
            <a:lstStyle/>
            <a:p>
              <a:pPr algn="ctr" defTabSz="913910" fontAlgn="auto">
                <a:spcBef>
                  <a:spcPts val="0"/>
                </a:spcBef>
                <a:spcAft>
                  <a:spcPts val="0"/>
                </a:spcAft>
                <a:defRPr/>
              </a:pPr>
              <a:r>
                <a:rPr lang="en-US" altLang="zh-CN"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34860</a:t>
              </a:r>
              <a:endParaRPr lang="zh-CN" alt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sp>
        <p:nvSpPr>
          <p:cNvPr id="50" name="矩形 49"/>
          <p:cNvSpPr/>
          <p:nvPr/>
        </p:nvSpPr>
        <p:spPr>
          <a:xfrm>
            <a:off x="7498254" y="4198551"/>
            <a:ext cx="1020272" cy="574086"/>
          </a:xfrm>
          <a:prstGeom prst="rect">
            <a:avLst/>
          </a:prstGeom>
          <a:noFill/>
        </p:spPr>
        <p:txBody>
          <a:bodyPr lIns="111336" tIns="55667" rIns="111336" bIns="55667">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910" fontAlgn="auto">
              <a:spcBef>
                <a:spcPts val="0"/>
              </a:spcBef>
              <a:spcAft>
                <a:spcPts val="0"/>
              </a:spcAft>
              <a:defRPr/>
            </a:pPr>
            <a:r>
              <a:rPr lang="zh-CN" altLang="en-US" sz="3000" b="1" spc="60" dirty="0">
                <a:ln w="11430"/>
                <a:solidFill>
                  <a:srgbClr val="FF0000"/>
                </a:solidFill>
                <a:effectLst>
                  <a:outerShdw blurRad="76200" dist="50800" dir="5400000" algn="tl" rotWithShape="0">
                    <a:srgbClr val="000000">
                      <a:alpha val="65000"/>
                    </a:srgbClr>
                  </a:outerShdw>
                </a:effectLst>
              </a:rPr>
              <a:t>。。。</a:t>
            </a:r>
          </a:p>
        </p:txBody>
      </p:sp>
      <p:sp>
        <p:nvSpPr>
          <p:cNvPr id="51" name="灯片编号占位符 50"/>
          <p:cNvSpPr>
            <a:spLocks noGrp="1"/>
          </p:cNvSpPr>
          <p:nvPr>
            <p:ph type="sldNum" sz="quarter" idx="12"/>
          </p:nvPr>
        </p:nvSpPr>
        <p:spPr/>
        <p:txBody>
          <a:bodyPr/>
          <a:lstStyle/>
          <a:p>
            <a:pPr>
              <a:defRPr/>
            </a:pPr>
            <a:fld id="{31E0CF92-DDC0-4FD9-9D53-A7FA1F13F03C}" type="slidenum">
              <a:rPr lang="zh-CN" altLang="en-US" smtClean="0"/>
              <a:pPr>
                <a:defRPr/>
              </a:pPr>
              <a:t>65</a:t>
            </a:fld>
            <a:endParaRPr lang="zh-CN" altLang="en-US"/>
          </a:p>
        </p:txBody>
      </p:sp>
      <p:sp>
        <p:nvSpPr>
          <p:cNvPr id="52" name="日期占位符 51"/>
          <p:cNvSpPr>
            <a:spLocks noGrp="1"/>
          </p:cNvSpPr>
          <p:nvPr>
            <p:ph type="dt" sz="quarter" idx="10"/>
          </p:nvPr>
        </p:nvSpPr>
        <p:spPr/>
        <p:txBody>
          <a:bodyPr/>
          <a:lstStyle/>
          <a:p>
            <a:pPr>
              <a:defRPr/>
            </a:pPr>
            <a:r>
              <a:rPr lang="en-US" altLang="zh-CN" dirty="0"/>
              <a:t>2014-11-6</a:t>
            </a:r>
            <a:endParaRPr lang="zh-CN" altLang="en-US" dirty="0"/>
          </a:p>
        </p:txBody>
      </p:sp>
      <p:sp>
        <p:nvSpPr>
          <p:cNvPr id="53" name="页脚占位符 52"/>
          <p:cNvSpPr>
            <a:spLocks noGrp="1"/>
          </p:cNvSpPr>
          <p:nvPr>
            <p:ph type="ftr" sz="quarter" idx="11"/>
          </p:nvPr>
        </p:nvSpPr>
        <p:spPr/>
        <p:txBody>
          <a:bodyPr/>
          <a:lstStyle/>
          <a:p>
            <a:pPr>
              <a:defRPr/>
            </a:pPr>
            <a:r>
              <a:rPr lang="en-US" altLang="zh-CN"/>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2" presetClass="entr" presetSubtype="4"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500" fill="hold"/>
                                        <p:tgtEl>
                                          <p:spTgt spid="47"/>
                                        </p:tgtEl>
                                        <p:attrNameLst>
                                          <p:attrName>ppt_x</p:attrName>
                                        </p:attrNameLst>
                                      </p:cBhvr>
                                      <p:tavLst>
                                        <p:tav tm="0">
                                          <p:val>
                                            <p:strVal val="#ppt_x"/>
                                          </p:val>
                                        </p:tav>
                                        <p:tav tm="100000">
                                          <p:val>
                                            <p:strVal val="#ppt_x"/>
                                          </p:val>
                                        </p:tav>
                                      </p:tavLst>
                                    </p:anim>
                                    <p:anim calcmode="lin" valueType="num">
                                      <p:cBhvr additive="base">
                                        <p:cTn id="38" dur="500" fill="hold"/>
                                        <p:tgtEl>
                                          <p:spTgt spid="47"/>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3500"/>
                            </p:stCondLst>
                            <p:childTnLst>
                              <p:par>
                                <p:cTn id="40" presetID="2" presetClass="entr" presetSubtype="4"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4000"/>
                            </p:stCondLst>
                            <p:childTnLst>
                              <p:par>
                                <p:cTn id="45" presetID="2" presetClass="entr" presetSubtype="4"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4500"/>
                            </p:stCondLst>
                            <p:childTnLst>
                              <p:par>
                                <p:cTn id="50" presetID="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5000"/>
                            </p:stCondLst>
                            <p:childTnLst>
                              <p:par>
                                <p:cTn id="55" presetID="2" presetClass="entr" presetSubtype="4"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500" fill="hold"/>
                                        <p:tgtEl>
                                          <p:spTgt spid="50"/>
                                        </p:tgtEl>
                                        <p:attrNameLst>
                                          <p:attrName>ppt_x</p:attrName>
                                        </p:attrNameLst>
                                      </p:cBhvr>
                                      <p:tavLst>
                                        <p:tav tm="0">
                                          <p:val>
                                            <p:strVal val="#ppt_x"/>
                                          </p:val>
                                        </p:tav>
                                        <p:tav tm="100000">
                                          <p:val>
                                            <p:strVal val="#ppt_x"/>
                                          </p:val>
                                        </p:tav>
                                      </p:tavLst>
                                    </p:anim>
                                    <p:anim calcmode="lin" valueType="num">
                                      <p:cBhvr additive="base">
                                        <p:cTn id="58" dur="500" fill="hold"/>
                                        <p:tgtEl>
                                          <p:spTgt spid="50"/>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550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ppt_x"/>
                                          </p:val>
                                        </p:tav>
                                        <p:tav tm="100000">
                                          <p:val>
                                            <p:strVal val="#ppt_x"/>
                                          </p:val>
                                        </p:tav>
                                      </p:tavLst>
                                    </p:anim>
                                    <p:anim calcmode="lin" valueType="num">
                                      <p:cBhvr additive="base">
                                        <p:cTn id="63" dur="500" fill="hold"/>
                                        <p:tgtEl>
                                          <p:spTgt spid="19"/>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6000"/>
                            </p:stCondLst>
                            <p:childTnLst>
                              <p:par>
                                <p:cTn id="65" presetID="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0"/>
          <p:cNvGrpSpPr>
            <a:grpSpLocks/>
          </p:cNvGrpSpPr>
          <p:nvPr/>
        </p:nvGrpSpPr>
        <p:grpSpPr bwMode="auto">
          <a:xfrm>
            <a:off x="1765300" y="923925"/>
            <a:ext cx="6016625" cy="1133475"/>
            <a:chOff x="1338" y="482"/>
            <a:chExt cx="4264" cy="801"/>
          </a:xfrm>
        </p:grpSpPr>
        <p:sp>
          <p:nvSpPr>
            <p:cNvPr id="8204" name="AutoShape 76"/>
            <p:cNvSpPr>
              <a:spLocks noChangeArrowheads="1"/>
            </p:cNvSpPr>
            <p:nvPr/>
          </p:nvSpPr>
          <p:spPr bwMode="auto">
            <a:xfrm>
              <a:off x="1338" y="482"/>
              <a:ext cx="4264" cy="801"/>
            </a:xfrm>
            <a:prstGeom prst="star16">
              <a:avLst>
                <a:gd name="adj" fmla="val 37500"/>
              </a:avLst>
            </a:prstGeom>
            <a:solidFill>
              <a:srgbClr val="FF0000"/>
            </a:solidFill>
            <a:ln w="28575">
              <a:solidFill>
                <a:srgbClr val="FF0000"/>
              </a:solidFill>
              <a:miter lim="800000"/>
              <a:headEnd/>
              <a:tailEnd/>
            </a:ln>
          </p:spPr>
          <p:txBody>
            <a:bodyPr wrap="none" anchor="ctr"/>
            <a:lstStyle/>
            <a:p>
              <a:pPr defTabSz="1157288"/>
              <a:endParaRPr lang="zh-CN" altLang="en-US" sz="2300">
                <a:solidFill>
                  <a:schemeClr val="bg1"/>
                </a:solidFill>
                <a:latin typeface="Calibri" pitchFamily="34" charset="0"/>
              </a:endParaRPr>
            </a:p>
          </p:txBody>
        </p:sp>
        <p:sp>
          <p:nvSpPr>
            <p:cNvPr id="8205" name="WordArt 77"/>
            <p:cNvSpPr>
              <a:spLocks noChangeArrowheads="1" noChangeShapeType="1" noTextEdit="1"/>
            </p:cNvSpPr>
            <p:nvPr/>
          </p:nvSpPr>
          <p:spPr bwMode="auto">
            <a:xfrm>
              <a:off x="2057" y="704"/>
              <a:ext cx="2661" cy="357"/>
            </a:xfrm>
            <a:prstGeom prst="rect">
              <a:avLst/>
            </a:prstGeom>
          </p:spPr>
          <p:txBody>
            <a:bodyPr wrap="none" fromWordArt="1">
              <a:prstTxWarp prst="textPlain">
                <a:avLst>
                  <a:gd name="adj" fmla="val 50000"/>
                </a:avLst>
              </a:prstTxWarp>
            </a:bodyPr>
            <a:lstStyle/>
            <a:p>
              <a:r>
                <a:rPr lang="zh-CN" altLang="en-US" sz="4400" b="1" kern="10" spc="-439">
                  <a:ln w="9525">
                    <a:noFill/>
                    <a:round/>
                    <a:headEnd/>
                    <a:tailEnd/>
                  </a:ln>
                  <a:solidFill>
                    <a:schemeClr val="bg1"/>
                  </a:solidFill>
                  <a:latin typeface="黑体"/>
                  <a:ea typeface="黑体"/>
                </a:rPr>
                <a:t>满期祝寿金</a:t>
              </a:r>
            </a:p>
          </p:txBody>
        </p:sp>
      </p:grpSp>
      <p:grpSp>
        <p:nvGrpSpPr>
          <p:cNvPr id="3" name="Group 3"/>
          <p:cNvGrpSpPr>
            <a:grpSpLocks/>
          </p:cNvGrpSpPr>
          <p:nvPr/>
        </p:nvGrpSpPr>
        <p:grpSpPr bwMode="auto">
          <a:xfrm>
            <a:off x="955675" y="2211388"/>
            <a:ext cx="3427413" cy="3821112"/>
            <a:chOff x="4373" y="1260"/>
            <a:chExt cx="1459" cy="2640"/>
          </a:xfrm>
        </p:grpSpPr>
        <p:graphicFrame>
          <p:nvGraphicFramePr>
            <p:cNvPr id="8195" name="Object 3"/>
            <p:cNvGraphicFramePr>
              <a:graphicFrameLocks noChangeAspect="1"/>
            </p:cNvGraphicFramePr>
            <p:nvPr/>
          </p:nvGraphicFramePr>
          <p:xfrm>
            <a:off x="4373" y="1260"/>
            <a:ext cx="1459" cy="2640"/>
          </p:xfrm>
          <a:graphic>
            <a:graphicData uri="http://schemas.openxmlformats.org/presentationml/2006/ole">
              <mc:AlternateContent xmlns:mc="http://schemas.openxmlformats.org/markup-compatibility/2006">
                <mc:Choice xmlns:v="urn:schemas-microsoft-com:vml" Requires="v">
                  <p:oleObj spid="_x0000_s8196" name="Visio" r:id="rId3" imgW="3827746" imgH="4795960" progId="">
                    <p:embed/>
                  </p:oleObj>
                </mc:Choice>
                <mc:Fallback>
                  <p:oleObj name="Visio" r:id="rId3" imgW="3827746" imgH="4795960"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3" y="1260"/>
                          <a:ext cx="1459" cy="2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Rectangle 5"/>
            <p:cNvSpPr>
              <a:spLocks noChangeArrowheads="1"/>
            </p:cNvSpPr>
            <p:nvPr/>
          </p:nvSpPr>
          <p:spPr bwMode="auto">
            <a:xfrm>
              <a:off x="4373" y="2220"/>
              <a:ext cx="1339" cy="1336"/>
            </a:xfrm>
            <a:prstGeom prst="rect">
              <a:avLst/>
            </a:prstGeom>
            <a:noFill/>
            <a:ln>
              <a:noFill/>
            </a:ln>
            <a:effectLst/>
            <a:extLst/>
          </p:spPr>
          <p:txBody>
            <a:bodyPr lIns="91430" tIns="45716" rIns="91430" bIns="45716">
              <a:spAutoFit/>
            </a:bodyPr>
            <a:lstStyle/>
            <a:p>
              <a:pPr algn="ctr" defTabSz="1111021" fontAlgn="auto">
                <a:lnSpc>
                  <a:spcPct val="70000"/>
                </a:lnSpc>
                <a:spcBef>
                  <a:spcPct val="50000"/>
                </a:spcBef>
                <a:spcAft>
                  <a:spcPts val="0"/>
                </a:spcAft>
                <a:defRPr/>
              </a:pPr>
              <a:r>
                <a:rPr lang="en-US" altLang="zh-CN"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80</a:t>
              </a:r>
              <a:r>
                <a:rPr lang="zh-CN" altLang="en-US"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周岁</a:t>
              </a:r>
            </a:p>
            <a:p>
              <a:pPr algn="ctr" defTabSz="1111021" fontAlgn="auto">
                <a:lnSpc>
                  <a:spcPct val="70000"/>
                </a:lnSpc>
                <a:spcBef>
                  <a:spcPct val="50000"/>
                </a:spcBef>
                <a:spcAft>
                  <a:spcPts val="0"/>
                </a:spcAft>
                <a:defRPr/>
              </a:pPr>
              <a:r>
                <a:rPr lang="zh-CN" altLang="en-US" sz="39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祝寿金</a:t>
              </a:r>
            </a:p>
            <a:p>
              <a:pPr algn="ctr" defTabSz="1111021" fontAlgn="auto">
                <a:lnSpc>
                  <a:spcPct val="70000"/>
                </a:lnSpc>
                <a:spcBef>
                  <a:spcPct val="50000"/>
                </a:spcBef>
                <a:spcAft>
                  <a:spcPts val="0"/>
                </a:spcAft>
                <a:defRPr/>
              </a:pPr>
              <a:r>
                <a:rPr lang="en-US" altLang="zh-CN" sz="3900" b="1" dirty="0">
                  <a:solidFill>
                    <a:srgbClr val="FF010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50</a:t>
              </a:r>
              <a:r>
                <a:rPr lang="zh-CN" altLang="en-US" sz="3900" b="1" dirty="0">
                  <a:solidFill>
                    <a:srgbClr val="FF010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万元</a:t>
              </a:r>
            </a:p>
          </p:txBody>
        </p:sp>
      </p:grpSp>
      <p:sp>
        <p:nvSpPr>
          <p:cNvPr id="9" name="爆炸形 1 8"/>
          <p:cNvSpPr/>
          <p:nvPr/>
        </p:nvSpPr>
        <p:spPr>
          <a:xfrm>
            <a:off x="4527550" y="2039938"/>
            <a:ext cx="5868988" cy="4052887"/>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111336" tIns="55667" rIns="111336" bIns="55667" anchor="ctr"/>
          <a:lstStyle/>
          <a:p>
            <a:pPr algn="ctr" defTabSz="913910" fontAlgn="auto">
              <a:spcBef>
                <a:spcPts val="0"/>
              </a:spcBef>
              <a:spcAft>
                <a:spcPts val="0"/>
              </a:spcAft>
              <a:defRPr/>
            </a:pPr>
            <a:r>
              <a:rPr lang="zh-CN" altLang="en-US" sz="3900" b="1" dirty="0">
                <a:latin typeface="微软雅黑" panose="020B0503020204020204" pitchFamily="34" charset="-122"/>
                <a:ea typeface="微软雅黑" panose="020B0503020204020204" pitchFamily="34" charset="-122"/>
              </a:rPr>
              <a:t>累计固定收益</a:t>
            </a:r>
            <a:endParaRPr lang="en-US" altLang="zh-CN" sz="3900" b="1" dirty="0">
              <a:latin typeface="微软雅黑" panose="020B0503020204020204" pitchFamily="34" charset="-122"/>
              <a:ea typeface="微软雅黑" panose="020B0503020204020204" pitchFamily="34" charset="-122"/>
            </a:endParaRPr>
          </a:p>
          <a:p>
            <a:pPr algn="ctr" defTabSz="913910" fontAlgn="auto">
              <a:spcBef>
                <a:spcPts val="0"/>
              </a:spcBef>
              <a:spcAft>
                <a:spcPts val="0"/>
              </a:spcAft>
              <a:defRPr/>
            </a:pPr>
            <a:r>
              <a:rPr lang="en-US" altLang="zh-CN" sz="3900" b="1" dirty="0">
                <a:latin typeface="微软雅黑" panose="020B0503020204020204" pitchFamily="34" charset="-122"/>
                <a:ea typeface="微软雅黑" panose="020B0503020204020204" pitchFamily="34" charset="-122"/>
              </a:rPr>
              <a:t>1387060</a:t>
            </a:r>
            <a:r>
              <a:rPr lang="zh-CN" altLang="en-US" sz="3900" b="1" dirty="0">
                <a:latin typeface="微软雅黑" panose="020B0503020204020204" pitchFamily="34" charset="-122"/>
                <a:ea typeface="微软雅黑" panose="020B0503020204020204" pitchFamily="34" charset="-122"/>
              </a:rPr>
              <a:t>元</a:t>
            </a:r>
          </a:p>
        </p:txBody>
      </p:sp>
      <p:grpSp>
        <p:nvGrpSpPr>
          <p:cNvPr id="4" name="组合 5"/>
          <p:cNvGrpSpPr/>
          <p:nvPr/>
        </p:nvGrpSpPr>
        <p:grpSpPr>
          <a:xfrm>
            <a:off x="8505570" y="239988"/>
            <a:ext cx="2295787" cy="820574"/>
            <a:chOff x="1691680" y="4371950"/>
            <a:chExt cx="2101984" cy="773011"/>
          </a:xfrm>
          <a:solidFill>
            <a:srgbClr val="FF0000"/>
          </a:solidFill>
        </p:grpSpPr>
        <p:sp>
          <p:nvSpPr>
            <p:cNvPr id="11" name="椭圆 10"/>
            <p:cNvSpPr/>
            <p:nvPr/>
          </p:nvSpPr>
          <p:spPr>
            <a:xfrm>
              <a:off x="1691680"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鑫</a:t>
              </a:r>
            </a:p>
          </p:txBody>
        </p:sp>
        <p:sp>
          <p:nvSpPr>
            <p:cNvPr id="12" name="椭圆 11"/>
            <p:cNvSpPr/>
            <p:nvPr/>
          </p:nvSpPr>
          <p:spPr>
            <a:xfrm>
              <a:off x="2334604" y="4373411"/>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如</a:t>
              </a:r>
            </a:p>
          </p:txBody>
        </p:sp>
        <p:sp>
          <p:nvSpPr>
            <p:cNvPr id="13" name="椭圆 12"/>
            <p:cNvSpPr/>
            <p:nvPr/>
          </p:nvSpPr>
          <p:spPr>
            <a:xfrm>
              <a:off x="3001576" y="4371950"/>
              <a:ext cx="792088" cy="771550"/>
            </a:xfrm>
            <a:prstGeom prst="ellipse">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910" eaLnBrk="0" fontAlgn="auto" hangingPunct="0">
                <a:spcBef>
                  <a:spcPts val="0"/>
                </a:spcBef>
                <a:spcAft>
                  <a:spcPts val="0"/>
                </a:spcAft>
                <a:defRPr/>
              </a:pPr>
              <a:r>
                <a:rPr lang="zh-CN" altLang="en-US" sz="4400" b="1" dirty="0">
                  <a:solidFill>
                    <a:schemeClr val="bg1"/>
                  </a:solidFill>
                  <a:latin typeface="微软雅黑" pitchFamily="34" charset="-122"/>
                  <a:ea typeface="微软雅黑" pitchFamily="34" charset="-122"/>
                </a:rPr>
                <a:t>意</a:t>
              </a:r>
            </a:p>
          </p:txBody>
        </p:sp>
      </p:grpSp>
      <p:sp>
        <p:nvSpPr>
          <p:cNvPr id="14" name="灯片编号占位符 13"/>
          <p:cNvSpPr>
            <a:spLocks noGrp="1"/>
          </p:cNvSpPr>
          <p:nvPr>
            <p:ph type="sldNum" sz="quarter" idx="12"/>
          </p:nvPr>
        </p:nvSpPr>
        <p:spPr/>
        <p:txBody>
          <a:bodyPr/>
          <a:lstStyle/>
          <a:p>
            <a:pPr>
              <a:defRPr/>
            </a:pPr>
            <a:fld id="{3B8FDD51-A4E8-4FCF-B9A5-5265C4A68153}" type="slidenum">
              <a:rPr lang="zh-CN" altLang="en-US" smtClean="0"/>
              <a:pPr>
                <a:defRPr/>
              </a:pPr>
              <a:t>66</a:t>
            </a:fld>
            <a:endParaRPr lang="zh-CN" altLang="en-US"/>
          </a:p>
        </p:txBody>
      </p:sp>
      <p:sp>
        <p:nvSpPr>
          <p:cNvPr id="15" name="日期占位符 14"/>
          <p:cNvSpPr>
            <a:spLocks noGrp="1"/>
          </p:cNvSpPr>
          <p:nvPr>
            <p:ph type="dt" sz="quarter" idx="10"/>
          </p:nvPr>
        </p:nvSpPr>
        <p:spPr/>
        <p:txBody>
          <a:bodyPr/>
          <a:lstStyle/>
          <a:p>
            <a:pPr>
              <a:defRPr/>
            </a:pPr>
            <a:r>
              <a:rPr lang="en-US" altLang="zh-CN"/>
              <a:t>2014-11-6</a:t>
            </a:r>
            <a:endParaRPr lang="zh-CN" altLang="en-US"/>
          </a:p>
        </p:txBody>
      </p:sp>
      <p:sp>
        <p:nvSpPr>
          <p:cNvPr id="16" name="页脚占位符 15"/>
          <p:cNvSpPr>
            <a:spLocks noGrp="1"/>
          </p:cNvSpPr>
          <p:nvPr>
            <p:ph type="ftr" sz="quarter" idx="11"/>
          </p:nvPr>
        </p:nvSpPr>
        <p:spPr/>
        <p:txBody>
          <a:bodyPr/>
          <a:lstStyle/>
          <a:p>
            <a:pPr>
              <a:defRPr/>
            </a:pPr>
            <a:r>
              <a:rPr lang="en-US" altLang="zh-CN"/>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Rectangle 7"/>
          <p:cNvSpPr>
            <a:spLocks noChangeArrowheads="1"/>
          </p:cNvSpPr>
          <p:nvPr/>
        </p:nvSpPr>
        <p:spPr bwMode="gray">
          <a:xfrm>
            <a:off x="955675" y="668338"/>
            <a:ext cx="8461375" cy="533400"/>
          </a:xfrm>
          <a:prstGeom prst="rect">
            <a:avLst/>
          </a:prstGeom>
          <a:noFill/>
          <a:ln w="9525">
            <a:noFill/>
            <a:miter lim="800000"/>
            <a:headEnd/>
            <a:tailEnd/>
          </a:ln>
        </p:spPr>
        <p:txBody>
          <a:bodyPr lIns="111336" tIns="55667" rIns="111336" bIns="55667" anchor="ctr"/>
          <a:lstStyle/>
          <a:p>
            <a:pPr algn="ctr"/>
            <a:r>
              <a:rPr lang="zh-CN" altLang="en-US" sz="4100" b="1">
                <a:latin typeface="华文中宋"/>
                <a:ea typeface="华文中宋"/>
                <a:cs typeface="华文中宋"/>
              </a:rPr>
              <a:t>荣耀金账户</a:t>
            </a:r>
            <a:r>
              <a:rPr lang="zh-CN" altLang="en-US" sz="5000" b="1">
                <a:solidFill>
                  <a:srgbClr val="FF0000"/>
                </a:solidFill>
                <a:latin typeface="华文中宋"/>
                <a:ea typeface="华文中宋"/>
                <a:cs typeface="华文中宋"/>
              </a:rPr>
              <a:t>利益倍增！</a:t>
            </a:r>
            <a:endParaRPr lang="zh-CN" altLang="en-US" sz="4100" b="1">
              <a:solidFill>
                <a:srgbClr val="FF0000"/>
              </a:solidFill>
              <a:latin typeface="华文中宋"/>
              <a:ea typeface="华文中宋"/>
              <a:cs typeface="华文中宋"/>
            </a:endParaRPr>
          </a:p>
        </p:txBody>
      </p:sp>
      <p:graphicFrame>
        <p:nvGraphicFramePr>
          <p:cNvPr id="113713" name="Group 49"/>
          <p:cNvGraphicFramePr>
            <a:graphicFrameLocks noGrp="1"/>
          </p:cNvGraphicFramePr>
          <p:nvPr/>
        </p:nvGraphicFramePr>
        <p:xfrm>
          <a:off x="320675" y="2297113"/>
          <a:ext cx="4933950" cy="3625851"/>
        </p:xfrm>
        <a:graphic>
          <a:graphicData uri="http://schemas.openxmlformats.org/drawingml/2006/table">
            <a:tbl>
              <a:tblPr/>
              <a:tblGrid>
                <a:gridCol w="989013"/>
                <a:gridCol w="1195387"/>
                <a:gridCol w="1192213"/>
                <a:gridCol w="1557337"/>
              </a:tblGrid>
              <a:tr h="5048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保单年度</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保证结算（</a:t>
                      </a:r>
                      <a:r>
                        <a:rPr kumimoji="0" lang="en-US" altLang="zh-CN" sz="1600" b="1" i="0" u="none" strike="noStrike" cap="none" normalizeH="0" baseline="0" smtClean="0">
                          <a:ln>
                            <a:noFill/>
                          </a:ln>
                          <a:solidFill>
                            <a:srgbClr val="FFFFFF"/>
                          </a:solidFill>
                          <a:effectLst/>
                          <a:latin typeface="Calibri" pitchFamily="34" charset="0"/>
                          <a:ea typeface="宋体" charset="-122"/>
                        </a:rPr>
                        <a:t>2.5%</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中等结算（</a:t>
                      </a:r>
                      <a:r>
                        <a:rPr kumimoji="0" lang="en-US" altLang="zh-CN" sz="1600" b="1" i="0" u="none" strike="noStrike" cap="none" normalizeH="0" baseline="0" smtClean="0">
                          <a:ln>
                            <a:noFill/>
                          </a:ln>
                          <a:solidFill>
                            <a:srgbClr val="FFFFFF"/>
                          </a:solidFill>
                          <a:effectLst/>
                          <a:latin typeface="Calibri" pitchFamily="34" charset="0"/>
                          <a:ea typeface="宋体" charset="-122"/>
                        </a:rPr>
                        <a:t>4.5%</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高等结算</a:t>
                      </a:r>
                      <a:endParaRPr kumimoji="0" lang="en-US" altLang="zh-CN" sz="1600" b="1" i="0" u="none" strike="noStrike" cap="none" normalizeH="0" baseline="0" smtClean="0">
                        <a:ln>
                          <a:noFill/>
                        </a:ln>
                        <a:solidFill>
                          <a:srgbClr val="FFFFFF"/>
                        </a:solidFill>
                        <a:effectLst/>
                        <a:latin typeface="Calibri" pitchFamily="34" charset="0"/>
                        <a:ea typeface="宋体" charset="-122"/>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a:t>
                      </a:r>
                      <a:r>
                        <a:rPr kumimoji="0" lang="en-US" altLang="zh-CN" sz="1600" b="1" i="0" u="none" strike="noStrike" cap="none" normalizeH="0" baseline="0" smtClean="0">
                          <a:ln>
                            <a:noFill/>
                          </a:ln>
                          <a:solidFill>
                            <a:srgbClr val="FFFFFF"/>
                          </a:solidFill>
                          <a:effectLst/>
                          <a:latin typeface="Calibri" pitchFamily="34" charset="0"/>
                          <a:ea typeface="宋体" charset="-122"/>
                        </a:rPr>
                        <a:t>6%</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12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479638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505462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527839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26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860875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1024765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1194460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34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1156802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1501155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1899917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r>
              <a:tr h="3889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40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1460112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2026442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2740288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45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1747289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2570254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3671508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49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2027027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3123795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4662567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bg1"/>
                          </a:solidFill>
                          <a:effectLst/>
                          <a:latin typeface="Calibri" pitchFamily="34" charset="0"/>
                          <a:ea typeface="宋体" charset="-122"/>
                        </a:rPr>
                        <a:t>50 </a:t>
                      </a:r>
                      <a:endParaRPr kumimoji="0" lang="en-US" altLang="zh-CN" sz="1600" b="1"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chemeClr val="bg1"/>
                          </a:solidFill>
                          <a:effectLst/>
                          <a:latin typeface="Calibri" pitchFamily="34" charset="0"/>
                          <a:ea typeface="宋体" charset="-122"/>
                        </a:rPr>
                        <a:t>2588440 </a:t>
                      </a:r>
                      <a:endParaRPr kumimoji="0" lang="en-US" altLang="zh-CN" sz="1300" b="1"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1" i="0" u="none" strike="noStrike" cap="none" normalizeH="0" baseline="0" smtClean="0">
                          <a:ln>
                            <a:noFill/>
                          </a:ln>
                          <a:solidFill>
                            <a:schemeClr val="bg1"/>
                          </a:solidFill>
                          <a:effectLst/>
                          <a:latin typeface="Calibri" pitchFamily="34" charset="0"/>
                          <a:ea typeface="宋体" charset="-122"/>
                        </a:rPr>
                        <a:t>3304353 </a:t>
                      </a:r>
                      <a:endParaRPr kumimoji="0" lang="en-US" altLang="zh-CN" sz="1800" b="1"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chemeClr val="bg1"/>
                          </a:solidFill>
                          <a:effectLst/>
                          <a:latin typeface="Calibri" pitchFamily="34" charset="0"/>
                          <a:ea typeface="宋体" charset="-122"/>
                        </a:rPr>
                        <a:t>5019028 </a:t>
                      </a:r>
                      <a:endParaRPr kumimoji="0" lang="en-US" altLang="zh-CN" sz="1300" b="1"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solidFill>
                      <a:srgbClr val="FF0000"/>
                    </a:solidFill>
                  </a:tcPr>
                </a:tc>
              </a:tr>
              <a:tr h="3889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rgbClr val="000000"/>
                          </a:solidFill>
                          <a:effectLst/>
                          <a:latin typeface="Calibri" pitchFamily="34" charset="0"/>
                          <a:ea typeface="宋体" charset="-122"/>
                        </a:rPr>
                        <a:t>60</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rgbClr val="000000"/>
                          </a:solidFill>
                          <a:effectLst/>
                          <a:latin typeface="Calibri" pitchFamily="34" charset="0"/>
                          <a:ea typeface="宋体" charset="-122"/>
                        </a:rPr>
                        <a:t>2704176</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1" i="0" u="none" strike="noStrike" cap="none" normalizeH="0" baseline="0" smtClean="0">
                          <a:ln>
                            <a:noFill/>
                          </a:ln>
                          <a:solidFill>
                            <a:srgbClr val="000000"/>
                          </a:solidFill>
                          <a:effectLst/>
                          <a:latin typeface="Calibri" pitchFamily="34" charset="0"/>
                          <a:ea typeface="宋体" charset="-122"/>
                        </a:rPr>
                        <a:t>5171052</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rgbClr val="000000"/>
                          </a:solidFill>
                          <a:effectLst/>
                          <a:latin typeface="Calibri" pitchFamily="34" charset="0"/>
                          <a:ea typeface="宋体" charset="-122"/>
                        </a:rPr>
                        <a:t>8978970</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85387" name="文本框 6"/>
          <p:cNvSpPr txBox="1">
            <a:spLocks noChangeArrowheads="1"/>
          </p:cNvSpPr>
          <p:nvPr/>
        </p:nvSpPr>
        <p:spPr bwMode="auto">
          <a:xfrm>
            <a:off x="241300" y="1611313"/>
            <a:ext cx="4764088" cy="385762"/>
          </a:xfrm>
          <a:prstGeom prst="rect">
            <a:avLst/>
          </a:prstGeom>
          <a:noFill/>
          <a:ln w="9525">
            <a:noFill/>
            <a:miter lim="800000"/>
            <a:headEnd/>
            <a:tailEnd/>
          </a:ln>
        </p:spPr>
        <p:txBody>
          <a:bodyPr lIns="111336" tIns="55667" rIns="111336" bIns="55667">
            <a:spAutoFit/>
          </a:bodyPr>
          <a:lstStyle/>
          <a:p>
            <a:r>
              <a:rPr lang="zh-CN" altLang="en-US">
                <a:latin typeface="华文楷体"/>
                <a:ea typeface="华文楷体"/>
                <a:cs typeface="华文楷体"/>
              </a:rPr>
              <a:t>男，</a:t>
            </a:r>
            <a:r>
              <a:rPr lang="en-US" altLang="zh-CN">
                <a:latin typeface="华文楷体"/>
                <a:ea typeface="华文楷体"/>
                <a:cs typeface="华文楷体"/>
              </a:rPr>
              <a:t>30</a:t>
            </a:r>
            <a:r>
              <a:rPr lang="zh-CN" altLang="en-US">
                <a:latin typeface="华文楷体"/>
                <a:ea typeface="华文楷体"/>
                <a:cs typeface="华文楷体"/>
              </a:rPr>
              <a:t>岁，年交</a:t>
            </a:r>
            <a:r>
              <a:rPr lang="en-US" altLang="zh-CN">
                <a:latin typeface="华文楷体"/>
                <a:ea typeface="华文楷体"/>
                <a:cs typeface="华文楷体"/>
              </a:rPr>
              <a:t>10</a:t>
            </a:r>
            <a:r>
              <a:rPr lang="zh-CN" altLang="en-US">
                <a:latin typeface="华文楷体"/>
                <a:ea typeface="华文楷体"/>
                <a:cs typeface="华文楷体"/>
              </a:rPr>
              <a:t>万元，</a:t>
            </a:r>
            <a:r>
              <a:rPr lang="en-US" altLang="zh-CN">
                <a:latin typeface="华文楷体"/>
                <a:ea typeface="华文楷体"/>
                <a:cs typeface="华文楷体"/>
              </a:rPr>
              <a:t>5</a:t>
            </a:r>
            <a:r>
              <a:rPr lang="zh-CN" altLang="en-US">
                <a:latin typeface="华文楷体"/>
                <a:ea typeface="华文楷体"/>
                <a:cs typeface="华文楷体"/>
              </a:rPr>
              <a:t>年交</a:t>
            </a:r>
          </a:p>
        </p:txBody>
      </p:sp>
      <p:sp>
        <p:nvSpPr>
          <p:cNvPr id="185388" name="内容占位符 11"/>
          <p:cNvSpPr>
            <a:spLocks noGrp="1"/>
          </p:cNvSpPr>
          <p:nvPr>
            <p:ph sz="quarter" idx="4"/>
          </p:nvPr>
        </p:nvSpPr>
        <p:spPr>
          <a:xfrm>
            <a:off x="5486400" y="2055813"/>
            <a:ext cx="4775200" cy="3732212"/>
          </a:xfrm>
        </p:spPr>
        <p:txBody>
          <a:bodyPr/>
          <a:lstStyle/>
          <a:p>
            <a:pPr eaLnBrk="1" hangingPunct="1"/>
            <a:r>
              <a:rPr lang="zh-CN" altLang="en-US" sz="3100" smtClean="0">
                <a:solidFill>
                  <a:srgbClr val="000000"/>
                </a:solidFill>
                <a:latin typeface="华文中宋"/>
                <a:ea typeface="华文中宋"/>
                <a:cs typeface="华文中宋"/>
              </a:rPr>
              <a:t>生存金至</a:t>
            </a:r>
            <a:r>
              <a:rPr lang="en-US" altLang="zh-CN" sz="3100" smtClean="0">
                <a:solidFill>
                  <a:srgbClr val="000000"/>
                </a:solidFill>
                <a:latin typeface="华文中宋"/>
                <a:ea typeface="华文中宋"/>
                <a:cs typeface="华文中宋"/>
              </a:rPr>
              <a:t>80</a:t>
            </a:r>
            <a:r>
              <a:rPr lang="zh-CN" altLang="en-US" sz="3100" smtClean="0">
                <a:solidFill>
                  <a:srgbClr val="000000"/>
                </a:solidFill>
                <a:latin typeface="华文中宋"/>
                <a:ea typeface="华文中宋"/>
                <a:cs typeface="华文中宋"/>
              </a:rPr>
              <a:t>周岁</a:t>
            </a:r>
            <a:r>
              <a:rPr lang="zh-CN" altLang="en-US" sz="1600" smtClean="0">
                <a:solidFill>
                  <a:srgbClr val="000000"/>
                </a:solidFill>
                <a:latin typeface="华文中宋"/>
                <a:ea typeface="华文中宋"/>
                <a:cs typeface="华文中宋"/>
              </a:rPr>
              <a:t>（不含本金）</a:t>
            </a:r>
            <a:endParaRPr lang="en-US" altLang="zh-CN" sz="3100" smtClean="0">
              <a:solidFill>
                <a:srgbClr val="000000"/>
              </a:solidFill>
              <a:latin typeface="华文中宋"/>
              <a:ea typeface="华文中宋"/>
              <a:cs typeface="华文中宋"/>
            </a:endParaRPr>
          </a:p>
          <a:p>
            <a:pPr lvl="1" eaLnBrk="1" hangingPunct="1"/>
            <a:r>
              <a:rPr lang="zh-CN" altLang="en-US" smtClean="0">
                <a:solidFill>
                  <a:srgbClr val="000000"/>
                </a:solidFill>
                <a:latin typeface="楷体_GB2312" pitchFamily="49" charset="-122"/>
                <a:ea typeface="楷体_GB2312" pitchFamily="49" charset="-122"/>
              </a:rPr>
              <a:t>按保证结算利率结算累计收益为</a:t>
            </a:r>
            <a:r>
              <a:rPr lang="en-US" altLang="zh-CN" smtClean="0">
                <a:solidFill>
                  <a:srgbClr val="FF0000"/>
                </a:solidFill>
                <a:latin typeface="楷体_GB2312" pitchFamily="49" charset="-122"/>
                <a:ea typeface="楷体_GB2312" pitchFamily="49" charset="-122"/>
              </a:rPr>
              <a:t>258</a:t>
            </a:r>
            <a:r>
              <a:rPr lang="zh-CN" altLang="en-US" smtClean="0">
                <a:solidFill>
                  <a:srgbClr val="FF0000"/>
                </a:solidFill>
                <a:latin typeface="楷体_GB2312" pitchFamily="49" charset="-122"/>
                <a:ea typeface="楷体_GB2312" pitchFamily="49" charset="-122"/>
              </a:rPr>
              <a:t>万</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5.2</a:t>
            </a:r>
            <a:r>
              <a:rPr lang="zh-CN" altLang="en-US" sz="3700" b="1" smtClean="0">
                <a:solidFill>
                  <a:srgbClr val="FF0000"/>
                </a:solidFill>
                <a:latin typeface="楷体_GB2312" pitchFamily="49" charset="-122"/>
                <a:ea typeface="楷体_GB2312" pitchFamily="49" charset="-122"/>
              </a:rPr>
              <a:t>倍！</a:t>
            </a:r>
            <a:endParaRPr lang="zh-CN" altLang="en-US" smtClean="0">
              <a:solidFill>
                <a:srgbClr val="000000"/>
              </a:solidFill>
              <a:latin typeface="楷体_GB2312" pitchFamily="49" charset="-122"/>
              <a:ea typeface="楷体_GB2312" pitchFamily="49" charset="-122"/>
            </a:endParaRPr>
          </a:p>
          <a:p>
            <a:pPr lvl="1" eaLnBrk="1" hangingPunct="1"/>
            <a:r>
              <a:rPr lang="zh-CN" altLang="en-US" smtClean="0">
                <a:solidFill>
                  <a:srgbClr val="000000"/>
                </a:solidFill>
                <a:latin typeface="楷体_GB2312" pitchFamily="49" charset="-122"/>
                <a:ea typeface="楷体_GB2312" pitchFamily="49" charset="-122"/>
              </a:rPr>
              <a:t>按中等结算利率结算累计收益为</a:t>
            </a:r>
            <a:r>
              <a:rPr lang="en-US" altLang="zh-CN" smtClean="0">
                <a:solidFill>
                  <a:srgbClr val="FF0000"/>
                </a:solidFill>
                <a:latin typeface="楷体_GB2312" pitchFamily="49" charset="-122"/>
                <a:ea typeface="楷体_GB2312" pitchFamily="49" charset="-122"/>
              </a:rPr>
              <a:t>330</a:t>
            </a:r>
            <a:r>
              <a:rPr lang="zh-CN" altLang="en-US" smtClean="0">
                <a:solidFill>
                  <a:srgbClr val="FF0000"/>
                </a:solidFill>
                <a:latin typeface="楷体_GB2312" pitchFamily="49" charset="-122"/>
                <a:ea typeface="楷体_GB2312" pitchFamily="49" charset="-122"/>
              </a:rPr>
              <a:t>万</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6.6</a:t>
            </a:r>
            <a:r>
              <a:rPr lang="zh-CN" altLang="en-US" sz="3700" b="1" smtClean="0">
                <a:solidFill>
                  <a:srgbClr val="FF0000"/>
                </a:solidFill>
                <a:latin typeface="楷体_GB2312" pitchFamily="49" charset="-122"/>
                <a:ea typeface="楷体_GB2312" pitchFamily="49" charset="-122"/>
              </a:rPr>
              <a:t>倍！</a:t>
            </a:r>
            <a:endParaRPr lang="en-US" altLang="zh-CN" sz="3700" b="1" smtClean="0">
              <a:solidFill>
                <a:srgbClr val="FF0000"/>
              </a:solidFill>
              <a:latin typeface="楷体_GB2312" pitchFamily="49" charset="-122"/>
              <a:ea typeface="楷体_GB2312" pitchFamily="49" charset="-122"/>
            </a:endParaRPr>
          </a:p>
          <a:p>
            <a:pPr lvl="1" eaLnBrk="1" hangingPunct="1"/>
            <a:r>
              <a:rPr lang="zh-CN" altLang="en-US" smtClean="0">
                <a:solidFill>
                  <a:srgbClr val="000000"/>
                </a:solidFill>
                <a:latin typeface="楷体_GB2312" pitchFamily="49" charset="-122"/>
                <a:ea typeface="楷体_GB2312" pitchFamily="49" charset="-122"/>
              </a:rPr>
              <a:t>按高等结算利率结算累计收益为</a:t>
            </a:r>
            <a:r>
              <a:rPr lang="en-US" altLang="zh-CN" smtClean="0">
                <a:solidFill>
                  <a:srgbClr val="FF0000"/>
                </a:solidFill>
                <a:latin typeface="楷体_GB2312" pitchFamily="49" charset="-122"/>
                <a:ea typeface="楷体_GB2312" pitchFamily="49" charset="-122"/>
              </a:rPr>
              <a:t>502</a:t>
            </a:r>
            <a:r>
              <a:rPr lang="zh-CN" altLang="en-US" smtClean="0">
                <a:solidFill>
                  <a:srgbClr val="FF0000"/>
                </a:solidFill>
                <a:latin typeface="楷体_GB2312" pitchFamily="49" charset="-122"/>
                <a:ea typeface="楷体_GB2312" pitchFamily="49" charset="-122"/>
              </a:rPr>
              <a:t>万</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10</a:t>
            </a:r>
            <a:r>
              <a:rPr lang="zh-CN" altLang="en-US" sz="3700" b="1" smtClean="0">
                <a:solidFill>
                  <a:srgbClr val="FF0000"/>
                </a:solidFill>
                <a:latin typeface="楷体_GB2312" pitchFamily="49" charset="-122"/>
                <a:ea typeface="楷体_GB2312" pitchFamily="49" charset="-122"/>
              </a:rPr>
              <a:t>倍！</a:t>
            </a:r>
            <a:endParaRPr lang="en-US" altLang="zh-CN" sz="3700" b="1" smtClean="0">
              <a:solidFill>
                <a:srgbClr val="FF0000"/>
              </a:solidFill>
              <a:latin typeface="楷体_GB2312" pitchFamily="49" charset="-122"/>
              <a:ea typeface="楷体_GB2312" pitchFamily="49" charset="-122"/>
            </a:endParaRPr>
          </a:p>
        </p:txBody>
      </p:sp>
      <p:sp>
        <p:nvSpPr>
          <p:cNvPr id="6" name="灯片编号占位符 5"/>
          <p:cNvSpPr>
            <a:spLocks noGrp="1"/>
          </p:cNvSpPr>
          <p:nvPr>
            <p:ph type="sldNum" sz="quarter" idx="12"/>
          </p:nvPr>
        </p:nvSpPr>
        <p:spPr/>
        <p:txBody>
          <a:bodyPr/>
          <a:lstStyle/>
          <a:p>
            <a:pPr>
              <a:defRPr/>
            </a:pPr>
            <a:fld id="{3FCE3809-B5B8-4981-A09A-6171F697878E}" type="slidenum">
              <a:rPr lang="zh-CN" altLang="en-US"/>
              <a:pPr>
                <a:defRPr/>
              </a:pPr>
              <a:t>67</a:t>
            </a:fld>
            <a:endParaRPr lang="zh-CN" altLang="en-US"/>
          </a:p>
        </p:txBody>
      </p:sp>
      <p:sp>
        <p:nvSpPr>
          <p:cNvPr id="7" name="日期占位符 6"/>
          <p:cNvSpPr>
            <a:spLocks noGrp="1"/>
          </p:cNvSpPr>
          <p:nvPr>
            <p:ph type="dt" sz="quarter" idx="10"/>
          </p:nvPr>
        </p:nvSpPr>
        <p:spPr/>
        <p:txBody>
          <a:bodyPr/>
          <a:lstStyle/>
          <a:p>
            <a:pPr>
              <a:defRPr/>
            </a:pPr>
            <a:r>
              <a:rPr lang="en-US" altLang="zh-CN"/>
              <a:t>2014-11-6</a:t>
            </a:r>
            <a:endParaRPr lang="zh-CN" altLang="en-US"/>
          </a:p>
        </p:txBody>
      </p:sp>
      <p:sp>
        <p:nvSpPr>
          <p:cNvPr id="8" name="页脚占位符 7"/>
          <p:cNvSpPr>
            <a:spLocks noGrp="1"/>
          </p:cNvSpPr>
          <p:nvPr>
            <p:ph type="ftr" sz="quarter" idx="11"/>
          </p:nvPr>
        </p:nvSpPr>
        <p:spPr/>
        <p:txBody>
          <a:bodyPr/>
          <a:lstStyle/>
          <a:p>
            <a:pPr>
              <a:defRPr/>
            </a:pPr>
            <a:r>
              <a:rPr lang="en-US" altLang="zh-CN" smtClean="0"/>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7"/>
          <p:cNvSpPr>
            <a:spLocks noChangeArrowheads="1"/>
          </p:cNvSpPr>
          <p:nvPr/>
        </p:nvSpPr>
        <p:spPr bwMode="gray">
          <a:xfrm>
            <a:off x="796925" y="411163"/>
            <a:ext cx="8731250" cy="1200150"/>
          </a:xfrm>
          <a:prstGeom prst="rect">
            <a:avLst/>
          </a:prstGeom>
          <a:noFill/>
          <a:ln w="9525">
            <a:noFill/>
            <a:miter lim="800000"/>
            <a:headEnd/>
            <a:tailEnd/>
          </a:ln>
        </p:spPr>
        <p:txBody>
          <a:bodyPr lIns="111336" tIns="55667" rIns="111336" bIns="55667" anchor="ctr"/>
          <a:lstStyle/>
          <a:p>
            <a:pPr algn="ctr"/>
            <a:r>
              <a:rPr lang="zh-CN" altLang="en-US" sz="4100" b="1">
                <a:latin typeface="华文中宋"/>
                <a:ea typeface="华文中宋"/>
                <a:cs typeface="华文中宋"/>
              </a:rPr>
              <a:t>荣耀金账户</a:t>
            </a:r>
            <a:r>
              <a:rPr lang="zh-CN" altLang="en-US" sz="5000" b="1">
                <a:solidFill>
                  <a:srgbClr val="FF0000"/>
                </a:solidFill>
                <a:latin typeface="华文中宋"/>
                <a:ea typeface="华文中宋"/>
                <a:cs typeface="华文中宋"/>
              </a:rPr>
              <a:t>利益倍增！</a:t>
            </a:r>
            <a:endParaRPr lang="zh-CN" altLang="en-US" sz="4100" b="1">
              <a:solidFill>
                <a:srgbClr val="FF0000"/>
              </a:solidFill>
              <a:latin typeface="华文中宋"/>
              <a:ea typeface="华文中宋"/>
              <a:cs typeface="华文中宋"/>
            </a:endParaRPr>
          </a:p>
        </p:txBody>
      </p:sp>
      <p:graphicFrame>
        <p:nvGraphicFramePr>
          <p:cNvPr id="115761" name="Group 49"/>
          <p:cNvGraphicFramePr>
            <a:graphicFrameLocks noGrp="1"/>
          </p:cNvGraphicFramePr>
          <p:nvPr/>
        </p:nvGraphicFramePr>
        <p:xfrm>
          <a:off x="320675" y="2211388"/>
          <a:ext cx="4933950" cy="3625851"/>
        </p:xfrm>
        <a:graphic>
          <a:graphicData uri="http://schemas.openxmlformats.org/drawingml/2006/table">
            <a:tbl>
              <a:tblPr/>
              <a:tblGrid>
                <a:gridCol w="989013"/>
                <a:gridCol w="1195387"/>
                <a:gridCol w="1192213"/>
                <a:gridCol w="1557337"/>
              </a:tblGrid>
              <a:tr h="5048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保单年度</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保证结算（</a:t>
                      </a:r>
                      <a:r>
                        <a:rPr kumimoji="0" lang="en-US" altLang="zh-CN" sz="1600" b="1" i="0" u="none" strike="noStrike" cap="none" normalizeH="0" baseline="0" smtClean="0">
                          <a:ln>
                            <a:noFill/>
                          </a:ln>
                          <a:solidFill>
                            <a:srgbClr val="FFFFFF"/>
                          </a:solidFill>
                          <a:effectLst/>
                          <a:latin typeface="Calibri" pitchFamily="34" charset="0"/>
                          <a:ea typeface="宋体" charset="-122"/>
                        </a:rPr>
                        <a:t>2.5%</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中等结算（</a:t>
                      </a:r>
                      <a:r>
                        <a:rPr kumimoji="0" lang="en-US" altLang="zh-CN" sz="1600" b="1" i="0" u="none" strike="noStrike" cap="none" normalizeH="0" baseline="0" smtClean="0">
                          <a:ln>
                            <a:noFill/>
                          </a:ln>
                          <a:solidFill>
                            <a:srgbClr val="FFFFFF"/>
                          </a:solidFill>
                          <a:effectLst/>
                          <a:latin typeface="Calibri" pitchFamily="34" charset="0"/>
                          <a:ea typeface="宋体" charset="-122"/>
                        </a:rPr>
                        <a:t>4.5%</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高等结算</a:t>
                      </a:r>
                      <a:endParaRPr kumimoji="0" lang="en-US" altLang="zh-CN" sz="1600" b="1" i="0" u="none" strike="noStrike" cap="none" normalizeH="0" baseline="0" smtClean="0">
                        <a:ln>
                          <a:noFill/>
                        </a:ln>
                        <a:solidFill>
                          <a:srgbClr val="FFFFFF"/>
                        </a:solidFill>
                        <a:effectLst/>
                        <a:latin typeface="Calibri" pitchFamily="34" charset="0"/>
                        <a:ea typeface="宋体" charset="-122"/>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FFFF"/>
                          </a:solidFill>
                          <a:effectLst/>
                          <a:latin typeface="Calibri" pitchFamily="34" charset="0"/>
                          <a:ea typeface="宋体" charset="-122"/>
                        </a:rPr>
                        <a:t>（</a:t>
                      </a:r>
                      <a:r>
                        <a:rPr kumimoji="0" lang="en-US" altLang="zh-CN" sz="1600" b="1" i="0" u="none" strike="noStrike" cap="none" normalizeH="0" baseline="0" smtClean="0">
                          <a:ln>
                            <a:noFill/>
                          </a:ln>
                          <a:solidFill>
                            <a:srgbClr val="FFFFFF"/>
                          </a:solidFill>
                          <a:effectLst/>
                          <a:latin typeface="Calibri" pitchFamily="34" charset="0"/>
                          <a:ea typeface="宋体" charset="-122"/>
                        </a:rPr>
                        <a:t>6%</a:t>
                      </a:r>
                      <a:r>
                        <a:rPr kumimoji="0" lang="zh-CN" altLang="en-US" sz="1600" b="1" i="0" u="none" strike="noStrike" cap="none" normalizeH="0" baseline="0" smtClean="0">
                          <a:ln>
                            <a:noFill/>
                          </a:ln>
                          <a:solidFill>
                            <a:srgbClr val="FFFFFF"/>
                          </a:solidFill>
                          <a:effectLst/>
                          <a:latin typeface="Calibri" pitchFamily="34" charset="0"/>
                          <a:ea typeface="宋体" charset="-122"/>
                        </a:rPr>
                        <a:t>）</a:t>
                      </a:r>
                      <a:endParaRPr kumimoji="0" lang="zh-CN" altLang="en-US"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tx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12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479638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505462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527839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rgbClr val="E7E7E7"/>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26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860875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1024765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1194460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34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1156802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1501155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1899917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r>
              <a:tr h="3889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40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1460112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2026442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2740288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45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1747289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2570254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3671508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rgbClr val="E7E7E7"/>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rgbClr val="000000"/>
                          </a:solidFill>
                          <a:effectLst/>
                          <a:latin typeface="Calibri" pitchFamily="34" charset="0"/>
                          <a:ea typeface="宋体" charset="-122"/>
                        </a:rPr>
                        <a:t>49 </a:t>
                      </a:r>
                      <a:endParaRPr kumimoji="0" lang="en-US" altLang="zh-CN" sz="16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2027027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0" i="0" u="none" strike="noStrike" cap="none" normalizeH="0" baseline="0" smtClean="0">
                          <a:ln>
                            <a:noFill/>
                          </a:ln>
                          <a:solidFill>
                            <a:srgbClr val="000000"/>
                          </a:solidFill>
                          <a:effectLst/>
                          <a:latin typeface="Calibri" pitchFamily="34" charset="0"/>
                          <a:ea typeface="宋体" charset="-122"/>
                        </a:rPr>
                        <a:t>3123795 </a:t>
                      </a:r>
                      <a:endParaRPr kumimoji="0" lang="en-US" altLang="zh-CN" sz="18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0" i="0" u="none" strike="noStrike" cap="none" normalizeH="0" baseline="0" smtClean="0">
                          <a:ln>
                            <a:noFill/>
                          </a:ln>
                          <a:solidFill>
                            <a:srgbClr val="000000"/>
                          </a:solidFill>
                          <a:effectLst/>
                          <a:latin typeface="Calibri" pitchFamily="34" charset="0"/>
                          <a:ea typeface="宋体" charset="-122"/>
                        </a:rPr>
                        <a:t>4662567 </a:t>
                      </a:r>
                      <a:endParaRPr kumimoji="0" lang="en-US" altLang="zh-CN" sz="1300" b="0"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a:noFill/>
                    </a:lnB>
                    <a:lnTlToBr>
                      <a:noFill/>
                    </a:lnTlToBr>
                    <a:lnBlToTr>
                      <a:noFill/>
                    </a:lnBlToTr>
                    <a:solidFill>
                      <a:schemeClr val="bg1"/>
                    </a:solidFill>
                  </a:tcPr>
                </a:tc>
              </a:tr>
              <a:tr h="39052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Calibri" pitchFamily="34" charset="0"/>
                          <a:ea typeface="宋体" charset="-122"/>
                        </a:rPr>
                        <a:t>50 </a:t>
                      </a:r>
                      <a:endParaRPr kumimoji="0" lang="en-US" altLang="zh-CN" sz="1600" b="1"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chemeClr val="tx1"/>
                          </a:solidFill>
                          <a:effectLst/>
                          <a:latin typeface="Calibri" pitchFamily="34" charset="0"/>
                          <a:ea typeface="宋体" charset="-122"/>
                        </a:rPr>
                        <a:t>2588440 </a:t>
                      </a:r>
                      <a:endParaRPr kumimoji="0" lang="en-US" altLang="zh-CN" sz="1300" b="1"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800" b="1" i="0" u="none" strike="noStrike" cap="none" normalizeH="0" baseline="0" smtClean="0">
                          <a:ln>
                            <a:noFill/>
                          </a:ln>
                          <a:solidFill>
                            <a:schemeClr val="tx1"/>
                          </a:solidFill>
                          <a:effectLst/>
                          <a:latin typeface="Calibri" pitchFamily="34" charset="0"/>
                          <a:ea typeface="宋体" charset="-122"/>
                        </a:rPr>
                        <a:t>3304353 </a:t>
                      </a:r>
                      <a:endParaRPr kumimoji="0" lang="en-US" altLang="zh-CN" sz="1800" b="1"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300" b="1" i="0" u="none" strike="noStrike" cap="none" normalizeH="0" baseline="0" smtClean="0">
                          <a:ln>
                            <a:noFill/>
                          </a:ln>
                          <a:solidFill>
                            <a:schemeClr val="tx1"/>
                          </a:solidFill>
                          <a:effectLst/>
                          <a:latin typeface="Calibri" pitchFamily="34" charset="0"/>
                          <a:ea typeface="宋体" charset="-122"/>
                        </a:rPr>
                        <a:t>5019028 </a:t>
                      </a:r>
                      <a:endParaRPr kumimoji="0" lang="en-US" altLang="zh-CN" sz="1300" b="1" i="0" u="none" strike="noStrike" cap="none" normalizeH="0" baseline="0" smtClean="0">
                        <a:ln>
                          <a:noFill/>
                        </a:ln>
                        <a:solidFill>
                          <a:schemeClr val="tx1"/>
                        </a:solidFill>
                        <a:effectLst/>
                        <a:latin typeface="微软雅黑" pitchFamily="34" charset="-122"/>
                        <a:ea typeface="微软雅黑" pitchFamily="34" charset="-122"/>
                      </a:endParaRPr>
                    </a:p>
                  </a:txBody>
                  <a:tcPr marL="5423" marR="5423" marT="5785" marB="0" anchor="ctr" horzOverflow="overflow">
                    <a:lnL>
                      <a:noFill/>
                    </a:lnL>
                    <a:lnR>
                      <a:noFill/>
                    </a:lnR>
                    <a:lnT>
                      <a:noFill/>
                    </a:lnT>
                    <a:lnB w="50800" cap="flat" cmpd="dbl" algn="ctr">
                      <a:solidFill>
                        <a:schemeClr val="tx1"/>
                      </a:solidFill>
                      <a:prstDash val="solid"/>
                      <a:round/>
                      <a:headEnd type="none" w="med" len="med"/>
                      <a:tailEnd type="none" w="med" len="med"/>
                    </a:lnB>
                    <a:lnTlToBr>
                      <a:noFill/>
                    </a:lnTlToBr>
                    <a:lnBlToTr>
                      <a:noFill/>
                    </a:lnBlToTr>
                    <a:noFill/>
                  </a:tcPr>
                </a:tc>
              </a:tr>
              <a:tr h="3889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900" b="1" i="0" u="none" strike="noStrike" cap="none" normalizeH="0" baseline="0" smtClean="0">
                          <a:ln>
                            <a:noFill/>
                          </a:ln>
                          <a:solidFill>
                            <a:schemeClr val="bg1"/>
                          </a:solidFill>
                          <a:effectLst/>
                          <a:latin typeface="Calibri" pitchFamily="34" charset="0"/>
                          <a:ea typeface="宋体" charset="-122"/>
                        </a:rPr>
                        <a:t>60</a:t>
                      </a:r>
                      <a:endParaRPr kumimoji="0" lang="en-US" altLang="zh-CN" sz="1900" b="0"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bg1"/>
                          </a:solidFill>
                          <a:effectLst/>
                          <a:latin typeface="Calibri" pitchFamily="34" charset="0"/>
                          <a:ea typeface="宋体" charset="-122"/>
                        </a:rPr>
                        <a:t>2704176</a:t>
                      </a:r>
                      <a:endParaRPr kumimoji="0" lang="en-US" altLang="zh-CN" sz="1600" b="0"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2100" b="1" i="0" u="none" strike="noStrike" cap="none" normalizeH="0" baseline="0" smtClean="0">
                          <a:ln>
                            <a:noFill/>
                          </a:ln>
                          <a:solidFill>
                            <a:schemeClr val="bg1"/>
                          </a:solidFill>
                          <a:effectLst/>
                          <a:latin typeface="Calibri" pitchFamily="34" charset="0"/>
                          <a:ea typeface="宋体" charset="-122"/>
                        </a:rPr>
                        <a:t>5171052</a:t>
                      </a:r>
                      <a:endParaRPr kumimoji="0" lang="en-US" altLang="zh-CN" sz="2100" b="0"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CN" sz="2100" b="1" i="0" u="none" strike="noStrike" cap="none" normalizeH="0" baseline="0" smtClean="0">
                          <a:ln>
                            <a:noFill/>
                          </a:ln>
                          <a:solidFill>
                            <a:schemeClr val="bg1"/>
                          </a:solidFill>
                          <a:effectLst/>
                          <a:latin typeface="Calibri" pitchFamily="34" charset="0"/>
                          <a:ea typeface="宋体" charset="-122"/>
                        </a:rPr>
                        <a:t>8978970</a:t>
                      </a:r>
                      <a:endParaRPr kumimoji="0" lang="en-US" altLang="zh-CN" sz="2100" b="0" i="0" u="none" strike="noStrike" cap="none" normalizeH="0" baseline="0" smtClean="0">
                        <a:ln>
                          <a:noFill/>
                        </a:ln>
                        <a:solidFill>
                          <a:schemeClr val="bg1"/>
                        </a:solidFill>
                        <a:effectLst/>
                        <a:latin typeface="微软雅黑" pitchFamily="34" charset="-122"/>
                        <a:ea typeface="微软雅黑" pitchFamily="34" charset="-122"/>
                      </a:endParaRPr>
                    </a:p>
                  </a:txBody>
                  <a:tcPr marL="5423" marR="5423" marT="5785" marB="0" anchor="ctr" horzOverflow="overflow">
                    <a:lnL>
                      <a:noFill/>
                    </a:lnL>
                    <a:lnR>
                      <a:noFill/>
                    </a:lnR>
                    <a:lnT w="50800" cap="flat" cmpd="dbl"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rgbClr val="FF0000"/>
                    </a:solidFill>
                  </a:tcPr>
                </a:tc>
              </a:tr>
            </a:tbl>
          </a:graphicData>
        </a:graphic>
      </p:graphicFrame>
      <p:sp>
        <p:nvSpPr>
          <p:cNvPr id="187435" name="文本框 6"/>
          <p:cNvSpPr txBox="1">
            <a:spLocks noChangeArrowheads="1"/>
          </p:cNvSpPr>
          <p:nvPr/>
        </p:nvSpPr>
        <p:spPr bwMode="auto">
          <a:xfrm>
            <a:off x="320675" y="1525588"/>
            <a:ext cx="4765675" cy="385762"/>
          </a:xfrm>
          <a:prstGeom prst="rect">
            <a:avLst/>
          </a:prstGeom>
          <a:noFill/>
          <a:ln w="9525">
            <a:noFill/>
            <a:miter lim="800000"/>
            <a:headEnd/>
            <a:tailEnd/>
          </a:ln>
        </p:spPr>
        <p:txBody>
          <a:bodyPr lIns="111336" tIns="55667" rIns="111336" bIns="55667">
            <a:spAutoFit/>
          </a:bodyPr>
          <a:lstStyle/>
          <a:p>
            <a:r>
              <a:rPr lang="zh-CN" altLang="en-US">
                <a:latin typeface="华文楷体"/>
                <a:ea typeface="华文楷体"/>
                <a:cs typeface="华文楷体"/>
              </a:rPr>
              <a:t>男，</a:t>
            </a:r>
            <a:r>
              <a:rPr lang="en-US" altLang="zh-CN">
                <a:latin typeface="华文楷体"/>
                <a:ea typeface="华文楷体"/>
                <a:cs typeface="华文楷体"/>
              </a:rPr>
              <a:t>30</a:t>
            </a:r>
            <a:r>
              <a:rPr lang="zh-CN" altLang="en-US">
                <a:latin typeface="华文楷体"/>
                <a:ea typeface="华文楷体"/>
                <a:cs typeface="华文楷体"/>
              </a:rPr>
              <a:t>岁，年交</a:t>
            </a:r>
            <a:r>
              <a:rPr lang="en-US" altLang="zh-CN">
                <a:latin typeface="华文楷体"/>
                <a:ea typeface="华文楷体"/>
                <a:cs typeface="华文楷体"/>
              </a:rPr>
              <a:t>10</a:t>
            </a:r>
            <a:r>
              <a:rPr lang="zh-CN" altLang="en-US">
                <a:latin typeface="华文楷体"/>
                <a:ea typeface="华文楷体"/>
                <a:cs typeface="华文楷体"/>
              </a:rPr>
              <a:t>万元，</a:t>
            </a:r>
            <a:r>
              <a:rPr lang="en-US" altLang="zh-CN">
                <a:latin typeface="华文楷体"/>
                <a:ea typeface="华文楷体"/>
                <a:cs typeface="华文楷体"/>
              </a:rPr>
              <a:t>5</a:t>
            </a:r>
            <a:r>
              <a:rPr lang="zh-CN" altLang="en-US">
                <a:latin typeface="华文楷体"/>
                <a:ea typeface="华文楷体"/>
                <a:cs typeface="华文楷体"/>
              </a:rPr>
              <a:t>年交</a:t>
            </a:r>
          </a:p>
        </p:txBody>
      </p:sp>
      <p:sp>
        <p:nvSpPr>
          <p:cNvPr id="187436" name="内容占位符 11"/>
          <p:cNvSpPr>
            <a:spLocks noGrp="1"/>
          </p:cNvSpPr>
          <p:nvPr>
            <p:ph sz="quarter" idx="4"/>
          </p:nvPr>
        </p:nvSpPr>
        <p:spPr>
          <a:xfrm>
            <a:off x="5486400" y="2055813"/>
            <a:ext cx="4775200" cy="3732212"/>
          </a:xfrm>
        </p:spPr>
        <p:txBody>
          <a:bodyPr/>
          <a:lstStyle/>
          <a:p>
            <a:pPr eaLnBrk="1" hangingPunct="1"/>
            <a:r>
              <a:rPr lang="zh-CN" altLang="en-US" sz="3100" smtClean="0">
                <a:solidFill>
                  <a:srgbClr val="000000"/>
                </a:solidFill>
                <a:latin typeface="华文中宋"/>
                <a:ea typeface="华文中宋"/>
                <a:cs typeface="华文中宋"/>
              </a:rPr>
              <a:t>至</a:t>
            </a:r>
            <a:r>
              <a:rPr lang="en-US" altLang="zh-CN" sz="3100" smtClean="0">
                <a:solidFill>
                  <a:srgbClr val="000000"/>
                </a:solidFill>
                <a:latin typeface="华文中宋"/>
                <a:ea typeface="华文中宋"/>
                <a:cs typeface="华文中宋"/>
              </a:rPr>
              <a:t>90</a:t>
            </a:r>
            <a:r>
              <a:rPr lang="zh-CN" altLang="en-US" sz="3100" smtClean="0">
                <a:solidFill>
                  <a:srgbClr val="000000"/>
                </a:solidFill>
                <a:latin typeface="华文中宋"/>
                <a:ea typeface="华文中宋"/>
                <a:cs typeface="华文中宋"/>
              </a:rPr>
              <a:t>周岁</a:t>
            </a:r>
            <a:r>
              <a:rPr lang="zh-CN" altLang="en-US" sz="1600" smtClean="0">
                <a:solidFill>
                  <a:srgbClr val="FF0000"/>
                </a:solidFill>
                <a:latin typeface="华文中宋"/>
                <a:ea typeface="华文中宋"/>
                <a:cs typeface="华文中宋"/>
              </a:rPr>
              <a:t>（含本金）</a:t>
            </a:r>
            <a:endParaRPr lang="en-US" altLang="zh-CN" sz="3100" smtClean="0">
              <a:solidFill>
                <a:srgbClr val="FF0000"/>
              </a:solidFill>
              <a:latin typeface="华文中宋"/>
              <a:ea typeface="华文中宋"/>
              <a:cs typeface="华文中宋"/>
            </a:endParaRPr>
          </a:p>
          <a:p>
            <a:pPr lvl="1" eaLnBrk="1" hangingPunct="1"/>
            <a:r>
              <a:rPr lang="zh-CN" altLang="en-US" smtClean="0">
                <a:solidFill>
                  <a:srgbClr val="000000"/>
                </a:solidFill>
                <a:latin typeface="楷体_GB2312" pitchFamily="49" charset="-122"/>
                <a:ea typeface="楷体_GB2312" pitchFamily="49" charset="-122"/>
              </a:rPr>
              <a:t>按保证结算利率结算累计收益为</a:t>
            </a:r>
            <a:r>
              <a:rPr lang="en-US" altLang="zh-CN" b="1" smtClean="0">
                <a:solidFill>
                  <a:srgbClr val="FF0000"/>
                </a:solidFill>
                <a:latin typeface="楷体_GB2312" pitchFamily="49" charset="-122"/>
                <a:ea typeface="楷体_GB2312" pitchFamily="49" charset="-122"/>
              </a:rPr>
              <a:t>270</a:t>
            </a:r>
            <a:r>
              <a:rPr lang="zh-CN" altLang="en-US" b="1" smtClean="0">
                <a:solidFill>
                  <a:srgbClr val="FF0000"/>
                </a:solidFill>
                <a:latin typeface="楷体_GB2312" pitchFamily="49" charset="-122"/>
                <a:ea typeface="楷体_GB2312" pitchFamily="49" charset="-122"/>
              </a:rPr>
              <a:t>万元</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5.4</a:t>
            </a:r>
            <a:r>
              <a:rPr lang="zh-CN" altLang="en-US" sz="3700" b="1" smtClean="0">
                <a:solidFill>
                  <a:srgbClr val="FF0000"/>
                </a:solidFill>
                <a:latin typeface="楷体_GB2312" pitchFamily="49" charset="-122"/>
                <a:ea typeface="楷体_GB2312" pitchFamily="49" charset="-122"/>
              </a:rPr>
              <a:t>倍！</a:t>
            </a:r>
            <a:endParaRPr lang="zh-CN" altLang="en-US" smtClean="0">
              <a:solidFill>
                <a:srgbClr val="000000"/>
              </a:solidFill>
              <a:latin typeface="楷体_GB2312" pitchFamily="49" charset="-122"/>
              <a:ea typeface="楷体_GB2312" pitchFamily="49" charset="-122"/>
            </a:endParaRPr>
          </a:p>
          <a:p>
            <a:pPr lvl="1" eaLnBrk="1" hangingPunct="1"/>
            <a:r>
              <a:rPr lang="zh-CN" altLang="en-US" smtClean="0">
                <a:solidFill>
                  <a:srgbClr val="000000"/>
                </a:solidFill>
                <a:latin typeface="楷体_GB2312" pitchFamily="49" charset="-122"/>
                <a:ea typeface="楷体_GB2312" pitchFamily="49" charset="-122"/>
              </a:rPr>
              <a:t>按中等结算利率结算累计收益为</a:t>
            </a:r>
            <a:r>
              <a:rPr lang="en-US" altLang="zh-CN" b="1" smtClean="0">
                <a:solidFill>
                  <a:srgbClr val="FF0000"/>
                </a:solidFill>
                <a:latin typeface="楷体_GB2312" pitchFamily="49" charset="-122"/>
                <a:ea typeface="楷体_GB2312" pitchFamily="49" charset="-122"/>
              </a:rPr>
              <a:t>517</a:t>
            </a:r>
            <a:r>
              <a:rPr lang="zh-CN" altLang="en-US" b="1" smtClean="0">
                <a:solidFill>
                  <a:srgbClr val="FF0000"/>
                </a:solidFill>
                <a:latin typeface="楷体_GB2312" pitchFamily="49" charset="-122"/>
                <a:ea typeface="楷体_GB2312" pitchFamily="49" charset="-122"/>
              </a:rPr>
              <a:t>万元</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10.3</a:t>
            </a:r>
            <a:r>
              <a:rPr lang="zh-CN" altLang="en-US" sz="3700" b="1" smtClean="0">
                <a:solidFill>
                  <a:srgbClr val="FF0000"/>
                </a:solidFill>
                <a:latin typeface="楷体_GB2312" pitchFamily="49" charset="-122"/>
                <a:ea typeface="楷体_GB2312" pitchFamily="49" charset="-122"/>
              </a:rPr>
              <a:t>倍！</a:t>
            </a:r>
            <a:endParaRPr lang="en-US" altLang="zh-CN" sz="3700" b="1" smtClean="0">
              <a:solidFill>
                <a:srgbClr val="FF0000"/>
              </a:solidFill>
              <a:latin typeface="楷体_GB2312" pitchFamily="49" charset="-122"/>
              <a:ea typeface="楷体_GB2312" pitchFamily="49" charset="-122"/>
            </a:endParaRPr>
          </a:p>
          <a:p>
            <a:pPr lvl="1" eaLnBrk="1" hangingPunct="1"/>
            <a:r>
              <a:rPr lang="zh-CN" altLang="en-US" smtClean="0">
                <a:solidFill>
                  <a:srgbClr val="000000"/>
                </a:solidFill>
                <a:latin typeface="楷体_GB2312" pitchFamily="49" charset="-122"/>
                <a:ea typeface="楷体_GB2312" pitchFamily="49" charset="-122"/>
              </a:rPr>
              <a:t>按高等结算利率结算累计收益为</a:t>
            </a:r>
            <a:r>
              <a:rPr lang="en-US" altLang="zh-CN" b="1" smtClean="0">
                <a:solidFill>
                  <a:srgbClr val="FF0000"/>
                </a:solidFill>
                <a:latin typeface="楷体_GB2312" pitchFamily="49" charset="-122"/>
                <a:ea typeface="楷体_GB2312" pitchFamily="49" charset="-122"/>
              </a:rPr>
              <a:t>897</a:t>
            </a:r>
            <a:r>
              <a:rPr lang="zh-CN" altLang="en-US" b="1" smtClean="0">
                <a:solidFill>
                  <a:srgbClr val="FF0000"/>
                </a:solidFill>
                <a:latin typeface="楷体_GB2312" pitchFamily="49" charset="-122"/>
                <a:ea typeface="楷体_GB2312" pitchFamily="49" charset="-122"/>
              </a:rPr>
              <a:t>万元</a:t>
            </a:r>
            <a:r>
              <a:rPr lang="zh-CN" altLang="en-US" smtClean="0">
                <a:solidFill>
                  <a:srgbClr val="000000"/>
                </a:solidFill>
                <a:latin typeface="楷体_GB2312" pitchFamily="49" charset="-122"/>
                <a:ea typeface="楷体_GB2312" pitchFamily="49" charset="-122"/>
              </a:rPr>
              <a:t>，增幅达</a:t>
            </a:r>
            <a:r>
              <a:rPr lang="en-US" altLang="zh-CN" sz="3700" b="1" smtClean="0">
                <a:solidFill>
                  <a:srgbClr val="FF0000"/>
                </a:solidFill>
                <a:latin typeface="楷体_GB2312" pitchFamily="49" charset="-122"/>
                <a:ea typeface="楷体_GB2312" pitchFamily="49" charset="-122"/>
              </a:rPr>
              <a:t>18.0</a:t>
            </a:r>
            <a:r>
              <a:rPr lang="zh-CN" altLang="en-US" sz="3700" b="1" smtClean="0">
                <a:solidFill>
                  <a:srgbClr val="FF0000"/>
                </a:solidFill>
                <a:latin typeface="楷体_GB2312" pitchFamily="49" charset="-122"/>
                <a:ea typeface="楷体_GB2312" pitchFamily="49" charset="-122"/>
              </a:rPr>
              <a:t>倍！</a:t>
            </a:r>
            <a:endParaRPr lang="en-US" altLang="zh-CN" sz="3700" b="1" smtClean="0">
              <a:solidFill>
                <a:srgbClr val="FF0000"/>
              </a:solidFill>
              <a:latin typeface="楷体_GB2312" pitchFamily="49" charset="-122"/>
              <a:ea typeface="楷体_GB2312" pitchFamily="49" charset="-122"/>
            </a:endParaRPr>
          </a:p>
        </p:txBody>
      </p:sp>
      <p:sp>
        <p:nvSpPr>
          <p:cNvPr id="6" name="灯片编号占位符 5"/>
          <p:cNvSpPr>
            <a:spLocks noGrp="1"/>
          </p:cNvSpPr>
          <p:nvPr>
            <p:ph type="sldNum" sz="quarter" idx="12"/>
          </p:nvPr>
        </p:nvSpPr>
        <p:spPr/>
        <p:txBody>
          <a:bodyPr/>
          <a:lstStyle/>
          <a:p>
            <a:pPr>
              <a:defRPr/>
            </a:pPr>
            <a:fld id="{F45B1807-F017-4F64-9C66-DC51911CE2A9}" type="slidenum">
              <a:rPr lang="zh-CN" altLang="en-US"/>
              <a:pPr>
                <a:defRPr/>
              </a:pPr>
              <a:t>68</a:t>
            </a:fld>
            <a:endParaRPr lang="zh-CN" altLang="en-US"/>
          </a:p>
        </p:txBody>
      </p:sp>
      <p:sp>
        <p:nvSpPr>
          <p:cNvPr id="7" name="日期占位符 6"/>
          <p:cNvSpPr>
            <a:spLocks noGrp="1"/>
          </p:cNvSpPr>
          <p:nvPr>
            <p:ph type="dt" sz="quarter" idx="10"/>
          </p:nvPr>
        </p:nvSpPr>
        <p:spPr/>
        <p:txBody>
          <a:bodyPr/>
          <a:lstStyle/>
          <a:p>
            <a:pPr>
              <a:defRPr/>
            </a:pPr>
            <a:r>
              <a:rPr lang="en-US" altLang="zh-CN"/>
              <a:t>2014-11-6</a:t>
            </a:r>
            <a:endParaRPr lang="zh-CN" altLang="en-US"/>
          </a:p>
        </p:txBody>
      </p:sp>
      <p:sp>
        <p:nvSpPr>
          <p:cNvPr id="8" name="页脚占位符 7"/>
          <p:cNvSpPr>
            <a:spLocks noGrp="1"/>
          </p:cNvSpPr>
          <p:nvPr>
            <p:ph type="ftr" sz="quarter" idx="11"/>
          </p:nvPr>
        </p:nvSpPr>
        <p:spPr/>
        <p:txBody>
          <a:bodyPr/>
          <a:lstStyle/>
          <a:p>
            <a:pPr>
              <a:defRPr/>
            </a:pPr>
            <a:r>
              <a:rPr lang="en-US" altLang="zh-CN" smtClean="0"/>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1" name="图片 1"/>
          <p:cNvPicPr>
            <a:picLocks noChangeAspect="1"/>
          </p:cNvPicPr>
          <p:nvPr/>
        </p:nvPicPr>
        <p:blipFill>
          <a:blip r:embed="rId2"/>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2"/>
          <p:cNvSpPr>
            <a:spLocks noGrp="1"/>
          </p:cNvSpPr>
          <p:nvPr>
            <p:ph type="title"/>
          </p:nvPr>
        </p:nvSpPr>
        <p:spPr/>
        <p:txBody>
          <a:bodyPr/>
          <a:lstStyle/>
          <a:p>
            <a:r>
              <a:rPr lang="en-US" altLang="zh-CN" smtClean="0"/>
              <a:t>3</a:t>
            </a:r>
            <a:r>
              <a:rPr lang="zh-CN" altLang="en-US" smtClean="0"/>
              <a:t>年</a:t>
            </a:r>
            <a:r>
              <a:rPr lang="en-US" altLang="zh-CN" smtClean="0"/>
              <a:t>5</a:t>
            </a:r>
            <a:r>
              <a:rPr lang="zh-CN" altLang="en-US" smtClean="0"/>
              <a:t>年都这么棒</a:t>
            </a:r>
            <a:r>
              <a:rPr lang="en-US" altLang="zh-CN" smtClean="0"/>
              <a:t>10</a:t>
            </a:r>
            <a:r>
              <a:rPr lang="zh-CN" altLang="en-US" smtClean="0"/>
              <a:t>年呢？</a:t>
            </a:r>
          </a:p>
        </p:txBody>
      </p:sp>
      <p:sp>
        <p:nvSpPr>
          <p:cNvPr id="190466" name="Rectangle 3"/>
          <p:cNvSpPr txBox="1">
            <a:spLocks noChangeArrowheads="1"/>
          </p:cNvSpPr>
          <p:nvPr/>
        </p:nvSpPr>
        <p:spPr bwMode="auto">
          <a:xfrm>
            <a:off x="647700" y="1655763"/>
            <a:ext cx="5410200" cy="3770312"/>
          </a:xfrm>
          <a:prstGeom prst="rect">
            <a:avLst/>
          </a:prstGeom>
          <a:solidFill>
            <a:schemeClr val="bg1"/>
          </a:solidFill>
          <a:ln w="9525">
            <a:noFill/>
            <a:miter lim="800000"/>
            <a:headEnd/>
            <a:tailEnd/>
          </a:ln>
        </p:spPr>
        <p:txBody>
          <a:bodyPr lIns="106317" tIns="53159" rIns="106317" bIns="53159"/>
          <a:lstStyle/>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鑫先生</a:t>
            </a:r>
            <a:r>
              <a:rPr lang="en-US" altLang="zh-CN" sz="2300" b="1">
                <a:solidFill>
                  <a:srgbClr val="000000"/>
                </a:solidFill>
                <a:latin typeface="微软雅黑" pitchFamily="34" charset="-122"/>
                <a:ea typeface="微软雅黑" pitchFamily="34" charset="-122"/>
                <a:sym typeface="Calibri" pitchFamily="34" charset="0"/>
              </a:rPr>
              <a:t>:  30</a:t>
            </a:r>
            <a:r>
              <a:rPr lang="zh-CN" altLang="en-US" sz="2300" b="1">
                <a:solidFill>
                  <a:srgbClr val="000000"/>
                </a:solidFill>
                <a:latin typeface="微软雅黑" pitchFamily="34" charset="-122"/>
                <a:ea typeface="微软雅黑" pitchFamily="34" charset="-122"/>
                <a:sym typeface="Calibri" pitchFamily="34" charset="0"/>
              </a:rPr>
              <a:t>岁</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年交保费：</a:t>
            </a:r>
            <a:r>
              <a:rPr lang="en-US" altLang="zh-CN" sz="2300" b="1">
                <a:solidFill>
                  <a:srgbClr val="000000"/>
                </a:solidFill>
                <a:latin typeface="微软雅黑" pitchFamily="34" charset="-122"/>
                <a:ea typeface="微软雅黑" pitchFamily="34" charset="-122"/>
                <a:sym typeface="Calibri" pitchFamily="34" charset="0"/>
              </a:rPr>
              <a:t>1</a:t>
            </a:r>
            <a:r>
              <a:rPr lang="en-US" altLang="zh-CN" sz="2300" b="1">
                <a:solidFill>
                  <a:srgbClr val="1F497D"/>
                </a:solidFill>
                <a:latin typeface="微软雅黑" pitchFamily="34" charset="-122"/>
                <a:ea typeface="微软雅黑" pitchFamily="34" charset="-122"/>
                <a:sym typeface="Calibri" pitchFamily="34" charset="0"/>
              </a:rPr>
              <a:t>0</a:t>
            </a:r>
            <a:r>
              <a:rPr lang="zh-CN" altLang="en-US" sz="2300" b="1">
                <a:solidFill>
                  <a:srgbClr val="FF0000"/>
                </a:solidFill>
                <a:latin typeface="微软雅黑" pitchFamily="34" charset="-122"/>
                <a:ea typeface="微软雅黑" pitchFamily="34" charset="-122"/>
                <a:sym typeface="Calibri" pitchFamily="34" charset="0"/>
              </a:rPr>
              <a:t>万元</a:t>
            </a:r>
            <a:r>
              <a:rPr lang="en-US" altLang="zh-CN" sz="2300" b="1">
                <a:solidFill>
                  <a:srgbClr val="FF0000"/>
                </a:solidFill>
                <a:latin typeface="微软雅黑" pitchFamily="34" charset="-122"/>
                <a:ea typeface="微软雅黑" pitchFamily="34" charset="-122"/>
                <a:sym typeface="Calibri" pitchFamily="34" charset="0"/>
              </a:rPr>
              <a:t>/</a:t>
            </a:r>
            <a:r>
              <a:rPr lang="zh-CN" altLang="en-US" sz="2300" b="1">
                <a:solidFill>
                  <a:srgbClr val="FF0000"/>
                </a:solidFill>
                <a:latin typeface="微软雅黑" pitchFamily="34" charset="-122"/>
                <a:ea typeface="微软雅黑" pitchFamily="34" charset="-122"/>
                <a:sym typeface="Calibri" pitchFamily="34" charset="0"/>
              </a:rPr>
              <a:t>年</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缴费期：</a:t>
            </a:r>
            <a:r>
              <a:rPr lang="en-US" altLang="zh-CN" sz="2300" b="1">
                <a:solidFill>
                  <a:srgbClr val="000000"/>
                </a:solidFill>
                <a:latin typeface="微软雅黑" pitchFamily="34" charset="-122"/>
                <a:ea typeface="微软雅黑" pitchFamily="34" charset="-122"/>
                <a:sym typeface="Calibri" pitchFamily="34" charset="0"/>
              </a:rPr>
              <a:t>10</a:t>
            </a:r>
            <a:r>
              <a:rPr lang="zh-CN" altLang="en-US" sz="2300" b="1">
                <a:solidFill>
                  <a:srgbClr val="000000"/>
                </a:solidFill>
                <a:latin typeface="微软雅黑" pitchFamily="34" charset="-122"/>
                <a:ea typeface="微软雅黑" pitchFamily="34" charset="-122"/>
                <a:sym typeface="Calibri" pitchFamily="34" charset="0"/>
              </a:rPr>
              <a:t>年</a:t>
            </a:r>
            <a:endParaRPr lang="en-US" altLang="zh-CN" sz="2300" b="1">
              <a:solidFill>
                <a:srgbClr val="00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基本保险金额：</a:t>
            </a:r>
            <a:r>
              <a:rPr lang="en-US" altLang="zh-CN" sz="2400" b="1">
                <a:sym typeface="Calibri" pitchFamily="34" charset="0"/>
              </a:rPr>
              <a:t>24340</a:t>
            </a:r>
            <a:r>
              <a:rPr lang="zh-CN" altLang="en-US" sz="2300" b="1">
                <a:solidFill>
                  <a:srgbClr val="000000"/>
                </a:solidFill>
                <a:latin typeface="微软雅黑" pitchFamily="34" charset="-122"/>
                <a:ea typeface="微软雅黑" pitchFamily="34" charset="-122"/>
                <a:sym typeface="Calibri" pitchFamily="34" charset="0"/>
              </a:rPr>
              <a:t>元</a:t>
            </a: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共投入： </a:t>
            </a:r>
            <a:r>
              <a:rPr lang="en-US" altLang="zh-CN" sz="2300" b="1">
                <a:solidFill>
                  <a:srgbClr val="1F497D"/>
                </a:solidFill>
                <a:latin typeface="微软雅黑" pitchFamily="34" charset="-122"/>
                <a:ea typeface="微软雅黑" pitchFamily="34" charset="-122"/>
                <a:sym typeface="Calibri" pitchFamily="34" charset="0"/>
              </a:rPr>
              <a:t>100</a:t>
            </a:r>
            <a:r>
              <a:rPr lang="zh-CN" altLang="en-US" sz="2300" b="1">
                <a:solidFill>
                  <a:srgbClr val="FF0000"/>
                </a:solidFill>
                <a:latin typeface="微软雅黑" pitchFamily="34" charset="-122"/>
                <a:ea typeface="微软雅黑" pitchFamily="34" charset="-122"/>
                <a:sym typeface="Calibri" pitchFamily="34" charset="0"/>
              </a:rPr>
              <a:t>万</a:t>
            </a:r>
            <a:endParaRPr lang="zh-CN" altLang="en-US" sz="4200" b="1">
              <a:solidFill>
                <a:srgbClr val="FF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000000"/>
                </a:solidFill>
                <a:latin typeface="微软雅黑" pitchFamily="34" charset="-122"/>
                <a:ea typeface="微软雅黑" pitchFamily="34" charset="-122"/>
                <a:sym typeface="Calibri" pitchFamily="34" charset="0"/>
              </a:rPr>
              <a:t>保险期间：至</a:t>
            </a:r>
            <a:r>
              <a:rPr lang="en-US" altLang="zh-CN" sz="2300" b="1">
                <a:solidFill>
                  <a:srgbClr val="000000"/>
                </a:solidFill>
                <a:latin typeface="微软雅黑" pitchFamily="34" charset="-122"/>
                <a:ea typeface="微软雅黑" pitchFamily="34" charset="-122"/>
                <a:sym typeface="Calibri" pitchFamily="34" charset="0"/>
              </a:rPr>
              <a:t>80</a:t>
            </a:r>
            <a:r>
              <a:rPr lang="zh-CN" altLang="en-US" sz="2300" b="1">
                <a:solidFill>
                  <a:srgbClr val="000000"/>
                </a:solidFill>
                <a:latin typeface="微软雅黑" pitchFamily="34" charset="-122"/>
                <a:ea typeface="微软雅黑" pitchFamily="34" charset="-122"/>
                <a:sym typeface="Calibri" pitchFamily="34" charset="0"/>
              </a:rPr>
              <a:t>岁</a:t>
            </a:r>
            <a:endParaRPr lang="en-US" altLang="zh-CN" sz="2300" b="1">
              <a:solidFill>
                <a:srgbClr val="000000"/>
              </a:solidFill>
              <a:latin typeface="微软雅黑" pitchFamily="34" charset="-122"/>
              <a:ea typeface="微软雅黑" pitchFamily="34" charset="-122"/>
              <a:sym typeface="Calibri" pitchFamily="34" charset="0"/>
            </a:endParaRPr>
          </a:p>
          <a:p>
            <a:pPr marL="398463" indent="-398463" defTabSz="0">
              <a:lnSpc>
                <a:spcPct val="130000"/>
              </a:lnSpc>
              <a:spcBef>
                <a:spcPct val="20000"/>
              </a:spcBef>
              <a:buClr>
                <a:srgbClr val="FF0000"/>
              </a:buClr>
            </a:pPr>
            <a:r>
              <a:rPr lang="zh-CN" altLang="en-US" sz="2300" b="1">
                <a:solidFill>
                  <a:srgbClr val="FF0000"/>
                </a:solidFill>
                <a:latin typeface="华文中宋"/>
                <a:ea typeface="华文中宋"/>
                <a:cs typeface="华文中宋"/>
                <a:sym typeface="Calibri" pitchFamily="34" charset="0"/>
              </a:rPr>
              <a:t>白金版金账户</a:t>
            </a:r>
            <a:r>
              <a:rPr lang="zh-CN" altLang="en-US" sz="2300" b="1">
                <a:solidFill>
                  <a:srgbClr val="000000"/>
                </a:solidFill>
                <a:latin typeface="华文中宋"/>
                <a:ea typeface="华文中宋"/>
                <a:cs typeface="华文中宋"/>
                <a:sym typeface="Calibri" pitchFamily="34" charset="0"/>
              </a:rPr>
              <a:t>：终身</a:t>
            </a:r>
          </a:p>
          <a:p>
            <a:pPr marL="398463" indent="-398463" defTabSz="0">
              <a:lnSpc>
                <a:spcPct val="130000"/>
              </a:lnSpc>
              <a:spcBef>
                <a:spcPct val="20000"/>
              </a:spcBef>
              <a:buClr>
                <a:srgbClr val="FF0000"/>
              </a:buClr>
            </a:pPr>
            <a:endParaRPr lang="zh-CN" altLang="en-US" sz="2300" b="1">
              <a:solidFill>
                <a:srgbClr val="000000"/>
              </a:solidFill>
              <a:latin typeface="华文中宋"/>
              <a:ea typeface="华文中宋"/>
              <a:cs typeface="华文中宋"/>
              <a:sym typeface="Calibri" pitchFamily="34" charset="0"/>
            </a:endParaRPr>
          </a:p>
          <a:p>
            <a:pPr marL="398463" indent="-398463" defTabSz="0">
              <a:lnSpc>
                <a:spcPct val="130000"/>
              </a:lnSpc>
              <a:spcBef>
                <a:spcPct val="20000"/>
              </a:spcBef>
              <a:buClr>
                <a:srgbClr val="FF0000"/>
              </a:buClr>
            </a:pPr>
            <a:endParaRPr lang="zh-CN" altLang="en-US" sz="2300" b="1">
              <a:solidFill>
                <a:srgbClr val="000000"/>
              </a:solidFill>
              <a:latin typeface="微软雅黑" pitchFamily="34" charset="-122"/>
              <a:ea typeface="微软雅黑" pitchFamily="34" charset="-122"/>
              <a:sym typeface="Calibri" pitchFamily="34" charset="0"/>
            </a:endParaRPr>
          </a:p>
        </p:txBody>
      </p:sp>
      <p:pic>
        <p:nvPicPr>
          <p:cNvPr id="190467" name="矩形 1"/>
          <p:cNvPicPr>
            <a:picLocks noChangeArrowheads="1"/>
          </p:cNvPicPr>
          <p:nvPr/>
        </p:nvPicPr>
        <p:blipFill>
          <a:blip r:embed="rId2">
            <a:lum bright="6000" contrast="-18000"/>
          </a:blip>
          <a:srcRect/>
          <a:stretch>
            <a:fillRect/>
          </a:stretch>
        </p:blipFill>
        <p:spPr bwMode="auto">
          <a:xfrm>
            <a:off x="4608513" y="2592388"/>
            <a:ext cx="5472112" cy="17430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日期占位符 1"/>
          <p:cNvSpPr txBox="1">
            <a:spLocks noGrp="1"/>
          </p:cNvSpPr>
          <p:nvPr/>
        </p:nvSpPr>
        <p:spPr>
          <a:xfrm>
            <a:off x="539750" y="6005513"/>
            <a:ext cx="2520950" cy="346075"/>
          </a:xfrm>
          <a:prstGeom prst="rect">
            <a:avLst/>
          </a:prstGeom>
          <a:noFill/>
        </p:spPr>
        <p:txBody>
          <a:bodyPr lIns="91391" tIns="45696" rIns="91391" bIns="45696" anchor="ctr"/>
          <a:lstStyle/>
          <a:p>
            <a:pPr defTabSz="913910" fontAlgn="auto">
              <a:spcBef>
                <a:spcPts val="0"/>
              </a:spcBef>
              <a:spcAft>
                <a:spcPts val="0"/>
              </a:spcAft>
              <a:defRPr/>
            </a:pPr>
            <a:fld id="{9C6EC437-DCBF-478A-BE51-39F107729CA8}" type="datetime1">
              <a:rPr lang="en-US" altLang="zh-CN" sz="1200">
                <a:solidFill>
                  <a:schemeClr val="tx1">
                    <a:tint val="75000"/>
                  </a:schemeClr>
                </a:solidFill>
                <a:latin typeface="+mn-lt"/>
                <a:ea typeface="+mn-ea"/>
              </a:rPr>
              <a:pPr defTabSz="913910" fontAlgn="auto">
                <a:spcBef>
                  <a:spcPts val="0"/>
                </a:spcBef>
                <a:spcAft>
                  <a:spcPts val="0"/>
                </a:spcAft>
                <a:defRPr/>
              </a:pPr>
              <a:t>12/7/2014</a:t>
            </a:fld>
            <a:endParaRPr lang="zh-CN" altLang="en-US">
              <a:latin typeface="+mn-lt"/>
              <a:ea typeface="+mn-ea"/>
            </a:endParaRPr>
          </a:p>
        </p:txBody>
      </p:sp>
      <p:sp>
        <p:nvSpPr>
          <p:cNvPr id="36" name="矩形 35"/>
          <p:cNvSpPr/>
          <p:nvPr/>
        </p:nvSpPr>
        <p:spPr>
          <a:xfrm>
            <a:off x="1096963" y="2087563"/>
            <a:ext cx="8191500" cy="1081087"/>
          </a:xfrm>
          <a:prstGeom prst="rect">
            <a:avLst/>
          </a:prstGeom>
          <a:solidFill>
            <a:schemeClr val="tx2">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a:solidFill>
                  <a:srgbClr val="000000"/>
                </a:solidFill>
                <a:latin typeface="微软雅黑" pitchFamily="34" charset="-122"/>
                <a:ea typeface="微软雅黑" pitchFamily="34" charset="-122"/>
              </a:rPr>
              <a:t>身价保障：按所交保费（不计利息）给付身故保障金</a:t>
            </a:r>
            <a:r>
              <a:rPr lang="en-US" altLang="zh-CN" sz="2000">
                <a:solidFill>
                  <a:srgbClr val="000000"/>
                </a:solidFill>
                <a:latin typeface="微软雅黑" pitchFamily="34" charset="-122"/>
                <a:ea typeface="微软雅黑" pitchFamily="34" charset="-122"/>
              </a:rPr>
              <a:t>100</a:t>
            </a:r>
            <a:r>
              <a:rPr lang="zh-CN" altLang="en-US" sz="2000">
                <a:solidFill>
                  <a:srgbClr val="000000"/>
                </a:solidFill>
                <a:latin typeface="微软雅黑" pitchFamily="34" charset="-122"/>
                <a:ea typeface="微软雅黑" pitchFamily="34" charset="-122"/>
              </a:rPr>
              <a:t>万</a:t>
            </a:r>
            <a:r>
              <a:rPr lang="en-US" altLang="zh-CN" sz="2000">
                <a:solidFill>
                  <a:srgbClr val="000000"/>
                </a:solidFill>
                <a:latin typeface="微软雅黑" pitchFamily="34" charset="-122"/>
                <a:ea typeface="微软雅黑" pitchFamily="34" charset="-122"/>
              </a:rPr>
              <a:t>+</a:t>
            </a:r>
            <a:r>
              <a:rPr lang="zh-CN" altLang="en-US" sz="2000">
                <a:solidFill>
                  <a:srgbClr val="000000"/>
                </a:solidFill>
                <a:latin typeface="微软雅黑" pitchFamily="34" charset="-122"/>
                <a:ea typeface="微软雅黑" pitchFamily="34" charset="-122"/>
              </a:rPr>
              <a:t>个人账户</a:t>
            </a:r>
          </a:p>
          <a:p>
            <a:pPr>
              <a:defRPr/>
            </a:pPr>
            <a:r>
              <a:rPr lang="zh-CN" altLang="en-US" sz="2000">
                <a:solidFill>
                  <a:srgbClr val="000000"/>
                </a:solidFill>
                <a:latin typeface="微软雅黑" pitchFamily="34" charset="-122"/>
                <a:ea typeface="微软雅黑" pitchFamily="34" charset="-122"/>
              </a:rPr>
              <a:t>意外身价保障：按所交保费（不计利息）给付身故保障金</a:t>
            </a:r>
            <a:r>
              <a:rPr lang="en-US" altLang="zh-CN" sz="2000">
                <a:solidFill>
                  <a:srgbClr val="000000"/>
                </a:solidFill>
                <a:latin typeface="微软雅黑" pitchFamily="34" charset="-122"/>
                <a:ea typeface="微软雅黑" pitchFamily="34" charset="-122"/>
              </a:rPr>
              <a:t>100</a:t>
            </a:r>
            <a:r>
              <a:rPr lang="zh-CN" altLang="en-US" sz="2000">
                <a:solidFill>
                  <a:srgbClr val="000000"/>
                </a:solidFill>
                <a:latin typeface="微软雅黑" pitchFamily="34" charset="-122"/>
                <a:ea typeface="微软雅黑" pitchFamily="34" charset="-122"/>
              </a:rPr>
              <a:t>万</a:t>
            </a:r>
            <a:r>
              <a:rPr lang="en-US" altLang="zh-CN" sz="2000">
                <a:solidFill>
                  <a:srgbClr val="000000"/>
                </a:solidFill>
                <a:latin typeface="微软雅黑" pitchFamily="34" charset="-122"/>
                <a:ea typeface="微软雅黑" pitchFamily="34" charset="-122"/>
              </a:rPr>
              <a:t>+</a:t>
            </a:r>
            <a:r>
              <a:rPr lang="zh-CN" altLang="en-US" sz="2000">
                <a:solidFill>
                  <a:srgbClr val="000000"/>
                </a:solidFill>
                <a:latin typeface="微软雅黑" pitchFamily="34" charset="-122"/>
                <a:ea typeface="微软雅黑" pitchFamily="34" charset="-122"/>
              </a:rPr>
              <a:t>个人账户</a:t>
            </a:r>
            <a:r>
              <a:rPr lang="en-US" altLang="zh-CN" sz="2000">
                <a:solidFill>
                  <a:srgbClr val="000000"/>
                </a:solidFill>
                <a:latin typeface="微软雅黑" pitchFamily="34" charset="-122"/>
                <a:ea typeface="微软雅黑" pitchFamily="34" charset="-122"/>
              </a:rPr>
              <a:t>X2</a:t>
            </a:r>
            <a:endParaRPr lang="en-US" altLang="zh-CN" sz="2000">
              <a:solidFill>
                <a:srgbClr val="FFFFFF"/>
              </a:solidFill>
              <a:latin typeface="微软雅黑" pitchFamily="34" charset="-122"/>
              <a:ea typeface="微软雅黑" pitchFamily="34" charset="-122"/>
            </a:endParaRPr>
          </a:p>
        </p:txBody>
      </p:sp>
      <p:sp>
        <p:nvSpPr>
          <p:cNvPr id="2" name="标题 1"/>
          <p:cNvSpPr>
            <a:spLocks noGrp="1"/>
          </p:cNvSpPr>
          <p:nvPr>
            <p:ph type="title" idx="4294967295"/>
          </p:nvPr>
        </p:nvSpPr>
        <p:spPr>
          <a:xfrm>
            <a:off x="466725" y="-25400"/>
            <a:ext cx="9083675" cy="1079500"/>
          </a:xfrm>
        </p:spPr>
        <p:txBody>
          <a:bodyPr rtlCol="0">
            <a:normAutofit/>
          </a:bodyPr>
          <a:lstStyle/>
          <a:p>
            <a:pPr algn="l" defTabSz="913910" eaLnBrk="1" fontAlgn="auto" hangingPunct="1">
              <a:spcAft>
                <a:spcPts val="0"/>
              </a:spcAft>
              <a:defRPr/>
            </a:pPr>
            <a:r>
              <a:rPr lang="zh-CN" altLang="en-US" sz="3600" b="1" smtClean="0">
                <a:solidFill>
                  <a:srgbClr val="FF0000"/>
                </a:solidFill>
                <a:effectLst>
                  <a:outerShdw blurRad="38100" dist="38100" dir="2700000" algn="tl">
                    <a:srgbClr val="C0C0C0"/>
                  </a:outerShdw>
                </a:effectLst>
                <a:latin typeface="微软雅黑" pitchFamily="34" charset="-122"/>
                <a:ea typeface="微软雅黑" pitchFamily="34" charset="-122"/>
              </a:rPr>
              <a:t>产品基本形态：</a:t>
            </a:r>
            <a:endParaRPr lang="zh-CN" altLang="en-US" sz="3600" b="1" smtClean="0">
              <a:solidFill>
                <a:srgbClr val="FF0000"/>
              </a:solidFill>
              <a:latin typeface="微软雅黑" pitchFamily="34" charset="-122"/>
              <a:ea typeface="微软雅黑" pitchFamily="34" charset="-122"/>
            </a:endParaRPr>
          </a:p>
        </p:txBody>
      </p:sp>
      <p:cxnSp>
        <p:nvCxnSpPr>
          <p:cNvPr id="191492" name="直接箭头连接符 4"/>
          <p:cNvCxnSpPr>
            <a:cxnSpLocks noChangeShapeType="1"/>
          </p:cNvCxnSpPr>
          <p:nvPr/>
        </p:nvCxnSpPr>
        <p:spPr bwMode="auto">
          <a:xfrm flipV="1">
            <a:off x="731838" y="5253038"/>
            <a:ext cx="9620250" cy="68262"/>
          </a:xfrm>
          <a:prstGeom prst="straightConnector1">
            <a:avLst/>
          </a:prstGeom>
          <a:noFill/>
          <a:ln w="57150" algn="ctr">
            <a:solidFill>
              <a:schemeClr val="accent1"/>
            </a:solidFill>
            <a:round/>
            <a:headEnd/>
            <a:tailEnd type="arrow" w="med" len="med"/>
          </a:ln>
        </p:spPr>
      </p:cxnSp>
      <p:cxnSp>
        <p:nvCxnSpPr>
          <p:cNvPr id="191493" name="直接箭头连接符 8"/>
          <p:cNvCxnSpPr>
            <a:cxnSpLocks noChangeShapeType="1"/>
          </p:cNvCxnSpPr>
          <p:nvPr/>
        </p:nvCxnSpPr>
        <p:spPr bwMode="auto">
          <a:xfrm rot="5400000" flipH="1" flipV="1">
            <a:off x="-1272381" y="3274219"/>
            <a:ext cx="4092575" cy="84137"/>
          </a:xfrm>
          <a:prstGeom prst="straightConnector1">
            <a:avLst/>
          </a:prstGeom>
          <a:noFill/>
          <a:ln w="57150" algn="ctr">
            <a:solidFill>
              <a:schemeClr val="accent1"/>
            </a:solidFill>
            <a:round/>
            <a:headEnd/>
            <a:tailEnd type="arrow" w="med" len="med"/>
          </a:ln>
        </p:spPr>
      </p:cxnSp>
      <p:sp>
        <p:nvSpPr>
          <p:cNvPr id="191494" name="圆角矩形 13"/>
          <p:cNvSpPr>
            <a:spLocks noChangeArrowheads="1"/>
          </p:cNvSpPr>
          <p:nvPr/>
        </p:nvSpPr>
        <p:spPr bwMode="auto">
          <a:xfrm>
            <a:off x="1068388" y="5227638"/>
            <a:ext cx="254000"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1495" name="圆角矩形 14"/>
          <p:cNvSpPr>
            <a:spLocks noChangeArrowheads="1"/>
          </p:cNvSpPr>
          <p:nvPr/>
        </p:nvSpPr>
        <p:spPr bwMode="auto">
          <a:xfrm>
            <a:off x="2671763" y="5227638"/>
            <a:ext cx="254000"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1496" name="圆角矩形 15"/>
          <p:cNvSpPr>
            <a:spLocks noChangeArrowheads="1"/>
          </p:cNvSpPr>
          <p:nvPr/>
        </p:nvSpPr>
        <p:spPr bwMode="auto">
          <a:xfrm>
            <a:off x="5287963" y="5159375"/>
            <a:ext cx="254000" cy="190500"/>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1497" name="圆角矩形 16"/>
          <p:cNvSpPr>
            <a:spLocks noChangeArrowheads="1"/>
          </p:cNvSpPr>
          <p:nvPr/>
        </p:nvSpPr>
        <p:spPr bwMode="auto">
          <a:xfrm>
            <a:off x="9620250" y="5062538"/>
            <a:ext cx="252413" cy="188912"/>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1498" name="TextBox 17"/>
          <p:cNvSpPr txBox="1">
            <a:spLocks noChangeArrowheads="1"/>
          </p:cNvSpPr>
          <p:nvPr/>
        </p:nvSpPr>
        <p:spPr bwMode="auto">
          <a:xfrm>
            <a:off x="731838" y="5565775"/>
            <a:ext cx="644525" cy="366713"/>
          </a:xfrm>
          <a:prstGeom prst="rect">
            <a:avLst/>
          </a:prstGeom>
          <a:noFill/>
          <a:ln w="9525">
            <a:noFill/>
            <a:miter lim="800000"/>
            <a:headEnd/>
            <a:tailEnd/>
          </a:ln>
        </p:spPr>
        <p:txBody>
          <a:bodyPr wrap="none">
            <a:spAutoFit/>
          </a:bodyPr>
          <a:lstStyle/>
          <a:p>
            <a:r>
              <a:rPr lang="en-US" altLang="zh-CN">
                <a:latin typeface="Calibri" pitchFamily="34" charset="0"/>
              </a:rPr>
              <a:t>30</a:t>
            </a:r>
            <a:r>
              <a:rPr lang="zh-CN" altLang="en-US">
                <a:latin typeface="Calibri" pitchFamily="34" charset="0"/>
              </a:rPr>
              <a:t>岁</a:t>
            </a:r>
          </a:p>
        </p:txBody>
      </p:sp>
      <p:sp>
        <p:nvSpPr>
          <p:cNvPr id="191499" name="TextBox 18"/>
          <p:cNvSpPr txBox="1">
            <a:spLocks noChangeArrowheads="1"/>
          </p:cNvSpPr>
          <p:nvPr/>
        </p:nvSpPr>
        <p:spPr bwMode="auto">
          <a:xfrm>
            <a:off x="2419350" y="5565775"/>
            <a:ext cx="644525" cy="366713"/>
          </a:xfrm>
          <a:prstGeom prst="rect">
            <a:avLst/>
          </a:prstGeom>
          <a:noFill/>
          <a:ln w="9525">
            <a:noFill/>
            <a:miter lim="800000"/>
            <a:headEnd/>
            <a:tailEnd/>
          </a:ln>
        </p:spPr>
        <p:txBody>
          <a:bodyPr wrap="none">
            <a:spAutoFit/>
          </a:bodyPr>
          <a:lstStyle/>
          <a:p>
            <a:r>
              <a:rPr lang="en-US" altLang="zh-CN">
                <a:latin typeface="Calibri" pitchFamily="34" charset="0"/>
              </a:rPr>
              <a:t>40</a:t>
            </a:r>
            <a:r>
              <a:rPr lang="zh-CN" altLang="en-US">
                <a:latin typeface="Calibri" pitchFamily="34" charset="0"/>
              </a:rPr>
              <a:t>岁</a:t>
            </a:r>
          </a:p>
        </p:txBody>
      </p:sp>
      <p:sp>
        <p:nvSpPr>
          <p:cNvPr id="191500" name="TextBox 20"/>
          <p:cNvSpPr txBox="1">
            <a:spLocks noChangeArrowheads="1"/>
          </p:cNvSpPr>
          <p:nvPr/>
        </p:nvSpPr>
        <p:spPr bwMode="auto">
          <a:xfrm>
            <a:off x="5035550" y="5497513"/>
            <a:ext cx="644525" cy="366712"/>
          </a:xfrm>
          <a:prstGeom prst="rect">
            <a:avLst/>
          </a:prstGeom>
          <a:noFill/>
          <a:ln w="9525">
            <a:noFill/>
            <a:miter lim="800000"/>
            <a:headEnd/>
            <a:tailEnd/>
          </a:ln>
        </p:spPr>
        <p:txBody>
          <a:bodyPr wrap="none">
            <a:spAutoFit/>
          </a:bodyPr>
          <a:lstStyle/>
          <a:p>
            <a:r>
              <a:rPr lang="en-US" altLang="zh-CN">
                <a:latin typeface="Calibri" pitchFamily="34" charset="0"/>
              </a:rPr>
              <a:t>60</a:t>
            </a:r>
            <a:r>
              <a:rPr lang="zh-CN" altLang="en-US">
                <a:latin typeface="Calibri" pitchFamily="34" charset="0"/>
              </a:rPr>
              <a:t>岁</a:t>
            </a:r>
          </a:p>
        </p:txBody>
      </p:sp>
      <p:sp>
        <p:nvSpPr>
          <p:cNvPr id="191501" name="TextBox 21"/>
          <p:cNvSpPr txBox="1">
            <a:spLocks noChangeArrowheads="1"/>
          </p:cNvSpPr>
          <p:nvPr/>
        </p:nvSpPr>
        <p:spPr bwMode="auto">
          <a:xfrm>
            <a:off x="9282113" y="5265738"/>
            <a:ext cx="928687" cy="368300"/>
          </a:xfrm>
          <a:prstGeom prst="rect">
            <a:avLst/>
          </a:prstGeom>
          <a:noFill/>
          <a:ln w="9525">
            <a:noFill/>
            <a:miter lim="800000"/>
            <a:headEnd/>
            <a:tailEnd/>
          </a:ln>
        </p:spPr>
        <p:txBody>
          <a:bodyPr>
            <a:spAutoFit/>
          </a:bodyPr>
          <a:lstStyle/>
          <a:p>
            <a:r>
              <a:rPr lang="en-US" altLang="zh-CN">
                <a:latin typeface="Calibri" pitchFamily="34" charset="0"/>
              </a:rPr>
              <a:t>80</a:t>
            </a:r>
            <a:r>
              <a:rPr lang="zh-CN" altLang="en-US">
                <a:latin typeface="Calibri" pitchFamily="34" charset="0"/>
              </a:rPr>
              <a:t>岁</a:t>
            </a:r>
          </a:p>
        </p:txBody>
      </p:sp>
      <p:sp>
        <p:nvSpPr>
          <p:cNvPr id="191502" name="左大括号 23"/>
          <p:cNvSpPr>
            <a:spLocks/>
          </p:cNvSpPr>
          <p:nvPr/>
        </p:nvSpPr>
        <p:spPr bwMode="auto">
          <a:xfrm rot="-5400000">
            <a:off x="1697037" y="5148263"/>
            <a:ext cx="415925" cy="1841500"/>
          </a:xfrm>
          <a:prstGeom prst="leftBrace">
            <a:avLst>
              <a:gd name="adj1" fmla="val 8363"/>
              <a:gd name="adj2" fmla="val 50000"/>
            </a:avLst>
          </a:prstGeom>
          <a:noFill/>
          <a:ln w="9525" algn="ctr">
            <a:solidFill>
              <a:schemeClr val="tx1"/>
            </a:solidFill>
            <a:round/>
            <a:headEnd/>
            <a:tailEnd/>
          </a:ln>
        </p:spPr>
        <p:txBody>
          <a:bodyPr vert="eaVert"/>
          <a:lstStyle/>
          <a:p>
            <a:endParaRPr lang="zh-CN" altLang="en-US" i="1">
              <a:latin typeface="Calibri" pitchFamily="34" charset="0"/>
            </a:endParaRPr>
          </a:p>
        </p:txBody>
      </p:sp>
      <p:sp>
        <p:nvSpPr>
          <p:cNvPr id="191503" name="TextBox 24"/>
          <p:cNvSpPr txBox="1">
            <a:spLocks noChangeArrowheads="1"/>
          </p:cNvSpPr>
          <p:nvPr/>
        </p:nvSpPr>
        <p:spPr bwMode="auto">
          <a:xfrm>
            <a:off x="1406525" y="6197600"/>
            <a:ext cx="869950" cy="366713"/>
          </a:xfrm>
          <a:prstGeom prst="rect">
            <a:avLst/>
          </a:prstGeom>
          <a:noFill/>
          <a:ln w="9525">
            <a:noFill/>
            <a:miter lim="800000"/>
            <a:headEnd/>
            <a:tailEnd/>
          </a:ln>
        </p:spPr>
        <p:txBody>
          <a:bodyPr wrap="none">
            <a:spAutoFit/>
          </a:bodyPr>
          <a:lstStyle/>
          <a:p>
            <a:r>
              <a:rPr lang="zh-CN" altLang="en-US">
                <a:latin typeface="Calibri" pitchFamily="34" charset="0"/>
              </a:rPr>
              <a:t>交费期</a:t>
            </a:r>
          </a:p>
        </p:txBody>
      </p:sp>
      <p:sp>
        <p:nvSpPr>
          <p:cNvPr id="191504" name="左大括号 25"/>
          <p:cNvSpPr>
            <a:spLocks/>
          </p:cNvSpPr>
          <p:nvPr/>
        </p:nvSpPr>
        <p:spPr bwMode="auto">
          <a:xfrm rot="5400000">
            <a:off x="3025775" y="2767013"/>
            <a:ext cx="473075" cy="4387850"/>
          </a:xfrm>
          <a:prstGeom prst="leftBrace">
            <a:avLst>
              <a:gd name="adj1" fmla="val 8330"/>
              <a:gd name="adj2" fmla="val 50000"/>
            </a:avLst>
          </a:prstGeom>
          <a:noFill/>
          <a:ln w="19050" algn="ctr">
            <a:solidFill>
              <a:schemeClr val="tx1"/>
            </a:solidFill>
            <a:round/>
            <a:headEnd/>
            <a:tailEnd/>
          </a:ln>
        </p:spPr>
        <p:txBody>
          <a:bodyPr rot="10800000" vert="eaVert"/>
          <a:lstStyle/>
          <a:p>
            <a:endParaRPr lang="zh-CN" altLang="en-US" i="1">
              <a:latin typeface="Calibri" pitchFamily="34" charset="0"/>
            </a:endParaRPr>
          </a:p>
        </p:txBody>
      </p:sp>
      <p:sp>
        <p:nvSpPr>
          <p:cNvPr id="191505" name="左大括号 27"/>
          <p:cNvSpPr>
            <a:spLocks/>
          </p:cNvSpPr>
          <p:nvPr/>
        </p:nvSpPr>
        <p:spPr bwMode="auto">
          <a:xfrm rot="5400000">
            <a:off x="6995320" y="3078956"/>
            <a:ext cx="608012" cy="3629025"/>
          </a:xfrm>
          <a:prstGeom prst="leftBrace">
            <a:avLst>
              <a:gd name="adj1" fmla="val 48938"/>
              <a:gd name="adj2" fmla="val 50000"/>
            </a:avLst>
          </a:prstGeom>
          <a:noFill/>
          <a:ln w="19050" algn="ctr">
            <a:solidFill>
              <a:schemeClr val="tx1"/>
            </a:solidFill>
            <a:round/>
            <a:headEnd/>
            <a:tailEnd/>
          </a:ln>
        </p:spPr>
        <p:txBody>
          <a:bodyPr rot="10800000" vert="eaVert"/>
          <a:lstStyle/>
          <a:p>
            <a:endParaRPr lang="zh-CN" altLang="en-US" i="1">
              <a:latin typeface="Calibri" pitchFamily="34" charset="0"/>
            </a:endParaRPr>
          </a:p>
        </p:txBody>
      </p:sp>
      <p:sp>
        <p:nvSpPr>
          <p:cNvPr id="33" name="TextBox 32"/>
          <p:cNvSpPr txBox="1"/>
          <p:nvPr/>
        </p:nvSpPr>
        <p:spPr>
          <a:xfrm>
            <a:off x="9536113" y="2227263"/>
            <a:ext cx="758825" cy="2174875"/>
          </a:xfrm>
          <a:prstGeom prst="rect">
            <a:avLst/>
          </a:prstGeom>
          <a:solidFill>
            <a:schemeClr val="accent6">
              <a:lumMod val="40000"/>
              <a:lumOff val="60000"/>
            </a:schemeClr>
          </a:solidFill>
          <a:ln>
            <a:solidFill>
              <a:srgbClr val="FFC000"/>
            </a:solidFill>
          </a:ln>
        </p:spPr>
        <p:txBody>
          <a:bodyPr>
            <a:spAutoFit/>
          </a:bodyPr>
          <a:lstStyle/>
          <a:p>
            <a:pPr algn="ctr">
              <a:defRPr/>
            </a:pPr>
            <a:r>
              <a:rPr lang="en-US" altLang="zh-CN" sz="2000">
                <a:latin typeface="微软雅黑" pitchFamily="34" charset="-122"/>
                <a:ea typeface="微软雅黑" pitchFamily="34" charset="-122"/>
              </a:rPr>
              <a:t>5</a:t>
            </a:r>
            <a:r>
              <a:rPr lang="zh-CN" altLang="en-US" sz="2000">
                <a:latin typeface="微软雅黑" pitchFamily="34" charset="-122"/>
                <a:ea typeface="微软雅黑" pitchFamily="34" charset="-122"/>
              </a:rPr>
              <a:t>、返还所交全部保费</a:t>
            </a:r>
            <a:r>
              <a:rPr lang="zh-CN" altLang="en-US"/>
              <a:t>一百万元</a:t>
            </a:r>
          </a:p>
        </p:txBody>
      </p:sp>
      <p:cxnSp>
        <p:nvCxnSpPr>
          <p:cNvPr id="191507" name="直接箭头连接符 34"/>
          <p:cNvCxnSpPr>
            <a:cxnSpLocks noChangeShapeType="1"/>
          </p:cNvCxnSpPr>
          <p:nvPr/>
        </p:nvCxnSpPr>
        <p:spPr bwMode="auto">
          <a:xfrm rot="5400000" flipH="1" flipV="1">
            <a:off x="8766175" y="4545013"/>
            <a:ext cx="1147763" cy="1587"/>
          </a:xfrm>
          <a:prstGeom prst="straightConnector1">
            <a:avLst/>
          </a:prstGeom>
          <a:noFill/>
          <a:ln w="9525" algn="ctr">
            <a:solidFill>
              <a:schemeClr val="tx1"/>
            </a:solidFill>
            <a:prstDash val="sysDot"/>
            <a:round/>
            <a:headEnd/>
            <a:tailEnd type="arrow" w="med" len="med"/>
          </a:ln>
        </p:spPr>
      </p:cxnSp>
      <p:sp>
        <p:nvSpPr>
          <p:cNvPr id="191508" name="左大括号 41"/>
          <p:cNvSpPr>
            <a:spLocks/>
          </p:cNvSpPr>
          <p:nvPr/>
        </p:nvSpPr>
        <p:spPr bwMode="auto">
          <a:xfrm rot="5400000">
            <a:off x="2945607" y="1807369"/>
            <a:ext cx="287337" cy="4162425"/>
          </a:xfrm>
          <a:prstGeom prst="leftBrace">
            <a:avLst>
              <a:gd name="adj1" fmla="val 481935"/>
              <a:gd name="adj2" fmla="val 50000"/>
            </a:avLst>
          </a:prstGeom>
          <a:noFill/>
          <a:ln w="28575" algn="ctr">
            <a:solidFill>
              <a:schemeClr val="tx1"/>
            </a:solidFill>
            <a:round/>
            <a:headEnd/>
            <a:tailEnd/>
          </a:ln>
        </p:spPr>
        <p:txBody>
          <a:bodyPr rot="10800000" vert="eaVert"/>
          <a:lstStyle/>
          <a:p>
            <a:endParaRPr lang="zh-CN" altLang="en-US" i="1">
              <a:latin typeface="Calibri" pitchFamily="34" charset="0"/>
            </a:endParaRPr>
          </a:p>
        </p:txBody>
      </p:sp>
      <p:sp>
        <p:nvSpPr>
          <p:cNvPr id="191509" name="圆角矩形 22"/>
          <p:cNvSpPr>
            <a:spLocks noChangeArrowheads="1"/>
          </p:cNvSpPr>
          <p:nvPr/>
        </p:nvSpPr>
        <p:spPr bwMode="auto">
          <a:xfrm>
            <a:off x="8859838" y="5130800"/>
            <a:ext cx="254000" cy="188913"/>
          </a:xfrm>
          <a:prstGeom prst="roundRect">
            <a:avLst>
              <a:gd name="adj" fmla="val 16667"/>
            </a:avLst>
          </a:prstGeom>
          <a:solidFill>
            <a:schemeClr val="accent1"/>
          </a:solidFill>
          <a:ln w="9525" algn="ctr">
            <a:solidFill>
              <a:schemeClr val="tx1"/>
            </a:solidFill>
            <a:round/>
            <a:headEnd/>
            <a:tailEnd/>
          </a:ln>
        </p:spPr>
        <p:txBody>
          <a:bodyPr/>
          <a:lstStyle/>
          <a:p>
            <a:endParaRPr lang="zh-CN" altLang="en-US" i="1">
              <a:latin typeface="Calibri" pitchFamily="34" charset="0"/>
            </a:endParaRPr>
          </a:p>
        </p:txBody>
      </p:sp>
      <p:sp>
        <p:nvSpPr>
          <p:cNvPr id="191510" name="TextBox 29"/>
          <p:cNvSpPr txBox="1">
            <a:spLocks noChangeArrowheads="1"/>
          </p:cNvSpPr>
          <p:nvPr/>
        </p:nvSpPr>
        <p:spPr bwMode="auto">
          <a:xfrm>
            <a:off x="8523288" y="5332413"/>
            <a:ext cx="842962" cy="366712"/>
          </a:xfrm>
          <a:prstGeom prst="rect">
            <a:avLst/>
          </a:prstGeom>
          <a:noFill/>
          <a:ln w="9525">
            <a:noFill/>
            <a:miter lim="800000"/>
            <a:headEnd/>
            <a:tailEnd/>
          </a:ln>
        </p:spPr>
        <p:txBody>
          <a:bodyPr>
            <a:spAutoFit/>
          </a:bodyPr>
          <a:lstStyle/>
          <a:p>
            <a:r>
              <a:rPr lang="en-US" altLang="zh-CN">
                <a:latin typeface="Calibri" pitchFamily="34" charset="0"/>
              </a:rPr>
              <a:t>79</a:t>
            </a:r>
            <a:r>
              <a:rPr lang="zh-CN" altLang="en-US">
                <a:latin typeface="Calibri" pitchFamily="34" charset="0"/>
              </a:rPr>
              <a:t>岁</a:t>
            </a:r>
          </a:p>
        </p:txBody>
      </p:sp>
      <p:sp>
        <p:nvSpPr>
          <p:cNvPr id="191511" name="TextBox 37"/>
          <p:cNvSpPr txBox="1">
            <a:spLocks noChangeArrowheads="1"/>
          </p:cNvSpPr>
          <p:nvPr/>
        </p:nvSpPr>
        <p:spPr bwMode="auto">
          <a:xfrm>
            <a:off x="0" y="1270000"/>
            <a:ext cx="590550" cy="336550"/>
          </a:xfrm>
          <a:prstGeom prst="rect">
            <a:avLst/>
          </a:prstGeom>
          <a:noFill/>
          <a:ln w="9525">
            <a:noFill/>
            <a:miter lim="800000"/>
            <a:headEnd/>
            <a:tailEnd/>
          </a:ln>
        </p:spPr>
        <p:txBody>
          <a:bodyPr wrap="none">
            <a:spAutoFit/>
          </a:bodyPr>
          <a:lstStyle/>
          <a:p>
            <a:r>
              <a:rPr lang="zh-CN" altLang="en-US" sz="1600">
                <a:latin typeface="Calibri" pitchFamily="34" charset="0"/>
              </a:rPr>
              <a:t>金额</a:t>
            </a:r>
          </a:p>
        </p:txBody>
      </p:sp>
      <p:sp>
        <p:nvSpPr>
          <p:cNvPr id="191512" name="TextBox 38"/>
          <p:cNvSpPr txBox="1">
            <a:spLocks noChangeArrowheads="1"/>
          </p:cNvSpPr>
          <p:nvPr/>
        </p:nvSpPr>
        <p:spPr bwMode="auto">
          <a:xfrm>
            <a:off x="9845675" y="5321300"/>
            <a:ext cx="590550" cy="336550"/>
          </a:xfrm>
          <a:prstGeom prst="rect">
            <a:avLst/>
          </a:prstGeom>
          <a:noFill/>
          <a:ln w="9525">
            <a:noFill/>
            <a:miter lim="800000"/>
            <a:headEnd/>
            <a:tailEnd/>
          </a:ln>
        </p:spPr>
        <p:txBody>
          <a:bodyPr wrap="none">
            <a:spAutoFit/>
          </a:bodyPr>
          <a:lstStyle/>
          <a:p>
            <a:r>
              <a:rPr lang="zh-CN" altLang="en-US" sz="1600">
                <a:latin typeface="Calibri" pitchFamily="34" charset="0"/>
              </a:rPr>
              <a:t>年龄</a:t>
            </a:r>
          </a:p>
        </p:txBody>
      </p:sp>
      <p:sp>
        <p:nvSpPr>
          <p:cNvPr id="31" name="矩形 30"/>
          <p:cNvSpPr/>
          <p:nvPr/>
        </p:nvSpPr>
        <p:spPr>
          <a:xfrm>
            <a:off x="1008063" y="4392613"/>
            <a:ext cx="4308475" cy="400050"/>
          </a:xfrm>
          <a:prstGeom prst="rect">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rgbClr val="FFFFFF"/>
              </a:solidFill>
              <a:latin typeface="微软雅黑" pitchFamily="34" charset="-122"/>
              <a:ea typeface="微软雅黑" pitchFamily="34" charset="-122"/>
            </a:endParaRPr>
          </a:p>
          <a:p>
            <a:pPr algn="ctr">
              <a:defRPr/>
            </a:pPr>
            <a:r>
              <a:rPr lang="en-US" altLang="zh-CN">
                <a:solidFill>
                  <a:schemeClr val="tx1"/>
                </a:solidFill>
                <a:latin typeface="微软雅黑" pitchFamily="34" charset="-122"/>
                <a:ea typeface="微软雅黑" pitchFamily="34" charset="-122"/>
              </a:rPr>
              <a:t>2</a:t>
            </a:r>
            <a:r>
              <a:rPr lang="zh-CN" altLang="en-US">
                <a:solidFill>
                  <a:schemeClr val="tx1"/>
                </a:solidFill>
                <a:latin typeface="微软雅黑" pitchFamily="34" charset="-122"/>
                <a:ea typeface="微软雅黑" pitchFamily="34" charset="-122"/>
              </a:rPr>
              <a:t>、以后每年按保额</a:t>
            </a:r>
            <a:r>
              <a:rPr lang="en-US" altLang="zh-CN">
                <a:solidFill>
                  <a:schemeClr val="tx1"/>
                </a:solidFill>
                <a:latin typeface="微软雅黑" pitchFamily="34" charset="-122"/>
                <a:ea typeface="微软雅黑" pitchFamily="34" charset="-122"/>
              </a:rPr>
              <a:t>100% </a:t>
            </a:r>
            <a:r>
              <a:rPr lang="en-US" altLang="en-US">
                <a:solidFill>
                  <a:schemeClr val="tx1"/>
                </a:solidFill>
                <a:latin typeface="Arial" charset="0"/>
                <a:ea typeface="宋体" charset="-122"/>
              </a:rPr>
              <a:t>￥</a:t>
            </a:r>
            <a:r>
              <a:rPr lang="en-US" altLang="zh-CN">
                <a:solidFill>
                  <a:schemeClr val="tx1"/>
                </a:solidFill>
                <a:latin typeface="Arial" charset="0"/>
              </a:rPr>
              <a:t> </a:t>
            </a:r>
            <a:r>
              <a:rPr lang="en-US" altLang="zh-CN">
                <a:solidFill>
                  <a:schemeClr val="tx1"/>
                </a:solidFill>
                <a:latin typeface="微软雅黑" pitchFamily="34" charset="-122"/>
                <a:ea typeface="微软雅黑" pitchFamily="34" charset="-122"/>
              </a:rPr>
              <a:t>24340</a:t>
            </a:r>
            <a:r>
              <a:rPr lang="zh-CN" altLang="en-US">
                <a:solidFill>
                  <a:schemeClr val="tx1"/>
                </a:solidFill>
                <a:latin typeface="微软雅黑" pitchFamily="34" charset="-122"/>
                <a:ea typeface="微软雅黑" pitchFamily="34" charset="-122"/>
              </a:rPr>
              <a:t>元</a:t>
            </a:r>
          </a:p>
          <a:p>
            <a:pPr>
              <a:defRPr/>
            </a:pPr>
            <a:endParaRPr lang="zh-CN" altLang="en-US">
              <a:solidFill>
                <a:srgbClr val="FFFFFF"/>
              </a:solidFill>
              <a:latin typeface="微软雅黑" pitchFamily="34" charset="-122"/>
              <a:ea typeface="微软雅黑" pitchFamily="34" charset="-122"/>
            </a:endParaRPr>
          </a:p>
        </p:txBody>
      </p:sp>
      <p:sp>
        <p:nvSpPr>
          <p:cNvPr id="32" name="矩形 31"/>
          <p:cNvSpPr/>
          <p:nvPr/>
        </p:nvSpPr>
        <p:spPr>
          <a:xfrm>
            <a:off x="1008063" y="4032250"/>
            <a:ext cx="4243387" cy="33337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a:solidFill>
                  <a:schemeClr val="tx1"/>
                </a:solidFill>
                <a:latin typeface="微软雅黑" pitchFamily="34" charset="-122"/>
                <a:ea typeface="微软雅黑" pitchFamily="34" charset="-122"/>
              </a:rPr>
              <a:t>1</a:t>
            </a:r>
            <a:r>
              <a:rPr lang="zh-CN" altLang="en-US">
                <a:solidFill>
                  <a:schemeClr val="tx1"/>
                </a:solidFill>
                <a:latin typeface="微软雅黑" pitchFamily="34" charset="-122"/>
                <a:ea typeface="微软雅黑" pitchFamily="34" charset="-122"/>
              </a:rPr>
              <a:t>、第一年按首年保费</a:t>
            </a:r>
            <a:r>
              <a:rPr lang="en-US" altLang="zh-CN">
                <a:solidFill>
                  <a:schemeClr val="tx1"/>
                </a:solidFill>
                <a:latin typeface="微软雅黑" pitchFamily="34" charset="-122"/>
                <a:ea typeface="微软雅黑" pitchFamily="34" charset="-122"/>
              </a:rPr>
              <a:t>10%</a:t>
            </a:r>
            <a:r>
              <a:rPr lang="en-US" altLang="en-US">
                <a:solidFill>
                  <a:schemeClr val="tx1"/>
                </a:solidFill>
                <a:latin typeface="Arial" charset="0"/>
                <a:ea typeface="宋体" charset="-122"/>
              </a:rPr>
              <a:t>￥</a:t>
            </a:r>
            <a:r>
              <a:rPr lang="en-US" altLang="zh-CN">
                <a:solidFill>
                  <a:schemeClr val="tx1"/>
                </a:solidFill>
                <a:latin typeface="微软雅黑" pitchFamily="34" charset="-122"/>
                <a:ea typeface="微软雅黑" pitchFamily="34" charset="-122"/>
              </a:rPr>
              <a:t>10000</a:t>
            </a:r>
            <a:r>
              <a:rPr lang="zh-CN" altLang="en-US">
                <a:solidFill>
                  <a:schemeClr val="tx1"/>
                </a:solidFill>
                <a:latin typeface="微软雅黑" pitchFamily="34" charset="-122"/>
                <a:ea typeface="微软雅黑" pitchFamily="34" charset="-122"/>
              </a:rPr>
              <a:t>元</a:t>
            </a:r>
          </a:p>
        </p:txBody>
      </p:sp>
      <p:cxnSp>
        <p:nvCxnSpPr>
          <p:cNvPr id="37" name="直接连接符 36"/>
          <p:cNvCxnSpPr/>
          <p:nvPr/>
        </p:nvCxnSpPr>
        <p:spPr>
          <a:xfrm rot="5400000">
            <a:off x="-1014412" y="3240088"/>
            <a:ext cx="4052887" cy="1587"/>
          </a:xfrm>
          <a:prstGeom prst="line">
            <a:avLst/>
          </a:prstGeom>
          <a:ln>
            <a:prstDash val="sysDot"/>
          </a:ln>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rot="5400000">
            <a:off x="7376319" y="3137694"/>
            <a:ext cx="3983037" cy="3175"/>
          </a:xfrm>
          <a:prstGeom prst="line">
            <a:avLst/>
          </a:prstGeom>
          <a:ln>
            <a:prstDash val="sysDot"/>
          </a:ln>
        </p:spPr>
        <p:style>
          <a:lnRef idx="1">
            <a:schemeClr val="dk1"/>
          </a:lnRef>
          <a:fillRef idx="0">
            <a:schemeClr val="dk1"/>
          </a:fillRef>
          <a:effectRef idx="0">
            <a:schemeClr val="dk1"/>
          </a:effectRef>
          <a:fontRef idx="minor">
            <a:schemeClr val="tx1"/>
          </a:fontRef>
        </p:style>
      </p:cxnSp>
      <p:sp>
        <p:nvSpPr>
          <p:cNvPr id="191517" name="左大括号 41"/>
          <p:cNvSpPr>
            <a:spLocks/>
          </p:cNvSpPr>
          <p:nvPr/>
        </p:nvSpPr>
        <p:spPr bwMode="auto">
          <a:xfrm rot="5400000">
            <a:off x="7115969" y="1956594"/>
            <a:ext cx="274638" cy="3416300"/>
          </a:xfrm>
          <a:prstGeom prst="leftBrace">
            <a:avLst>
              <a:gd name="adj1" fmla="val 504367"/>
              <a:gd name="adj2" fmla="val 50000"/>
            </a:avLst>
          </a:prstGeom>
          <a:noFill/>
          <a:ln w="28575" algn="ctr">
            <a:solidFill>
              <a:schemeClr val="tx1"/>
            </a:solidFill>
            <a:round/>
            <a:headEnd/>
            <a:tailEnd/>
          </a:ln>
        </p:spPr>
        <p:txBody>
          <a:bodyPr rot="10800000" vert="eaVert"/>
          <a:lstStyle/>
          <a:p>
            <a:endParaRPr lang="zh-CN" altLang="en-US" i="1">
              <a:latin typeface="Calibri" pitchFamily="34" charset="0"/>
            </a:endParaRPr>
          </a:p>
        </p:txBody>
      </p:sp>
      <p:sp>
        <p:nvSpPr>
          <p:cNvPr id="42" name="矩形 41"/>
          <p:cNvSpPr/>
          <p:nvPr/>
        </p:nvSpPr>
        <p:spPr>
          <a:xfrm>
            <a:off x="5513388" y="4248150"/>
            <a:ext cx="3600450" cy="476250"/>
          </a:xfrm>
          <a:prstGeom prst="rect">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zh-CN">
              <a:solidFill>
                <a:srgbClr val="FFFFFF"/>
              </a:solidFill>
              <a:latin typeface="微软雅黑" pitchFamily="34" charset="-122"/>
              <a:ea typeface="微软雅黑" pitchFamily="34" charset="-122"/>
            </a:endParaRPr>
          </a:p>
          <a:p>
            <a:pPr algn="ctr">
              <a:defRPr/>
            </a:pPr>
            <a:r>
              <a:rPr lang="en-US" altLang="zh-CN">
                <a:solidFill>
                  <a:schemeClr val="tx1"/>
                </a:solidFill>
                <a:latin typeface="微软雅黑" pitchFamily="34" charset="-122"/>
                <a:ea typeface="微软雅黑" pitchFamily="34" charset="-122"/>
              </a:rPr>
              <a:t>4</a:t>
            </a:r>
            <a:r>
              <a:rPr lang="zh-CN" altLang="en-US">
                <a:solidFill>
                  <a:schemeClr val="tx1"/>
                </a:solidFill>
                <a:latin typeface="微软雅黑" pitchFamily="34" charset="-122"/>
                <a:ea typeface="微软雅黑" pitchFamily="34" charset="-122"/>
              </a:rPr>
              <a:t>、以后每年递增保额</a:t>
            </a:r>
            <a:r>
              <a:rPr lang="en-US" altLang="zh-CN">
                <a:solidFill>
                  <a:schemeClr val="tx1"/>
                </a:solidFill>
                <a:latin typeface="微软雅黑" pitchFamily="34" charset="-122"/>
                <a:ea typeface="微软雅黑" pitchFamily="34" charset="-122"/>
              </a:rPr>
              <a:t>10% </a:t>
            </a:r>
            <a:r>
              <a:rPr lang="en-US" altLang="en-US">
                <a:solidFill>
                  <a:schemeClr val="tx1"/>
                </a:solidFill>
                <a:latin typeface="Arial" charset="0"/>
                <a:ea typeface="宋体" charset="-122"/>
              </a:rPr>
              <a:t>￥</a:t>
            </a:r>
            <a:r>
              <a:rPr lang="en-US" altLang="zh-CN">
                <a:solidFill>
                  <a:schemeClr val="tx1"/>
                </a:solidFill>
                <a:latin typeface="Arial" charset="0"/>
              </a:rPr>
              <a:t>2434</a:t>
            </a:r>
            <a:r>
              <a:rPr lang="zh-CN" altLang="en-US">
                <a:solidFill>
                  <a:schemeClr val="tx1"/>
                </a:solidFill>
                <a:latin typeface="Arial" charset="0"/>
              </a:rPr>
              <a:t>元</a:t>
            </a:r>
            <a:endParaRPr lang="zh-CN" altLang="en-US">
              <a:solidFill>
                <a:schemeClr val="tx1"/>
              </a:solidFill>
              <a:latin typeface="微软雅黑" pitchFamily="34" charset="-122"/>
              <a:ea typeface="微软雅黑" pitchFamily="34" charset="-122"/>
            </a:endParaRPr>
          </a:p>
          <a:p>
            <a:pPr>
              <a:defRPr/>
            </a:pPr>
            <a:endParaRPr lang="zh-CN" altLang="en-US">
              <a:solidFill>
                <a:srgbClr val="FFFFFF"/>
              </a:solidFill>
              <a:latin typeface="微软雅黑" pitchFamily="34" charset="-122"/>
              <a:ea typeface="微软雅黑" pitchFamily="34" charset="-122"/>
            </a:endParaRPr>
          </a:p>
        </p:txBody>
      </p:sp>
      <p:sp>
        <p:nvSpPr>
          <p:cNvPr id="43" name="矩形 42"/>
          <p:cNvSpPr/>
          <p:nvPr/>
        </p:nvSpPr>
        <p:spPr>
          <a:xfrm>
            <a:off x="5472113" y="3816350"/>
            <a:ext cx="3600450" cy="401638"/>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a:solidFill>
                  <a:schemeClr val="tx1"/>
                </a:solidFill>
                <a:latin typeface="微软雅黑" pitchFamily="34" charset="-122"/>
                <a:ea typeface="微软雅黑" pitchFamily="34" charset="-122"/>
              </a:rPr>
              <a:t>3</a:t>
            </a:r>
            <a:r>
              <a:rPr lang="zh-CN" altLang="en-US">
                <a:solidFill>
                  <a:schemeClr val="tx1"/>
                </a:solidFill>
                <a:latin typeface="微软雅黑" pitchFamily="34" charset="-122"/>
                <a:ea typeface="微软雅黑" pitchFamily="34" charset="-122"/>
              </a:rPr>
              <a:t>、养老金首年按保额的</a:t>
            </a:r>
            <a:r>
              <a:rPr lang="en-US" altLang="zh-CN">
                <a:solidFill>
                  <a:schemeClr val="tx1"/>
                </a:solidFill>
                <a:latin typeface="微软雅黑" pitchFamily="34" charset="-122"/>
                <a:ea typeface="微软雅黑" pitchFamily="34" charset="-122"/>
              </a:rPr>
              <a:t>110% </a:t>
            </a:r>
            <a:r>
              <a:rPr lang="en-US" altLang="en-US">
                <a:solidFill>
                  <a:schemeClr val="tx1"/>
                </a:solidFill>
                <a:latin typeface="Arial" charset="0"/>
                <a:ea typeface="宋体" charset="-122"/>
              </a:rPr>
              <a:t>￥</a:t>
            </a:r>
            <a:r>
              <a:rPr lang="en-US" altLang="zh-CN">
                <a:solidFill>
                  <a:schemeClr val="tx1"/>
                </a:solidFill>
                <a:latin typeface="Arial" charset="0"/>
              </a:rPr>
              <a:t>26774</a:t>
            </a:r>
            <a:r>
              <a:rPr lang="zh-CN" altLang="en-US">
                <a:solidFill>
                  <a:schemeClr val="tx1"/>
                </a:solidFill>
                <a:latin typeface="Arial" charset="0"/>
              </a:rPr>
              <a:t>元</a:t>
            </a:r>
          </a:p>
        </p:txBody>
      </p:sp>
      <p:pic>
        <p:nvPicPr>
          <p:cNvPr id="191520" name="图片 1"/>
          <p:cNvPicPr>
            <a:picLocks noChangeAspect="1"/>
          </p:cNvPicPr>
          <p:nvPr/>
        </p:nvPicPr>
        <p:blipFill>
          <a:blip r:embed="rId2"/>
          <a:srcRect t="38878" r="28674"/>
          <a:stretch>
            <a:fillRect/>
          </a:stretch>
        </p:blipFill>
        <p:spPr bwMode="auto">
          <a:xfrm>
            <a:off x="936625" y="792163"/>
            <a:ext cx="5616575" cy="1368425"/>
          </a:xfrm>
          <a:prstGeom prst="rect">
            <a:avLst/>
          </a:prstGeom>
          <a:noFill/>
          <a:ln w="9525">
            <a:noFill/>
            <a:miter lim="800000"/>
            <a:headEnd/>
            <a:tailEnd/>
          </a:ln>
        </p:spPr>
      </p:pic>
      <p:sp>
        <p:nvSpPr>
          <p:cNvPr id="191521" name="Text Box 35"/>
          <p:cNvSpPr txBox="1">
            <a:spLocks noChangeArrowheads="1"/>
          </p:cNvSpPr>
          <p:nvPr/>
        </p:nvSpPr>
        <p:spPr bwMode="auto">
          <a:xfrm>
            <a:off x="6553200" y="792163"/>
            <a:ext cx="2632075" cy="457200"/>
          </a:xfrm>
          <a:prstGeom prst="rect">
            <a:avLst/>
          </a:prstGeom>
          <a:noFill/>
          <a:ln w="9525">
            <a:noFill/>
            <a:miter lim="800000"/>
            <a:headEnd/>
            <a:tailEnd/>
          </a:ln>
        </p:spPr>
        <p:txBody>
          <a:bodyPr wrap="none">
            <a:spAutoFit/>
          </a:bodyPr>
          <a:lstStyle/>
          <a:p>
            <a:pPr defTabSz="914400"/>
            <a:r>
              <a:rPr lang="en-US" altLang="zh-CN" sz="2400" b="1">
                <a:solidFill>
                  <a:schemeClr val="hlink"/>
                </a:solidFill>
              </a:rPr>
              <a:t>80</a:t>
            </a:r>
            <a:r>
              <a:rPr lang="zh-CN" altLang="en-US" sz="2400" b="1">
                <a:solidFill>
                  <a:schemeClr val="hlink"/>
                </a:solidFill>
              </a:rPr>
              <a:t>岁时</a:t>
            </a:r>
            <a:r>
              <a:rPr lang="en-US" altLang="zh-CN" sz="2400" b="1">
                <a:solidFill>
                  <a:schemeClr val="hlink"/>
                </a:solidFill>
              </a:rPr>
              <a:t>5109238</a:t>
            </a:r>
            <a:r>
              <a:rPr lang="zh-CN" altLang="en-US" sz="2400" b="1">
                <a:solidFill>
                  <a:schemeClr val="hlink"/>
                </a:solidFill>
              </a:rPr>
              <a:t>元</a:t>
            </a:r>
          </a:p>
        </p:txBody>
      </p:sp>
      <p:sp>
        <p:nvSpPr>
          <p:cNvPr id="191522" name="Text Box 36"/>
          <p:cNvSpPr txBox="1">
            <a:spLocks noChangeArrowheads="1"/>
          </p:cNvSpPr>
          <p:nvPr/>
        </p:nvSpPr>
        <p:spPr bwMode="auto">
          <a:xfrm>
            <a:off x="6553200" y="1223963"/>
            <a:ext cx="2632075" cy="457200"/>
          </a:xfrm>
          <a:prstGeom prst="rect">
            <a:avLst/>
          </a:prstGeom>
          <a:noFill/>
          <a:ln w="9525">
            <a:noFill/>
            <a:miter lim="800000"/>
            <a:headEnd/>
            <a:tailEnd/>
          </a:ln>
        </p:spPr>
        <p:txBody>
          <a:bodyPr wrap="none">
            <a:spAutoFit/>
          </a:bodyPr>
          <a:lstStyle/>
          <a:p>
            <a:pPr defTabSz="914400"/>
            <a:r>
              <a:rPr lang="en-US" altLang="zh-CN" sz="2400" b="1">
                <a:solidFill>
                  <a:schemeClr val="hlink"/>
                </a:solidFill>
              </a:rPr>
              <a:t>80</a:t>
            </a:r>
            <a:r>
              <a:rPr lang="zh-CN" altLang="en-US" sz="2400" b="1">
                <a:solidFill>
                  <a:schemeClr val="hlink"/>
                </a:solidFill>
              </a:rPr>
              <a:t>岁时</a:t>
            </a:r>
            <a:r>
              <a:rPr lang="en-US" altLang="zh-CN" sz="2400" b="1">
                <a:solidFill>
                  <a:schemeClr val="hlink"/>
                </a:solidFill>
              </a:rPr>
              <a:t>9586914</a:t>
            </a:r>
            <a:r>
              <a:rPr lang="zh-CN" altLang="en-US" sz="2400" b="1">
                <a:solidFill>
                  <a:schemeClr val="hlink"/>
                </a:solidFill>
              </a:rPr>
              <a:t>元</a:t>
            </a:r>
          </a:p>
        </p:txBody>
      </p:sp>
      <p:sp>
        <p:nvSpPr>
          <p:cNvPr id="191523" name="Text Box 37"/>
          <p:cNvSpPr txBox="1">
            <a:spLocks noChangeArrowheads="1"/>
          </p:cNvSpPr>
          <p:nvPr/>
        </p:nvSpPr>
        <p:spPr bwMode="auto">
          <a:xfrm>
            <a:off x="6553200" y="1655763"/>
            <a:ext cx="2801938" cy="457200"/>
          </a:xfrm>
          <a:prstGeom prst="rect">
            <a:avLst/>
          </a:prstGeom>
          <a:noFill/>
          <a:ln w="9525">
            <a:noFill/>
            <a:miter lim="800000"/>
            <a:headEnd/>
            <a:tailEnd/>
          </a:ln>
        </p:spPr>
        <p:txBody>
          <a:bodyPr wrap="none">
            <a:spAutoFit/>
          </a:bodyPr>
          <a:lstStyle/>
          <a:p>
            <a:pPr defTabSz="914400"/>
            <a:r>
              <a:rPr lang="en-US" altLang="zh-CN" sz="2400" b="1">
                <a:solidFill>
                  <a:schemeClr val="hlink"/>
                </a:solidFill>
              </a:rPr>
              <a:t>80</a:t>
            </a:r>
            <a:r>
              <a:rPr lang="zh-CN" altLang="en-US" sz="2400" b="1">
                <a:solidFill>
                  <a:schemeClr val="hlink"/>
                </a:solidFill>
              </a:rPr>
              <a:t>岁时</a:t>
            </a:r>
            <a:r>
              <a:rPr lang="en-US" altLang="zh-CN" sz="2400" b="1">
                <a:solidFill>
                  <a:schemeClr val="hlink"/>
                </a:solidFill>
              </a:rPr>
              <a:t>17077860</a:t>
            </a:r>
            <a:r>
              <a:rPr lang="zh-CN" altLang="en-US" sz="2400" b="1">
                <a:solidFill>
                  <a:schemeClr val="hlink"/>
                </a:solidFill>
              </a:rPr>
              <a:t>元</a:t>
            </a:r>
          </a:p>
        </p:txBody>
      </p:sp>
      <p:sp>
        <p:nvSpPr>
          <p:cNvPr id="191524" name="Text Box 38"/>
          <p:cNvSpPr txBox="1">
            <a:spLocks noChangeArrowheads="1"/>
          </p:cNvSpPr>
          <p:nvPr/>
        </p:nvSpPr>
        <p:spPr bwMode="auto">
          <a:xfrm>
            <a:off x="1655763" y="3311525"/>
            <a:ext cx="2803525" cy="519113"/>
          </a:xfrm>
          <a:prstGeom prst="rect">
            <a:avLst/>
          </a:prstGeom>
          <a:solidFill>
            <a:srgbClr val="FFFF00"/>
          </a:solidFill>
          <a:ln w="9525">
            <a:noFill/>
            <a:miter lim="800000"/>
            <a:headEnd/>
            <a:tailEnd/>
          </a:ln>
        </p:spPr>
        <p:txBody>
          <a:bodyPr wrap="none">
            <a:spAutoFit/>
          </a:bodyPr>
          <a:lstStyle/>
          <a:p>
            <a:pPr defTabSz="914400"/>
            <a:r>
              <a:rPr lang="zh-CN" altLang="en-US" sz="2800" b="1">
                <a:solidFill>
                  <a:srgbClr val="FF0000"/>
                </a:solidFill>
              </a:rPr>
              <a:t>合计：</a:t>
            </a:r>
            <a:r>
              <a:rPr lang="en-US" altLang="zh-CN" sz="2800" b="1">
                <a:solidFill>
                  <a:srgbClr val="FF0000"/>
                </a:solidFill>
              </a:rPr>
              <a:t>959260</a:t>
            </a:r>
            <a:r>
              <a:rPr lang="zh-CN" altLang="en-US" sz="2800" b="1">
                <a:solidFill>
                  <a:srgbClr val="FF0000"/>
                </a:solidFill>
              </a:rPr>
              <a:t>元</a:t>
            </a:r>
          </a:p>
        </p:txBody>
      </p:sp>
      <p:sp>
        <p:nvSpPr>
          <p:cNvPr id="191525" name="Text Box 39"/>
          <p:cNvSpPr txBox="1">
            <a:spLocks noChangeArrowheads="1"/>
          </p:cNvSpPr>
          <p:nvPr/>
        </p:nvSpPr>
        <p:spPr bwMode="auto">
          <a:xfrm>
            <a:off x="5905500" y="3024188"/>
            <a:ext cx="2803525" cy="519112"/>
          </a:xfrm>
          <a:prstGeom prst="rect">
            <a:avLst/>
          </a:prstGeom>
          <a:solidFill>
            <a:srgbClr val="FFFF00"/>
          </a:solidFill>
          <a:ln w="9525">
            <a:noFill/>
            <a:miter lim="800000"/>
            <a:headEnd/>
            <a:tailEnd/>
          </a:ln>
        </p:spPr>
        <p:txBody>
          <a:bodyPr wrap="none">
            <a:spAutoFit/>
          </a:bodyPr>
          <a:lstStyle/>
          <a:p>
            <a:pPr defTabSz="914400"/>
            <a:r>
              <a:rPr lang="zh-CN" altLang="en-US" sz="2800" b="1">
                <a:solidFill>
                  <a:srgbClr val="FF0000"/>
                </a:solidFill>
              </a:rPr>
              <a:t>合计：</a:t>
            </a:r>
            <a:r>
              <a:rPr lang="en-US" altLang="zh-CN" sz="2800" b="1">
                <a:solidFill>
                  <a:srgbClr val="FF0000"/>
                </a:solidFill>
              </a:rPr>
              <a:t>997940</a:t>
            </a:r>
            <a:r>
              <a:rPr lang="zh-CN" altLang="en-US" sz="2800" b="1">
                <a:solidFill>
                  <a:srgbClr val="FF0000"/>
                </a:solidFill>
              </a:rPr>
              <a:t>元</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41" name="Object 8245"/>
          <p:cNvGraphicFramePr>
            <a:graphicFrameLocks noGrp="1" noChangeAspect="1"/>
          </p:cNvGraphicFramePr>
          <p:nvPr>
            <p:ph idx="1"/>
          </p:nvPr>
        </p:nvGraphicFramePr>
        <p:xfrm>
          <a:off x="287338" y="322263"/>
          <a:ext cx="10298112" cy="5762625"/>
        </p:xfrm>
        <a:graphic>
          <a:graphicData uri="http://schemas.openxmlformats.org/presentationml/2006/ole">
            <mc:AlternateContent xmlns:mc="http://schemas.openxmlformats.org/markup-compatibility/2006">
              <mc:Choice xmlns:v="urn:schemas-microsoft-com:vml" Requires="v">
                <p:oleObj spid="_x0000_s165942" name="工作表" r:id="rId3" imgW="12058650" imgH="6753186" progId="Excel.Sheet.8">
                  <p:embed/>
                </p:oleObj>
              </mc:Choice>
              <mc:Fallback>
                <p:oleObj name="工作表" r:id="rId3" imgW="12058650" imgH="6753186" progId="Excel.Sheet.8">
                  <p:embed/>
                  <p:pic>
                    <p:nvPicPr>
                      <p:cNvPr id="0" name="Picture 82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338" y="322263"/>
                        <a:ext cx="10298112" cy="5762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01" name="标题 1"/>
          <p:cNvSpPr>
            <a:spLocks noGrp="1"/>
          </p:cNvSpPr>
          <p:nvPr>
            <p:ph type="title"/>
          </p:nvPr>
        </p:nvSpPr>
        <p:spPr/>
        <p:txBody>
          <a:bodyPr/>
          <a:lstStyle/>
          <a:p>
            <a:pPr eaLnBrk="1" hangingPunct="1"/>
            <a:r>
              <a:rPr lang="zh-CN" altLang="en-US" b="1" smtClean="0">
                <a:latin typeface="华文中宋"/>
                <a:ea typeface="华文中宋"/>
                <a:cs typeface="华文中宋"/>
              </a:rPr>
              <a:t>鑫如意</a:t>
            </a:r>
          </a:p>
        </p:txBody>
      </p:sp>
      <p:sp>
        <p:nvSpPr>
          <p:cNvPr id="204802" name="内容占位符 2"/>
          <p:cNvSpPr>
            <a:spLocks noGrp="1"/>
          </p:cNvSpPr>
          <p:nvPr>
            <p:ph idx="1"/>
          </p:nvPr>
        </p:nvSpPr>
        <p:spPr>
          <a:xfrm>
            <a:off x="161925" y="2725738"/>
            <a:ext cx="7858125" cy="3429000"/>
          </a:xfrm>
        </p:spPr>
        <p:txBody>
          <a:bodyPr/>
          <a:lstStyle/>
          <a:p>
            <a:pPr lvl="1" eaLnBrk="1" hangingPunct="1"/>
            <a:r>
              <a:rPr lang="zh-CN" altLang="en-US" sz="2700" smtClean="0">
                <a:latin typeface="华文楷体"/>
                <a:ea typeface="华文楷体"/>
                <a:cs typeface="华文楷体"/>
              </a:rPr>
              <a:t>第一款</a:t>
            </a:r>
            <a:r>
              <a:rPr lang="zh-CN" altLang="en-US" sz="2700" b="1" smtClean="0">
                <a:solidFill>
                  <a:srgbClr val="FF0000"/>
                </a:solidFill>
                <a:latin typeface="华文楷体"/>
                <a:ea typeface="华文楷体"/>
                <a:cs typeface="华文楷体"/>
              </a:rPr>
              <a:t>荣耀百强</a:t>
            </a:r>
            <a:r>
              <a:rPr lang="zh-CN" altLang="en-US" sz="2700" smtClean="0">
                <a:latin typeface="华文楷体"/>
                <a:ea typeface="华文楷体"/>
                <a:cs typeface="华文楷体"/>
              </a:rPr>
              <a:t>后推出的产品</a:t>
            </a:r>
            <a:endParaRPr lang="en-US" altLang="zh-CN" sz="2700" smtClean="0">
              <a:latin typeface="华文楷体"/>
              <a:ea typeface="华文楷体"/>
              <a:cs typeface="华文楷体"/>
            </a:endParaRPr>
          </a:p>
          <a:p>
            <a:pPr lvl="1" eaLnBrk="1" hangingPunct="1"/>
            <a:r>
              <a:rPr lang="zh-CN" altLang="en-US" sz="2700" smtClean="0">
                <a:latin typeface="华文楷体"/>
                <a:ea typeface="华文楷体"/>
                <a:cs typeface="华文楷体"/>
              </a:rPr>
              <a:t>第一款副部级央企推出的</a:t>
            </a:r>
            <a:r>
              <a:rPr lang="zh-CN" altLang="en-US" sz="2700" b="1" smtClean="0">
                <a:solidFill>
                  <a:srgbClr val="FF0000"/>
                </a:solidFill>
                <a:latin typeface="华文楷体"/>
                <a:ea typeface="华文楷体"/>
                <a:cs typeface="华文楷体"/>
              </a:rPr>
              <a:t>费改型</a:t>
            </a:r>
            <a:r>
              <a:rPr lang="zh-CN" altLang="en-US" sz="2700" smtClean="0">
                <a:latin typeface="华文楷体"/>
                <a:ea typeface="华文楷体"/>
                <a:cs typeface="华文楷体"/>
              </a:rPr>
              <a:t>理财产品</a:t>
            </a:r>
            <a:endParaRPr lang="en-US" altLang="zh-CN" sz="2700" smtClean="0">
              <a:latin typeface="华文楷体"/>
              <a:ea typeface="华文楷体"/>
              <a:cs typeface="华文楷体"/>
            </a:endParaRPr>
          </a:p>
          <a:p>
            <a:pPr lvl="1" eaLnBrk="1" hangingPunct="1"/>
            <a:r>
              <a:rPr lang="zh-CN" altLang="en-US" sz="2700" smtClean="0">
                <a:latin typeface="华文楷体"/>
                <a:ea typeface="华文楷体"/>
                <a:cs typeface="华文楷体"/>
              </a:rPr>
              <a:t>第一款采用保单</a:t>
            </a:r>
            <a:r>
              <a:rPr lang="zh-CN" altLang="en-US" sz="2700" b="1" smtClean="0">
                <a:solidFill>
                  <a:srgbClr val="FF0000"/>
                </a:solidFill>
                <a:latin typeface="华文楷体"/>
                <a:ea typeface="华文楷体"/>
                <a:cs typeface="华文楷体"/>
              </a:rPr>
              <a:t>顶额利率</a:t>
            </a:r>
            <a:r>
              <a:rPr lang="zh-CN" altLang="en-US" sz="2700" smtClean="0">
                <a:latin typeface="华文楷体"/>
                <a:ea typeface="华文楷体"/>
                <a:cs typeface="华文楷体"/>
              </a:rPr>
              <a:t>的产品</a:t>
            </a:r>
            <a:endParaRPr lang="en-US" altLang="zh-CN" sz="2700" smtClean="0">
              <a:latin typeface="华文楷体"/>
              <a:ea typeface="华文楷体"/>
              <a:cs typeface="华文楷体"/>
            </a:endParaRPr>
          </a:p>
          <a:p>
            <a:pPr lvl="1" eaLnBrk="1" hangingPunct="1"/>
            <a:r>
              <a:rPr lang="zh-CN" altLang="en-US" sz="2700" smtClean="0">
                <a:latin typeface="华文楷体"/>
                <a:ea typeface="华文楷体"/>
                <a:cs typeface="华文楷体"/>
              </a:rPr>
              <a:t>第一款将</a:t>
            </a:r>
            <a:r>
              <a:rPr lang="zh-CN" altLang="en-US" sz="2700" smtClean="0">
                <a:solidFill>
                  <a:srgbClr val="0070C0"/>
                </a:solidFill>
                <a:latin typeface="华文楷体"/>
                <a:ea typeface="华文楷体"/>
                <a:cs typeface="华文楷体"/>
              </a:rPr>
              <a:t>不确定</a:t>
            </a:r>
            <a:r>
              <a:rPr lang="zh-CN" altLang="en-US" b="1" smtClean="0">
                <a:latin typeface="华文楷体"/>
                <a:ea typeface="华文楷体"/>
                <a:cs typeface="华文楷体"/>
              </a:rPr>
              <a:t>的</a:t>
            </a:r>
            <a:r>
              <a:rPr lang="zh-CN" altLang="en-US" sz="2700" b="1" smtClean="0">
                <a:latin typeface="华文楷体"/>
                <a:ea typeface="华文楷体"/>
                <a:cs typeface="华文楷体"/>
              </a:rPr>
              <a:t>分红</a:t>
            </a:r>
            <a:r>
              <a:rPr lang="zh-CN" altLang="en-US" sz="2700" b="1" smtClean="0">
                <a:solidFill>
                  <a:srgbClr val="FF0000"/>
                </a:solidFill>
                <a:latin typeface="华文楷体"/>
                <a:ea typeface="华文楷体"/>
                <a:cs typeface="华文楷体"/>
              </a:rPr>
              <a:t>升级为确定</a:t>
            </a:r>
            <a:r>
              <a:rPr lang="zh-CN" altLang="en-US" sz="2700" b="1" smtClean="0">
                <a:latin typeface="华文楷体"/>
                <a:ea typeface="华文楷体"/>
                <a:cs typeface="华文楷体"/>
              </a:rPr>
              <a:t>收益</a:t>
            </a:r>
            <a:r>
              <a:rPr lang="zh-CN" altLang="en-US" sz="2700" smtClean="0">
                <a:latin typeface="华文楷体"/>
                <a:ea typeface="华文楷体"/>
                <a:cs typeface="华文楷体"/>
              </a:rPr>
              <a:t>的产品</a:t>
            </a:r>
            <a:endParaRPr lang="zh-CN" altLang="en-US" sz="2100" smtClean="0">
              <a:latin typeface="华文楷体"/>
              <a:ea typeface="华文楷体"/>
              <a:cs typeface="华文楷体"/>
            </a:endParaRPr>
          </a:p>
        </p:txBody>
      </p:sp>
      <p:pic>
        <p:nvPicPr>
          <p:cNvPr id="4" name="Picture 2"/>
          <p:cNvPicPr>
            <a:picLocks noChangeAspect="1" noChangeArrowheads="1"/>
          </p:cNvPicPr>
          <p:nvPr/>
        </p:nvPicPr>
        <p:blipFill>
          <a:blip r:embed="rId2"/>
          <a:srcRect l="9800" t="14634" r="2003"/>
          <a:stretch>
            <a:fillRect/>
          </a:stretch>
        </p:blipFill>
        <p:spPr bwMode="auto">
          <a:xfrm>
            <a:off x="7940527" y="2297204"/>
            <a:ext cx="2536362" cy="319034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04804" name="矩形 4"/>
          <p:cNvSpPr>
            <a:spLocks noChangeArrowheads="1"/>
          </p:cNvSpPr>
          <p:nvPr/>
        </p:nvSpPr>
        <p:spPr bwMode="auto">
          <a:xfrm>
            <a:off x="876300" y="1611313"/>
            <a:ext cx="8043863" cy="730250"/>
          </a:xfrm>
          <a:prstGeom prst="rect">
            <a:avLst/>
          </a:prstGeom>
          <a:noFill/>
          <a:ln w="9525">
            <a:noFill/>
            <a:miter lim="800000"/>
            <a:headEnd/>
            <a:tailEnd/>
          </a:ln>
        </p:spPr>
        <p:txBody>
          <a:bodyPr wrap="none" lIns="104433" tIns="52214" rIns="104433" bIns="52214">
            <a:spAutoFit/>
          </a:bodyPr>
          <a:lstStyle/>
          <a:p>
            <a:r>
              <a:rPr lang="zh-CN" altLang="en-US" sz="4100" b="1">
                <a:latin typeface="华文中宋"/>
                <a:ea typeface="华文中宋"/>
                <a:cs typeface="华文中宋"/>
              </a:rPr>
              <a:t>传说的中的</a:t>
            </a:r>
            <a:r>
              <a:rPr lang="zh-CN" altLang="en-US" sz="4100" b="1">
                <a:solidFill>
                  <a:srgbClr val="FF0000"/>
                </a:solidFill>
                <a:latin typeface="华文中宋"/>
                <a:ea typeface="华文中宋"/>
                <a:cs typeface="华文中宋"/>
              </a:rPr>
              <a:t>“国一号”</a:t>
            </a:r>
            <a:r>
              <a:rPr lang="zh-CN" altLang="en-US" sz="4100" b="1">
                <a:latin typeface="华文中宋"/>
                <a:ea typeface="华文中宋"/>
                <a:cs typeface="华文中宋"/>
              </a:rPr>
              <a:t>名不虚传！</a:t>
            </a:r>
            <a:endParaRPr lang="en-US" altLang="zh-CN" sz="4100" b="1">
              <a:latin typeface="华文中宋"/>
              <a:ea typeface="华文中宋"/>
              <a:cs typeface="华文中宋"/>
            </a:endParaRPr>
          </a:p>
        </p:txBody>
      </p:sp>
      <p:sp>
        <p:nvSpPr>
          <p:cNvPr id="6" name="灯片编号占位符 5"/>
          <p:cNvSpPr>
            <a:spLocks noGrp="1"/>
          </p:cNvSpPr>
          <p:nvPr>
            <p:ph type="sldNum" sz="quarter" idx="12"/>
          </p:nvPr>
        </p:nvSpPr>
        <p:spPr/>
        <p:txBody>
          <a:bodyPr/>
          <a:lstStyle/>
          <a:p>
            <a:pPr>
              <a:defRPr/>
            </a:pPr>
            <a:fld id="{35C8725D-E303-46AC-9170-785A0C183C7F}" type="slidenum">
              <a:rPr lang="zh-CN" altLang="en-US"/>
              <a:pPr>
                <a:defRPr/>
              </a:pPr>
              <a:t>73</a:t>
            </a:fld>
            <a:endParaRPr lang="zh-CN" altLang="en-US"/>
          </a:p>
        </p:txBody>
      </p:sp>
      <p:sp>
        <p:nvSpPr>
          <p:cNvPr id="7" name="日期占位符 6"/>
          <p:cNvSpPr>
            <a:spLocks noGrp="1"/>
          </p:cNvSpPr>
          <p:nvPr>
            <p:ph type="dt" sz="quarter" idx="10"/>
          </p:nvPr>
        </p:nvSpPr>
        <p:spPr/>
        <p:txBody>
          <a:bodyPr/>
          <a:lstStyle/>
          <a:p>
            <a:pPr>
              <a:defRPr/>
            </a:pPr>
            <a:r>
              <a:rPr lang="en-US" altLang="zh-CN"/>
              <a:t>2014-11-6</a:t>
            </a:r>
            <a:endParaRPr lang="zh-CN" altLang="en-US"/>
          </a:p>
        </p:txBody>
      </p:sp>
      <p:sp>
        <p:nvSpPr>
          <p:cNvPr id="8" name="页脚占位符 7"/>
          <p:cNvSpPr>
            <a:spLocks noGrp="1"/>
          </p:cNvSpPr>
          <p:nvPr>
            <p:ph type="ftr" sz="quarter" idx="11"/>
          </p:nvPr>
        </p:nvSpPr>
        <p:spPr/>
        <p:txBody>
          <a:bodyPr/>
          <a:lstStyle/>
          <a:p>
            <a:pPr>
              <a:defRPr/>
            </a:pPr>
            <a:r>
              <a:rPr lang="en-US" altLang="zh-CN" smtClean="0"/>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825" name="标题 1"/>
          <p:cNvSpPr>
            <a:spLocks noGrp="1"/>
          </p:cNvSpPr>
          <p:nvPr>
            <p:ph type="title"/>
          </p:nvPr>
        </p:nvSpPr>
        <p:spPr/>
        <p:txBody>
          <a:bodyPr/>
          <a:lstStyle/>
          <a:p>
            <a:pPr eaLnBrk="1" hangingPunct="1"/>
            <a:r>
              <a:rPr lang="zh-CN" altLang="en-US" sz="6000" b="1" smtClean="0">
                <a:latin typeface="华文中宋"/>
                <a:ea typeface="华文中宋"/>
                <a:cs typeface="华文中宋"/>
              </a:rPr>
              <a:t>产品形态集众家所长！</a:t>
            </a:r>
          </a:p>
        </p:txBody>
      </p:sp>
      <p:sp>
        <p:nvSpPr>
          <p:cNvPr id="205826" name="内容占位符 2"/>
          <p:cNvSpPr>
            <a:spLocks noGrp="1"/>
          </p:cNvSpPr>
          <p:nvPr>
            <p:ph idx="1"/>
          </p:nvPr>
        </p:nvSpPr>
        <p:spPr>
          <a:xfrm>
            <a:off x="614363" y="1382713"/>
            <a:ext cx="5572125" cy="4005262"/>
          </a:xfrm>
        </p:spPr>
        <p:txBody>
          <a:bodyPr/>
          <a:lstStyle/>
          <a:p>
            <a:pPr eaLnBrk="1" hangingPunct="1"/>
            <a:r>
              <a:rPr lang="zh-CN" altLang="en-US" sz="4400" b="1" smtClean="0">
                <a:latin typeface="微软雅黑" pitchFamily="34" charset="-122"/>
                <a:ea typeface="微软雅黑" pitchFamily="34" charset="-122"/>
              </a:rPr>
              <a:t>还本核保如</a:t>
            </a:r>
            <a:r>
              <a:rPr lang="zh-CN" altLang="en-US" sz="4400" b="1" smtClean="0">
                <a:solidFill>
                  <a:srgbClr val="FF0000"/>
                </a:solidFill>
                <a:latin typeface="微软雅黑" pitchFamily="34" charset="-122"/>
                <a:ea typeface="微软雅黑" pitchFamily="34" charset="-122"/>
              </a:rPr>
              <a:t>双喜</a:t>
            </a:r>
            <a:endParaRPr lang="en-US" altLang="zh-CN" sz="4400" b="1" smtClean="0">
              <a:solidFill>
                <a:srgbClr val="FF0000"/>
              </a:solidFill>
              <a:latin typeface="微软雅黑" pitchFamily="34" charset="-122"/>
              <a:ea typeface="微软雅黑" pitchFamily="34" charset="-122"/>
            </a:endParaRPr>
          </a:p>
          <a:p>
            <a:pPr eaLnBrk="1" hangingPunct="1"/>
            <a:r>
              <a:rPr lang="zh-CN" altLang="en-US" sz="4400" b="1" smtClean="0">
                <a:latin typeface="微软雅黑" pitchFamily="34" charset="-122"/>
                <a:ea typeface="微软雅黑" pitchFamily="34" charset="-122"/>
              </a:rPr>
              <a:t>即交即领似</a:t>
            </a:r>
            <a:r>
              <a:rPr lang="zh-CN" altLang="en-US" sz="4400" b="1" smtClean="0">
                <a:solidFill>
                  <a:srgbClr val="FF0000"/>
                </a:solidFill>
                <a:latin typeface="微软雅黑" pitchFamily="34" charset="-122"/>
                <a:ea typeface="微软雅黑" pitchFamily="34" charset="-122"/>
              </a:rPr>
              <a:t>福满</a:t>
            </a:r>
            <a:endParaRPr lang="en-US" altLang="zh-CN" sz="4400" b="1" smtClean="0">
              <a:solidFill>
                <a:srgbClr val="FF0000"/>
              </a:solidFill>
              <a:latin typeface="微软雅黑" pitchFamily="34" charset="-122"/>
              <a:ea typeface="微软雅黑" pitchFamily="34" charset="-122"/>
            </a:endParaRPr>
          </a:p>
          <a:p>
            <a:pPr eaLnBrk="1" hangingPunct="1"/>
            <a:r>
              <a:rPr lang="zh-CN" altLang="en-US" sz="4400" b="1" smtClean="0">
                <a:latin typeface="微软雅黑" pitchFamily="34" charset="-122"/>
                <a:ea typeface="微软雅黑" pitchFamily="34" charset="-122"/>
              </a:rPr>
              <a:t>递增养老同</a:t>
            </a:r>
            <a:r>
              <a:rPr lang="zh-CN" altLang="en-US" sz="4400" b="1" smtClean="0">
                <a:solidFill>
                  <a:srgbClr val="FF0000"/>
                </a:solidFill>
                <a:latin typeface="微软雅黑" pitchFamily="34" charset="-122"/>
                <a:ea typeface="微软雅黑" pitchFamily="34" charset="-122"/>
              </a:rPr>
              <a:t>满堂</a:t>
            </a:r>
            <a:endParaRPr lang="en-US" altLang="zh-CN" sz="4400" b="1" smtClean="0">
              <a:solidFill>
                <a:srgbClr val="FF0000"/>
              </a:solidFill>
              <a:latin typeface="微软雅黑" pitchFamily="34" charset="-122"/>
              <a:ea typeface="微软雅黑" pitchFamily="34" charset="-122"/>
            </a:endParaRPr>
          </a:p>
          <a:p>
            <a:pPr eaLnBrk="1" hangingPunct="1"/>
            <a:r>
              <a:rPr lang="zh-CN" altLang="en-US" sz="4400" b="1" smtClean="0">
                <a:latin typeface="微软雅黑" pitchFamily="34" charset="-122"/>
                <a:ea typeface="微软雅黑" pitchFamily="34" charset="-122"/>
              </a:rPr>
              <a:t>信托功能金</a:t>
            </a:r>
            <a:r>
              <a:rPr lang="zh-CN" altLang="en-US" sz="4400" b="1" smtClean="0">
                <a:solidFill>
                  <a:srgbClr val="FF0000"/>
                </a:solidFill>
                <a:latin typeface="微软雅黑" pitchFamily="34" charset="-122"/>
                <a:ea typeface="微软雅黑" pitchFamily="34" charset="-122"/>
              </a:rPr>
              <a:t>如意</a:t>
            </a:r>
            <a:endParaRPr lang="en-US" altLang="zh-CN" sz="4400" b="1" smtClean="0">
              <a:solidFill>
                <a:srgbClr val="FF0000"/>
              </a:solidFill>
              <a:latin typeface="微软雅黑" pitchFamily="34" charset="-122"/>
              <a:ea typeface="微软雅黑" pitchFamily="34" charset="-122"/>
            </a:endParaRPr>
          </a:p>
          <a:p>
            <a:pPr eaLnBrk="1" hangingPunct="1"/>
            <a:r>
              <a:rPr lang="zh-CN" altLang="en-US" sz="4400" b="1" smtClean="0">
                <a:latin typeface="微软雅黑" pitchFamily="34" charset="-122"/>
                <a:ea typeface="微软雅黑" pitchFamily="34" charset="-122"/>
              </a:rPr>
              <a:t>万能账户涵</a:t>
            </a:r>
            <a:r>
              <a:rPr lang="zh-CN" altLang="en-US" sz="4400" b="1" smtClean="0">
                <a:solidFill>
                  <a:srgbClr val="FF0000"/>
                </a:solidFill>
                <a:latin typeface="微软雅黑" pitchFamily="34" charset="-122"/>
                <a:ea typeface="微软雅黑" pitchFamily="34" charset="-122"/>
              </a:rPr>
              <a:t>两全</a:t>
            </a:r>
            <a:endParaRPr lang="en-US" altLang="zh-CN" sz="4400" b="1" smtClean="0">
              <a:solidFill>
                <a:srgbClr val="FF0000"/>
              </a:solidFill>
              <a:latin typeface="微软雅黑" pitchFamily="34" charset="-122"/>
              <a:ea typeface="微软雅黑" pitchFamily="34" charset="-122"/>
            </a:endParaRPr>
          </a:p>
          <a:p>
            <a:pPr eaLnBrk="1" hangingPunct="1"/>
            <a:r>
              <a:rPr lang="zh-CN" altLang="en-US" sz="4400" b="1" smtClean="0">
                <a:latin typeface="微软雅黑" pitchFamily="34" charset="-122"/>
                <a:ea typeface="微软雅黑" pitchFamily="34" charset="-122"/>
              </a:rPr>
              <a:t>顶额利率稳</a:t>
            </a:r>
            <a:r>
              <a:rPr lang="zh-CN" altLang="en-US" sz="4400" b="1" smtClean="0">
                <a:solidFill>
                  <a:srgbClr val="FF0000"/>
                </a:solidFill>
                <a:latin typeface="微软雅黑" pitchFamily="34" charset="-122"/>
                <a:ea typeface="微软雅黑" pitchFamily="34" charset="-122"/>
              </a:rPr>
              <a:t>理财</a:t>
            </a:r>
            <a:endParaRPr lang="en-US" altLang="zh-CN" sz="4400" b="1" smtClean="0">
              <a:solidFill>
                <a:srgbClr val="FF0000"/>
              </a:solidFill>
              <a:latin typeface="微软雅黑" pitchFamily="34" charset="-122"/>
              <a:ea typeface="微软雅黑" pitchFamily="34" charset="-122"/>
            </a:endParaRPr>
          </a:p>
          <a:p>
            <a:pPr eaLnBrk="1" hangingPunct="1"/>
            <a:endParaRPr lang="en-US" altLang="zh-CN" sz="4400" b="1" smtClean="0">
              <a:latin typeface="微软雅黑" pitchFamily="34" charset="-122"/>
              <a:ea typeface="微软雅黑" pitchFamily="34" charset="-122"/>
            </a:endParaRPr>
          </a:p>
          <a:p>
            <a:pPr eaLnBrk="1" hangingPunct="1"/>
            <a:endParaRPr lang="zh-CN" altLang="en-US" sz="4400" b="1" smtClean="0">
              <a:latin typeface="微软雅黑" pitchFamily="34" charset="-122"/>
              <a:ea typeface="微软雅黑" pitchFamily="34" charset="-122"/>
            </a:endParaRPr>
          </a:p>
        </p:txBody>
      </p:sp>
      <p:pic>
        <p:nvPicPr>
          <p:cNvPr id="205827" name="Picture 2" descr="c:\documents and settings\qmx\application data\360se6\User Data\temp\20100323_58b0963193046af70014HNh6RYo0Ev3F.jpg"/>
          <p:cNvPicPr>
            <a:picLocks noChangeAspect="1" noChangeArrowheads="1"/>
          </p:cNvPicPr>
          <p:nvPr/>
        </p:nvPicPr>
        <p:blipFill>
          <a:blip r:embed="rId2"/>
          <a:srcRect l="7120" t="4349" r="5063" b="6522"/>
          <a:stretch>
            <a:fillRect/>
          </a:stretch>
        </p:blipFill>
        <p:spPr bwMode="auto">
          <a:xfrm>
            <a:off x="6545263" y="1811338"/>
            <a:ext cx="3729037" cy="3600450"/>
          </a:xfrm>
          <a:prstGeom prst="rect">
            <a:avLst/>
          </a:prstGeom>
          <a:noFill/>
          <a:ln w="9525">
            <a:noFill/>
            <a:miter lim="800000"/>
            <a:headEnd/>
            <a:tailEnd/>
          </a:ln>
        </p:spPr>
      </p:pic>
      <p:sp>
        <p:nvSpPr>
          <p:cNvPr id="5" name="灯片编号占位符 4"/>
          <p:cNvSpPr>
            <a:spLocks noGrp="1"/>
          </p:cNvSpPr>
          <p:nvPr>
            <p:ph type="sldNum" sz="quarter" idx="12"/>
          </p:nvPr>
        </p:nvSpPr>
        <p:spPr/>
        <p:txBody>
          <a:bodyPr/>
          <a:lstStyle/>
          <a:p>
            <a:pPr>
              <a:defRPr/>
            </a:pPr>
            <a:fld id="{526982B0-87F1-4BA3-A43B-760023B59FC0}" type="slidenum">
              <a:rPr lang="zh-CN" altLang="en-US"/>
              <a:pPr>
                <a:defRPr/>
              </a:pPr>
              <a:t>74</a:t>
            </a:fld>
            <a:endParaRPr lang="zh-CN" altLang="en-US"/>
          </a:p>
        </p:txBody>
      </p:sp>
      <p:sp>
        <p:nvSpPr>
          <p:cNvPr id="6" name="日期占位符 5"/>
          <p:cNvSpPr>
            <a:spLocks noGrp="1"/>
          </p:cNvSpPr>
          <p:nvPr>
            <p:ph type="dt" sz="quarter" idx="10"/>
          </p:nvPr>
        </p:nvSpPr>
        <p:spPr/>
        <p:txBody>
          <a:bodyPr/>
          <a:lstStyle/>
          <a:p>
            <a:pPr>
              <a:defRPr/>
            </a:pPr>
            <a:r>
              <a:rPr lang="en-US" altLang="zh-CN"/>
              <a:t>2014-11-6</a:t>
            </a:r>
            <a:endParaRPr lang="zh-CN" altLang="en-US"/>
          </a:p>
        </p:txBody>
      </p:sp>
      <p:sp>
        <p:nvSpPr>
          <p:cNvPr id="7" name="页脚占位符 6"/>
          <p:cNvSpPr>
            <a:spLocks noGrp="1"/>
          </p:cNvSpPr>
          <p:nvPr>
            <p:ph type="ftr" sz="quarter" idx="11"/>
          </p:nvPr>
        </p:nvSpPr>
        <p:spPr/>
        <p:txBody>
          <a:bodyPr/>
          <a:lstStyle/>
          <a:p>
            <a:pPr>
              <a:defRPr/>
            </a:pPr>
            <a:r>
              <a:rPr lang="en-US" altLang="zh-CN" smtClean="0"/>
              <a:t>Qmx</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6849" name="Picture 2" descr="C:\Users\chinalife\Desktop\Mypsd_3012_201012092124320001B.jpg"/>
          <p:cNvPicPr>
            <a:picLocks noChangeAspect="1" noChangeArrowheads="1"/>
          </p:cNvPicPr>
          <p:nvPr/>
        </p:nvPicPr>
        <p:blipFill>
          <a:blip r:embed="rId3"/>
          <a:srcRect t="15298" r="97762" b="4259"/>
          <a:stretch>
            <a:fillRect/>
          </a:stretch>
        </p:blipFill>
        <p:spPr bwMode="auto">
          <a:xfrm>
            <a:off x="-120650" y="0"/>
            <a:ext cx="3749675" cy="6480175"/>
          </a:xfrm>
          <a:prstGeom prst="rect">
            <a:avLst/>
          </a:prstGeom>
          <a:noFill/>
          <a:ln w="9525">
            <a:noFill/>
            <a:miter lim="800000"/>
            <a:headEnd/>
            <a:tailEnd/>
          </a:ln>
        </p:spPr>
      </p:pic>
      <p:pic>
        <p:nvPicPr>
          <p:cNvPr id="206850" name="Picture 2" descr="C:\Users\chinalife\Desktop\Mypsd_3012_201012092124320001B.jpg"/>
          <p:cNvPicPr>
            <a:picLocks noChangeAspect="1" noChangeArrowheads="1"/>
          </p:cNvPicPr>
          <p:nvPr/>
        </p:nvPicPr>
        <p:blipFill>
          <a:blip r:embed="rId3"/>
          <a:srcRect l="3137" t="15298" r="23529" b="4259"/>
          <a:stretch>
            <a:fillRect/>
          </a:stretch>
        </p:blipFill>
        <p:spPr bwMode="auto">
          <a:xfrm>
            <a:off x="3629025" y="0"/>
            <a:ext cx="7172325" cy="6480175"/>
          </a:xfrm>
          <a:prstGeom prst="rect">
            <a:avLst/>
          </a:prstGeom>
          <a:noFill/>
          <a:ln w="9525">
            <a:noFill/>
            <a:miter lim="800000"/>
            <a:headEnd/>
            <a:tailEnd/>
          </a:ln>
        </p:spPr>
      </p:pic>
      <p:sp>
        <p:nvSpPr>
          <p:cNvPr id="3" name="矩形 2"/>
          <p:cNvSpPr/>
          <p:nvPr/>
        </p:nvSpPr>
        <p:spPr>
          <a:xfrm>
            <a:off x="337507" y="3078087"/>
            <a:ext cx="5738257" cy="753653"/>
          </a:xfrm>
          <a:prstGeom prst="rect">
            <a:avLst/>
          </a:prstGeom>
        </p:spPr>
        <p:txBody>
          <a:bodyPr lIns="106287" tIns="53142" rIns="106287" bIns="53142">
            <a:spAutoFit/>
          </a:bodyPr>
          <a:lstStyle/>
          <a:p>
            <a:pPr algn="ctr" defTabSz="913910" fontAlgn="auto">
              <a:spcBef>
                <a:spcPts val="0"/>
              </a:spcBef>
              <a:spcAft>
                <a:spcPts val="0"/>
              </a:spcAft>
              <a:defRPr/>
            </a:pPr>
            <a:r>
              <a:rPr lang="zh-CN" altLang="en-US" sz="42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rPr>
              <a:t>不 是 所 有 保 险 都</a:t>
            </a:r>
          </a:p>
        </p:txBody>
      </p:sp>
      <p:sp>
        <p:nvSpPr>
          <p:cNvPr id="4" name="矩形 3"/>
          <p:cNvSpPr/>
          <p:nvPr/>
        </p:nvSpPr>
        <p:spPr>
          <a:xfrm>
            <a:off x="6244597" y="2673071"/>
            <a:ext cx="3805376" cy="1292262"/>
          </a:xfrm>
          <a:prstGeom prst="rect">
            <a:avLst/>
          </a:prstGeom>
        </p:spPr>
        <p:txBody>
          <a:bodyPr wrap="none" lIns="106287" tIns="53142" rIns="106287" bIns="53142">
            <a:spAutoFit/>
          </a:bodyPr>
          <a:lstStyle/>
          <a:p>
            <a:pPr algn="ctr" defTabSz="913910" fontAlgn="auto">
              <a:spcBef>
                <a:spcPts val="0"/>
              </a:spcBef>
              <a:spcAft>
                <a:spcPts val="0"/>
              </a:spcAft>
              <a:defRPr/>
            </a:pPr>
            <a:r>
              <a:rPr lang="zh-CN" altLang="en-US" sz="63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rPr>
              <a:t>称</a:t>
            </a:r>
            <a:r>
              <a:rPr lang="zh-CN" altLang="en-US" sz="77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rPr>
              <a:t>鑫</a:t>
            </a:r>
            <a:r>
              <a:rPr lang="zh-CN" altLang="en-US" sz="63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rPr>
              <a:t>如</a:t>
            </a:r>
            <a:r>
              <a:rPr lang="zh-CN" altLang="en-US" sz="77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rPr>
              <a:t>意</a:t>
            </a:r>
            <a:endParaRPr lang="zh-CN" altLang="en-US" sz="5600" dirty="0">
              <a:ln w="18415" cmpd="sng">
                <a:solidFill>
                  <a:srgbClr val="FFFFFF"/>
                </a:solidFill>
                <a:prstDash val="solid"/>
              </a:ln>
              <a:solidFill>
                <a:srgbClr val="FFFFFF"/>
              </a:solidFill>
              <a:effectLst>
                <a:glow rad="101600">
                  <a:schemeClr val="tx1">
                    <a:alpha val="60000"/>
                  </a:schemeClr>
                </a:glow>
                <a:outerShdw blurRad="63500" dir="3600000" algn="tl" rotWithShape="0">
                  <a:srgbClr val="000000">
                    <a:alpha val="70000"/>
                  </a:srgbClr>
                </a:outerShdw>
              </a:effectLst>
              <a:latin typeface="幼圆" pitchFamily="49" charset="-122"/>
              <a:ea typeface="幼圆" pitchFamily="49" charset="-122"/>
            </a:endParaRP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7" name="Picture 2" descr="http://pic2.nipic.com/20090424/213291_203415003_2.jpg"/>
          <p:cNvPicPr>
            <a:picLocks noChangeAspect="1" noChangeArrowheads="1"/>
          </p:cNvPicPr>
          <p:nvPr/>
        </p:nvPicPr>
        <p:blipFill>
          <a:blip r:embed="rId3"/>
          <a:srcRect b="4088"/>
          <a:stretch>
            <a:fillRect/>
          </a:stretch>
        </p:blipFill>
        <p:spPr bwMode="auto">
          <a:xfrm>
            <a:off x="400050" y="1525588"/>
            <a:ext cx="5102225" cy="4697412"/>
          </a:xfrm>
          <a:prstGeom prst="rect">
            <a:avLst/>
          </a:prstGeom>
          <a:noFill/>
          <a:ln w="9525">
            <a:noFill/>
            <a:miter lim="800000"/>
            <a:headEnd/>
            <a:tailEnd/>
          </a:ln>
        </p:spPr>
      </p:pic>
      <p:sp>
        <p:nvSpPr>
          <p:cNvPr id="3" name="标题 1"/>
          <p:cNvSpPr txBox="1">
            <a:spLocks/>
          </p:cNvSpPr>
          <p:nvPr/>
        </p:nvSpPr>
        <p:spPr>
          <a:xfrm>
            <a:off x="3544179" y="891009"/>
            <a:ext cx="2856628" cy="1296044"/>
          </a:xfrm>
          <a:prstGeom prst="rect">
            <a:avLst/>
          </a:prstGeom>
          <a:ln w="28575">
            <a:solidFill>
              <a:srgbClr val="C00000"/>
            </a:solidFill>
          </a:ln>
        </p:spPr>
        <p:txBody>
          <a:bodyPr lIns="106287" tIns="53142" rIns="106287" bIns="53142">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l" rtl="0" fontAlgn="base">
              <a:spcBef>
                <a:spcPct val="0"/>
              </a:spcBef>
              <a:spcAft>
                <a:spcPct val="0"/>
              </a:spcAft>
              <a:defRPr sz="1800">
                <a:solidFill>
                  <a:schemeClr val="tx1"/>
                </a:solidFill>
                <a:latin typeface="+mj-lt"/>
                <a:ea typeface="+mj-ea"/>
                <a:cs typeface="+mj-cs"/>
              </a:defRPr>
            </a:lvl1pPr>
            <a:lvl2pPr algn="l" rtl="0" fontAlgn="base">
              <a:spcBef>
                <a:spcPct val="0"/>
              </a:spcBef>
              <a:spcAft>
                <a:spcPct val="0"/>
              </a:spcAft>
              <a:defRPr sz="1800">
                <a:solidFill>
                  <a:schemeClr val="tx2"/>
                </a:solidFill>
                <a:latin typeface="Arial" pitchFamily="34" charset="0"/>
                <a:ea typeface="微软雅黑" pitchFamily="34" charset="-122"/>
              </a:defRPr>
            </a:lvl2pPr>
            <a:lvl3pPr algn="l" rtl="0" fontAlgn="base">
              <a:spcBef>
                <a:spcPct val="0"/>
              </a:spcBef>
              <a:spcAft>
                <a:spcPct val="0"/>
              </a:spcAft>
              <a:defRPr sz="1800">
                <a:solidFill>
                  <a:schemeClr val="tx2"/>
                </a:solidFill>
                <a:latin typeface="Arial" pitchFamily="34" charset="0"/>
                <a:ea typeface="微软雅黑" pitchFamily="34" charset="-122"/>
              </a:defRPr>
            </a:lvl3pPr>
            <a:lvl4pPr algn="l" rtl="0" fontAlgn="base">
              <a:spcBef>
                <a:spcPct val="0"/>
              </a:spcBef>
              <a:spcAft>
                <a:spcPct val="0"/>
              </a:spcAft>
              <a:defRPr sz="1800">
                <a:solidFill>
                  <a:schemeClr val="tx2"/>
                </a:solidFill>
                <a:latin typeface="Arial" pitchFamily="34" charset="0"/>
                <a:ea typeface="微软雅黑" pitchFamily="34" charset="-122"/>
              </a:defRPr>
            </a:lvl4pPr>
            <a:lvl5pPr algn="l" rtl="0" fontAlgn="base">
              <a:spcBef>
                <a:spcPct val="0"/>
              </a:spcBef>
              <a:spcAft>
                <a:spcPct val="0"/>
              </a:spcAft>
              <a:defRPr sz="1800">
                <a:solidFill>
                  <a:schemeClr val="tx2"/>
                </a:solidFill>
                <a:latin typeface="Arial" pitchFamily="34" charset="0"/>
                <a:ea typeface="微软雅黑" pitchFamily="34" charset="-122"/>
              </a:defRPr>
            </a:lvl5pPr>
            <a:lvl6pPr marL="342809" algn="l" rtl="0" fontAlgn="base">
              <a:spcBef>
                <a:spcPct val="0"/>
              </a:spcBef>
              <a:spcAft>
                <a:spcPct val="0"/>
              </a:spcAft>
              <a:defRPr sz="1800">
                <a:solidFill>
                  <a:schemeClr val="tx2"/>
                </a:solidFill>
                <a:latin typeface="Arial" pitchFamily="34" charset="0"/>
                <a:ea typeface="微软雅黑" pitchFamily="34" charset="-122"/>
              </a:defRPr>
            </a:lvl6pPr>
            <a:lvl7pPr marL="685617" algn="l" rtl="0" fontAlgn="base">
              <a:spcBef>
                <a:spcPct val="0"/>
              </a:spcBef>
              <a:spcAft>
                <a:spcPct val="0"/>
              </a:spcAft>
              <a:defRPr sz="1800">
                <a:solidFill>
                  <a:schemeClr val="tx2"/>
                </a:solidFill>
                <a:latin typeface="Arial" pitchFamily="34" charset="0"/>
                <a:ea typeface="微软雅黑" pitchFamily="34" charset="-122"/>
              </a:defRPr>
            </a:lvl7pPr>
            <a:lvl8pPr marL="1028426" algn="l" rtl="0" fontAlgn="base">
              <a:spcBef>
                <a:spcPct val="0"/>
              </a:spcBef>
              <a:spcAft>
                <a:spcPct val="0"/>
              </a:spcAft>
              <a:defRPr sz="1800">
                <a:solidFill>
                  <a:schemeClr val="tx2"/>
                </a:solidFill>
                <a:latin typeface="Arial" pitchFamily="34" charset="0"/>
                <a:ea typeface="微软雅黑" pitchFamily="34" charset="-122"/>
              </a:defRPr>
            </a:lvl8pPr>
            <a:lvl9pPr marL="1371234" algn="l" rtl="0" fontAlgn="base">
              <a:spcBef>
                <a:spcPct val="0"/>
              </a:spcBef>
              <a:spcAft>
                <a:spcPct val="0"/>
              </a:spcAft>
              <a:defRPr sz="1800">
                <a:solidFill>
                  <a:schemeClr val="tx2"/>
                </a:solidFill>
                <a:latin typeface="Arial" pitchFamily="34" charset="0"/>
                <a:ea typeface="微软雅黑" pitchFamily="34" charset="-122"/>
              </a:defRPr>
            </a:lvl9pPr>
          </a:lstStyle>
          <a:p>
            <a:pPr algn="ctr" defTabSz="913910">
              <a:defRPr/>
            </a:pPr>
            <a:r>
              <a:rPr lang="en-US" altLang="zh-CN" sz="4200" b="1" spc="58" dirty="0" smtClean="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3</a:t>
            </a:r>
            <a:r>
              <a:rPr lang="zh-CN" altLang="en-US" sz="4200" b="1" spc="58" dirty="0" smtClean="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年</a:t>
            </a:r>
            <a:r>
              <a:rPr lang="zh-CN" altLang="en-US" sz="42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期交首年佣金</a:t>
            </a:r>
          </a:p>
        </p:txBody>
      </p:sp>
      <p:sp>
        <p:nvSpPr>
          <p:cNvPr id="6" name="矩形 5"/>
          <p:cNvSpPr/>
          <p:nvPr/>
        </p:nvSpPr>
        <p:spPr>
          <a:xfrm>
            <a:off x="6413314" y="2187056"/>
            <a:ext cx="1727756" cy="1292262"/>
          </a:xfrm>
          <a:prstGeom prst="rect">
            <a:avLst/>
          </a:prstGeom>
        </p:spPr>
        <p:txBody>
          <a:bodyPr wrap="none" lIns="106287" tIns="53142" rIns="106287" bIns="5314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3910" fontAlgn="auto">
              <a:spcBef>
                <a:spcPts val="0"/>
              </a:spcBef>
              <a:spcAft>
                <a:spcPts val="0"/>
              </a:spcAft>
              <a:defRPr/>
            </a:pPr>
            <a:r>
              <a:rPr lang="en-US" altLang="zh-CN" sz="7700" b="1" kern="0"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25%</a:t>
            </a:r>
            <a:endParaRPr lang="zh-CN" altLang="en-US" sz="16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p:txBody>
      </p:sp>
      <p:sp>
        <p:nvSpPr>
          <p:cNvPr id="8" name="二十四角星 7"/>
          <p:cNvSpPr/>
          <p:nvPr/>
        </p:nvSpPr>
        <p:spPr>
          <a:xfrm>
            <a:off x="4829171" y="1454143"/>
            <a:ext cx="4641238" cy="4374149"/>
          </a:xfrm>
          <a:prstGeom prst="star24">
            <a:avLst/>
          </a:prstGeom>
          <a:solidFill>
            <a:srgbClr val="C00000"/>
          </a:solidFill>
        </p:spPr>
        <p:style>
          <a:lnRef idx="0">
            <a:schemeClr val="accent2"/>
          </a:lnRef>
          <a:fillRef idx="3">
            <a:schemeClr val="accent2"/>
          </a:fillRef>
          <a:effectRef idx="3">
            <a:schemeClr val="accent2"/>
          </a:effectRef>
          <a:fontRef idx="minor">
            <a:schemeClr val="lt1"/>
          </a:fontRef>
        </p:style>
        <p:txBody>
          <a:bodyPr lIns="106287" tIns="53142" rIns="106287" bIns="53142" anchor="ctr"/>
          <a:lstStyle/>
          <a:p>
            <a:pPr algn="ctr" defTabSz="913910" fontAlgn="auto">
              <a:spcBef>
                <a:spcPts val="0"/>
              </a:spcBef>
              <a:spcAft>
                <a:spcPts val="0"/>
              </a:spcAft>
              <a:defRPr/>
            </a:pPr>
            <a:r>
              <a:rPr lang="en-US" altLang="zh-CN"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13%</a:t>
            </a:r>
            <a:endParaRPr lang="zh-CN" altLang="en-US"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0945" name="Picture 2" descr="http://pic2.nipic.com/20090424/213291_203415003_2.jpg"/>
          <p:cNvPicPr>
            <a:picLocks noChangeAspect="1" noChangeArrowheads="1"/>
          </p:cNvPicPr>
          <p:nvPr/>
        </p:nvPicPr>
        <p:blipFill>
          <a:blip r:embed="rId2"/>
          <a:srcRect b="4088"/>
          <a:stretch>
            <a:fillRect/>
          </a:stretch>
        </p:blipFill>
        <p:spPr bwMode="auto">
          <a:xfrm>
            <a:off x="400050" y="1525588"/>
            <a:ext cx="5102225" cy="4697412"/>
          </a:xfrm>
          <a:prstGeom prst="rect">
            <a:avLst/>
          </a:prstGeom>
          <a:noFill/>
          <a:ln w="9525">
            <a:noFill/>
            <a:miter lim="800000"/>
            <a:headEnd/>
            <a:tailEnd/>
          </a:ln>
        </p:spPr>
      </p:pic>
      <p:sp>
        <p:nvSpPr>
          <p:cNvPr id="3" name="标题 1"/>
          <p:cNvSpPr txBox="1">
            <a:spLocks/>
          </p:cNvSpPr>
          <p:nvPr/>
        </p:nvSpPr>
        <p:spPr>
          <a:xfrm>
            <a:off x="3544179" y="891009"/>
            <a:ext cx="2856628" cy="1296044"/>
          </a:xfrm>
          <a:prstGeom prst="rect">
            <a:avLst/>
          </a:prstGeom>
          <a:ln w="28575">
            <a:solidFill>
              <a:srgbClr val="C00000"/>
            </a:solidFill>
          </a:ln>
        </p:spPr>
        <p:txBody>
          <a:bodyPr lIns="106287" tIns="53142" rIns="106287" bIns="53142">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l" rtl="0" fontAlgn="base">
              <a:spcBef>
                <a:spcPct val="0"/>
              </a:spcBef>
              <a:spcAft>
                <a:spcPct val="0"/>
              </a:spcAft>
              <a:defRPr sz="1800">
                <a:solidFill>
                  <a:schemeClr val="tx1"/>
                </a:solidFill>
                <a:latin typeface="+mj-lt"/>
                <a:ea typeface="+mj-ea"/>
                <a:cs typeface="+mj-cs"/>
              </a:defRPr>
            </a:lvl1pPr>
            <a:lvl2pPr algn="l" rtl="0" fontAlgn="base">
              <a:spcBef>
                <a:spcPct val="0"/>
              </a:spcBef>
              <a:spcAft>
                <a:spcPct val="0"/>
              </a:spcAft>
              <a:defRPr sz="1800">
                <a:solidFill>
                  <a:schemeClr val="tx2"/>
                </a:solidFill>
                <a:latin typeface="Arial" pitchFamily="34" charset="0"/>
                <a:ea typeface="微软雅黑" pitchFamily="34" charset="-122"/>
              </a:defRPr>
            </a:lvl2pPr>
            <a:lvl3pPr algn="l" rtl="0" fontAlgn="base">
              <a:spcBef>
                <a:spcPct val="0"/>
              </a:spcBef>
              <a:spcAft>
                <a:spcPct val="0"/>
              </a:spcAft>
              <a:defRPr sz="1800">
                <a:solidFill>
                  <a:schemeClr val="tx2"/>
                </a:solidFill>
                <a:latin typeface="Arial" pitchFamily="34" charset="0"/>
                <a:ea typeface="微软雅黑" pitchFamily="34" charset="-122"/>
              </a:defRPr>
            </a:lvl3pPr>
            <a:lvl4pPr algn="l" rtl="0" fontAlgn="base">
              <a:spcBef>
                <a:spcPct val="0"/>
              </a:spcBef>
              <a:spcAft>
                <a:spcPct val="0"/>
              </a:spcAft>
              <a:defRPr sz="1800">
                <a:solidFill>
                  <a:schemeClr val="tx2"/>
                </a:solidFill>
                <a:latin typeface="Arial" pitchFamily="34" charset="0"/>
                <a:ea typeface="微软雅黑" pitchFamily="34" charset="-122"/>
              </a:defRPr>
            </a:lvl4pPr>
            <a:lvl5pPr algn="l" rtl="0" fontAlgn="base">
              <a:spcBef>
                <a:spcPct val="0"/>
              </a:spcBef>
              <a:spcAft>
                <a:spcPct val="0"/>
              </a:spcAft>
              <a:defRPr sz="1800">
                <a:solidFill>
                  <a:schemeClr val="tx2"/>
                </a:solidFill>
                <a:latin typeface="Arial" pitchFamily="34" charset="0"/>
                <a:ea typeface="微软雅黑" pitchFamily="34" charset="-122"/>
              </a:defRPr>
            </a:lvl5pPr>
            <a:lvl6pPr marL="342809" algn="l" rtl="0" fontAlgn="base">
              <a:spcBef>
                <a:spcPct val="0"/>
              </a:spcBef>
              <a:spcAft>
                <a:spcPct val="0"/>
              </a:spcAft>
              <a:defRPr sz="1800">
                <a:solidFill>
                  <a:schemeClr val="tx2"/>
                </a:solidFill>
                <a:latin typeface="Arial" pitchFamily="34" charset="0"/>
                <a:ea typeface="微软雅黑" pitchFamily="34" charset="-122"/>
              </a:defRPr>
            </a:lvl6pPr>
            <a:lvl7pPr marL="685617" algn="l" rtl="0" fontAlgn="base">
              <a:spcBef>
                <a:spcPct val="0"/>
              </a:spcBef>
              <a:spcAft>
                <a:spcPct val="0"/>
              </a:spcAft>
              <a:defRPr sz="1800">
                <a:solidFill>
                  <a:schemeClr val="tx2"/>
                </a:solidFill>
                <a:latin typeface="Arial" pitchFamily="34" charset="0"/>
                <a:ea typeface="微软雅黑" pitchFamily="34" charset="-122"/>
              </a:defRPr>
            </a:lvl7pPr>
            <a:lvl8pPr marL="1028426" algn="l" rtl="0" fontAlgn="base">
              <a:spcBef>
                <a:spcPct val="0"/>
              </a:spcBef>
              <a:spcAft>
                <a:spcPct val="0"/>
              </a:spcAft>
              <a:defRPr sz="1800">
                <a:solidFill>
                  <a:schemeClr val="tx2"/>
                </a:solidFill>
                <a:latin typeface="Arial" pitchFamily="34" charset="0"/>
                <a:ea typeface="微软雅黑" pitchFamily="34" charset="-122"/>
              </a:defRPr>
            </a:lvl8pPr>
            <a:lvl9pPr marL="1371234" algn="l" rtl="0" fontAlgn="base">
              <a:spcBef>
                <a:spcPct val="0"/>
              </a:spcBef>
              <a:spcAft>
                <a:spcPct val="0"/>
              </a:spcAft>
              <a:defRPr sz="1800">
                <a:solidFill>
                  <a:schemeClr val="tx2"/>
                </a:solidFill>
                <a:latin typeface="Arial" pitchFamily="34" charset="0"/>
                <a:ea typeface="微软雅黑" pitchFamily="34" charset="-122"/>
              </a:defRPr>
            </a:lvl9pPr>
          </a:lstStyle>
          <a:p>
            <a:pPr algn="ctr" defTabSz="913910">
              <a:defRPr/>
            </a:pPr>
            <a:r>
              <a:rPr lang="en-US" altLang="zh-CN" sz="42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5</a:t>
            </a:r>
            <a:r>
              <a:rPr lang="zh-CN" altLang="en-US" sz="42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年期交首年佣金</a:t>
            </a:r>
          </a:p>
        </p:txBody>
      </p:sp>
      <p:sp>
        <p:nvSpPr>
          <p:cNvPr id="6" name="矩形 5"/>
          <p:cNvSpPr/>
          <p:nvPr/>
        </p:nvSpPr>
        <p:spPr>
          <a:xfrm>
            <a:off x="6413314" y="2187056"/>
            <a:ext cx="1727756" cy="1292262"/>
          </a:xfrm>
          <a:prstGeom prst="rect">
            <a:avLst/>
          </a:prstGeom>
        </p:spPr>
        <p:txBody>
          <a:bodyPr wrap="none" lIns="106287" tIns="53142" rIns="106287" bIns="5314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defTabSz="913910" fontAlgn="auto">
              <a:spcBef>
                <a:spcPts val="0"/>
              </a:spcBef>
              <a:spcAft>
                <a:spcPts val="0"/>
              </a:spcAft>
              <a:defRPr/>
            </a:pPr>
            <a:r>
              <a:rPr lang="en-US" altLang="zh-CN" sz="7700" b="1" kern="0"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rPr>
              <a:t>25%</a:t>
            </a:r>
            <a:endParaRPr lang="zh-CN" altLang="en-US" sz="16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endParaRPr>
          </a:p>
        </p:txBody>
      </p:sp>
      <p:sp>
        <p:nvSpPr>
          <p:cNvPr id="8" name="二十四角星 7"/>
          <p:cNvSpPr/>
          <p:nvPr/>
        </p:nvSpPr>
        <p:spPr>
          <a:xfrm>
            <a:off x="4829171" y="1454143"/>
            <a:ext cx="4641238" cy="4374149"/>
          </a:xfrm>
          <a:prstGeom prst="star24">
            <a:avLst/>
          </a:prstGeom>
          <a:solidFill>
            <a:srgbClr val="C00000"/>
          </a:solidFill>
        </p:spPr>
        <p:style>
          <a:lnRef idx="0">
            <a:schemeClr val="accent2"/>
          </a:lnRef>
          <a:fillRef idx="3">
            <a:schemeClr val="accent2"/>
          </a:fillRef>
          <a:effectRef idx="3">
            <a:schemeClr val="accent2"/>
          </a:effectRef>
          <a:fontRef idx="minor">
            <a:schemeClr val="lt1"/>
          </a:fontRef>
        </p:style>
        <p:txBody>
          <a:bodyPr lIns="106287" tIns="53142" rIns="106287" bIns="53142" anchor="ctr"/>
          <a:lstStyle/>
          <a:p>
            <a:pPr algn="ctr" defTabSz="913910" fontAlgn="auto">
              <a:spcBef>
                <a:spcPts val="0"/>
              </a:spcBef>
              <a:spcAft>
                <a:spcPts val="0"/>
              </a:spcAft>
              <a:defRPr/>
            </a:pPr>
            <a:r>
              <a:rPr lang="en-US" altLang="zh-CN"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16%</a:t>
            </a:r>
            <a:endParaRPr lang="zh-CN" altLang="en-US"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1969" name="Picture 2" descr="http://pic2.nipic.com/20090424/213291_203415003_2.jpg"/>
          <p:cNvPicPr>
            <a:picLocks noChangeAspect="1" noChangeArrowheads="1"/>
          </p:cNvPicPr>
          <p:nvPr/>
        </p:nvPicPr>
        <p:blipFill>
          <a:blip r:embed="rId2"/>
          <a:srcRect b="4088"/>
          <a:stretch>
            <a:fillRect/>
          </a:stretch>
        </p:blipFill>
        <p:spPr bwMode="auto">
          <a:xfrm>
            <a:off x="400050" y="1525588"/>
            <a:ext cx="5102225" cy="4697412"/>
          </a:xfrm>
          <a:prstGeom prst="rect">
            <a:avLst/>
          </a:prstGeom>
          <a:noFill/>
          <a:ln w="9525">
            <a:noFill/>
            <a:miter lim="800000"/>
            <a:headEnd/>
            <a:tailEnd/>
          </a:ln>
        </p:spPr>
      </p:pic>
      <p:sp>
        <p:nvSpPr>
          <p:cNvPr id="3" name="标题 1"/>
          <p:cNvSpPr txBox="1">
            <a:spLocks/>
          </p:cNvSpPr>
          <p:nvPr/>
        </p:nvSpPr>
        <p:spPr>
          <a:xfrm>
            <a:off x="3544210" y="891009"/>
            <a:ext cx="2858158" cy="1296044"/>
          </a:xfrm>
          <a:prstGeom prst="rect">
            <a:avLst/>
          </a:prstGeom>
          <a:ln w="28575">
            <a:solidFill>
              <a:srgbClr val="C00000"/>
            </a:solidFill>
          </a:ln>
        </p:spPr>
        <p:txBody>
          <a:bodyPr lIns="106287" tIns="53142" rIns="106287" bIns="53142">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l" rtl="0" fontAlgn="base">
              <a:spcBef>
                <a:spcPct val="0"/>
              </a:spcBef>
              <a:spcAft>
                <a:spcPct val="0"/>
              </a:spcAft>
              <a:defRPr sz="1800">
                <a:solidFill>
                  <a:schemeClr val="tx1"/>
                </a:solidFill>
                <a:latin typeface="+mj-lt"/>
                <a:ea typeface="+mj-ea"/>
                <a:cs typeface="+mj-cs"/>
              </a:defRPr>
            </a:lvl1pPr>
            <a:lvl2pPr algn="l" rtl="0" fontAlgn="base">
              <a:spcBef>
                <a:spcPct val="0"/>
              </a:spcBef>
              <a:spcAft>
                <a:spcPct val="0"/>
              </a:spcAft>
              <a:defRPr sz="1800">
                <a:solidFill>
                  <a:schemeClr val="tx2"/>
                </a:solidFill>
                <a:latin typeface="Arial" pitchFamily="34" charset="0"/>
                <a:ea typeface="微软雅黑" pitchFamily="34" charset="-122"/>
              </a:defRPr>
            </a:lvl2pPr>
            <a:lvl3pPr algn="l" rtl="0" fontAlgn="base">
              <a:spcBef>
                <a:spcPct val="0"/>
              </a:spcBef>
              <a:spcAft>
                <a:spcPct val="0"/>
              </a:spcAft>
              <a:defRPr sz="1800">
                <a:solidFill>
                  <a:schemeClr val="tx2"/>
                </a:solidFill>
                <a:latin typeface="Arial" pitchFamily="34" charset="0"/>
                <a:ea typeface="微软雅黑" pitchFamily="34" charset="-122"/>
              </a:defRPr>
            </a:lvl3pPr>
            <a:lvl4pPr algn="l" rtl="0" fontAlgn="base">
              <a:spcBef>
                <a:spcPct val="0"/>
              </a:spcBef>
              <a:spcAft>
                <a:spcPct val="0"/>
              </a:spcAft>
              <a:defRPr sz="1800">
                <a:solidFill>
                  <a:schemeClr val="tx2"/>
                </a:solidFill>
                <a:latin typeface="Arial" pitchFamily="34" charset="0"/>
                <a:ea typeface="微软雅黑" pitchFamily="34" charset="-122"/>
              </a:defRPr>
            </a:lvl4pPr>
            <a:lvl5pPr algn="l" rtl="0" fontAlgn="base">
              <a:spcBef>
                <a:spcPct val="0"/>
              </a:spcBef>
              <a:spcAft>
                <a:spcPct val="0"/>
              </a:spcAft>
              <a:defRPr sz="1800">
                <a:solidFill>
                  <a:schemeClr val="tx2"/>
                </a:solidFill>
                <a:latin typeface="Arial" pitchFamily="34" charset="0"/>
                <a:ea typeface="微软雅黑" pitchFamily="34" charset="-122"/>
              </a:defRPr>
            </a:lvl5pPr>
            <a:lvl6pPr marL="342809" algn="l" rtl="0" fontAlgn="base">
              <a:spcBef>
                <a:spcPct val="0"/>
              </a:spcBef>
              <a:spcAft>
                <a:spcPct val="0"/>
              </a:spcAft>
              <a:defRPr sz="1800">
                <a:solidFill>
                  <a:schemeClr val="tx2"/>
                </a:solidFill>
                <a:latin typeface="Arial" pitchFamily="34" charset="0"/>
                <a:ea typeface="微软雅黑" pitchFamily="34" charset="-122"/>
              </a:defRPr>
            </a:lvl6pPr>
            <a:lvl7pPr marL="685617" algn="l" rtl="0" fontAlgn="base">
              <a:spcBef>
                <a:spcPct val="0"/>
              </a:spcBef>
              <a:spcAft>
                <a:spcPct val="0"/>
              </a:spcAft>
              <a:defRPr sz="1800">
                <a:solidFill>
                  <a:schemeClr val="tx2"/>
                </a:solidFill>
                <a:latin typeface="Arial" pitchFamily="34" charset="0"/>
                <a:ea typeface="微软雅黑" pitchFamily="34" charset="-122"/>
              </a:defRPr>
            </a:lvl7pPr>
            <a:lvl8pPr marL="1028426" algn="l" rtl="0" fontAlgn="base">
              <a:spcBef>
                <a:spcPct val="0"/>
              </a:spcBef>
              <a:spcAft>
                <a:spcPct val="0"/>
              </a:spcAft>
              <a:defRPr sz="1800">
                <a:solidFill>
                  <a:schemeClr val="tx2"/>
                </a:solidFill>
                <a:latin typeface="Arial" pitchFamily="34" charset="0"/>
                <a:ea typeface="微软雅黑" pitchFamily="34" charset="-122"/>
              </a:defRPr>
            </a:lvl8pPr>
            <a:lvl9pPr marL="1371234" algn="l" rtl="0" fontAlgn="base">
              <a:spcBef>
                <a:spcPct val="0"/>
              </a:spcBef>
              <a:spcAft>
                <a:spcPct val="0"/>
              </a:spcAft>
              <a:defRPr sz="1800">
                <a:solidFill>
                  <a:schemeClr val="tx2"/>
                </a:solidFill>
                <a:latin typeface="Arial" pitchFamily="34" charset="0"/>
                <a:ea typeface="微软雅黑" pitchFamily="34" charset="-122"/>
              </a:defRPr>
            </a:lvl9pPr>
          </a:lstStyle>
          <a:p>
            <a:pPr algn="ctr" defTabSz="913910">
              <a:defRPr/>
            </a:pPr>
            <a:r>
              <a:rPr lang="en-US" altLang="zh-CN" sz="42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10</a:t>
            </a:r>
            <a:r>
              <a:rPr lang="zh-CN" altLang="en-US" sz="4200" b="1" spc="58" dirty="0">
                <a:ln w="11430"/>
                <a:solidFill>
                  <a:srgbClr val="C00000"/>
                </a:solidFill>
                <a:effectLst>
                  <a:outerShdw blurRad="76200" dist="50800" dir="5400000" algn="tl" rotWithShape="0">
                    <a:srgbClr val="000000">
                      <a:alpha val="65000"/>
                    </a:srgbClr>
                  </a:outerShdw>
                </a:effectLst>
                <a:latin typeface="方正粗宋简体" pitchFamily="65" charset="-122"/>
                <a:ea typeface="方正粗宋简体" pitchFamily="65" charset="-122"/>
                <a:cs typeface="+mn-cs"/>
              </a:rPr>
              <a:t>年期交首年佣金</a:t>
            </a:r>
          </a:p>
        </p:txBody>
      </p:sp>
      <p:sp>
        <p:nvSpPr>
          <p:cNvPr id="8" name="二十四角星 7"/>
          <p:cNvSpPr/>
          <p:nvPr/>
        </p:nvSpPr>
        <p:spPr>
          <a:xfrm>
            <a:off x="4900609" y="2106032"/>
            <a:ext cx="4641238" cy="4374149"/>
          </a:xfrm>
          <a:prstGeom prst="star24">
            <a:avLst/>
          </a:prstGeom>
          <a:solidFill>
            <a:srgbClr val="C00000"/>
          </a:solidFill>
        </p:spPr>
        <p:style>
          <a:lnRef idx="0">
            <a:schemeClr val="accent2"/>
          </a:lnRef>
          <a:fillRef idx="3">
            <a:schemeClr val="accent2"/>
          </a:fillRef>
          <a:effectRef idx="3">
            <a:schemeClr val="accent2"/>
          </a:effectRef>
          <a:fontRef idx="minor">
            <a:schemeClr val="lt1"/>
          </a:fontRef>
        </p:style>
        <p:txBody>
          <a:bodyPr lIns="106287" tIns="53142" rIns="106287" bIns="53142" anchor="ctr"/>
          <a:lstStyle/>
          <a:p>
            <a:pPr algn="ctr" defTabSz="913910" fontAlgn="auto">
              <a:spcBef>
                <a:spcPts val="0"/>
              </a:spcBef>
              <a:spcAft>
                <a:spcPts val="0"/>
              </a:spcAft>
              <a:defRPr/>
            </a:pPr>
            <a:r>
              <a:rPr lang="en-US" altLang="zh-CN"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rPr>
              <a:t>24%</a:t>
            </a:r>
            <a:endParaRPr lang="zh-CN" altLang="en-US" sz="10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宋简体" pitchFamily="65" charset="-122"/>
              <a:ea typeface="方正粗宋简体" pitchFamily="65"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3" name="图片 1"/>
          <p:cNvPicPr>
            <a:picLocks noChangeAspect="1"/>
          </p:cNvPicPr>
          <p:nvPr/>
        </p:nvPicPr>
        <p:blipFill>
          <a:blip r:embed="rId3"/>
          <a:srcRect/>
          <a:stretch>
            <a:fillRect/>
          </a:stretch>
        </p:blipFill>
        <p:spPr bwMode="auto">
          <a:xfrm>
            <a:off x="0" y="0"/>
            <a:ext cx="10801350" cy="648017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1" name="Picture 2" descr="C:\Users\chinalife\Desktop\tu\201639-120GFZ1108.jpg"/>
          <p:cNvPicPr>
            <a:picLocks noChangeAspect="1" noChangeArrowheads="1"/>
          </p:cNvPicPr>
          <p:nvPr/>
        </p:nvPicPr>
        <p:blipFill>
          <a:blip r:embed="rId2"/>
          <a:srcRect/>
          <a:stretch>
            <a:fillRect/>
          </a:stretch>
        </p:blipFill>
        <p:spPr bwMode="auto">
          <a:xfrm>
            <a:off x="-168275" y="-100013"/>
            <a:ext cx="11239500" cy="6742113"/>
          </a:xfrm>
          <a:prstGeom prst="rect">
            <a:avLst/>
          </a:prstGeom>
          <a:noFill/>
          <a:ln w="9525">
            <a:noFill/>
            <a:miter lim="800000"/>
            <a:headEnd/>
            <a:tailEnd/>
          </a:ln>
        </p:spPr>
      </p:pic>
      <p:sp>
        <p:nvSpPr>
          <p:cNvPr id="3" name="矩形 2"/>
          <p:cNvSpPr/>
          <p:nvPr/>
        </p:nvSpPr>
        <p:spPr>
          <a:xfrm>
            <a:off x="4049845" y="2996888"/>
            <a:ext cx="2954362" cy="1360955"/>
          </a:xfrm>
          <a:prstGeom prst="rect">
            <a:avLst/>
          </a:prstGeom>
          <a:noFill/>
        </p:spPr>
        <p:txBody>
          <a:bodyPr>
            <a:spAutoFit/>
          </a:bodyPr>
          <a:lstStyle/>
          <a:p>
            <a:pPr algn="ctr" defTabSz="914400">
              <a:defRPr/>
            </a:pPr>
            <a:r>
              <a:rPr lang="en-US" altLang="zh-CN" sz="3600" b="1" spc="50" dirty="0">
                <a:ln w="12700" cmpd="sng">
                  <a:solidFill>
                    <a:schemeClr val="accent6">
                      <a:satMod val="120000"/>
                      <a:shade val="80000"/>
                    </a:schemeClr>
                  </a:solidFill>
                  <a:prstDash val="solid"/>
                </a:ln>
                <a:solidFill>
                  <a:schemeClr val="accent6">
                    <a:tint val="1000"/>
                  </a:schemeClr>
                </a:solidFill>
                <a:effectLst>
                  <a:glow rad="228600">
                    <a:schemeClr val="accent6">
                      <a:satMod val="175000"/>
                      <a:alpha val="40000"/>
                    </a:schemeClr>
                  </a:glow>
                </a:effectLst>
                <a:latin typeface="Broadway" pitchFamily="82" charset="0"/>
                <a:ea typeface="方正粗倩简体" pitchFamily="65" charset="-122"/>
              </a:rPr>
              <a:t>2015</a:t>
            </a:r>
          </a:p>
          <a:p>
            <a:pPr algn="ctr" defTabSz="914400">
              <a:defRPr/>
            </a:pPr>
            <a:r>
              <a:rPr lang="zh-CN" altLang="en-US" sz="3600" b="1" spc="50" dirty="0">
                <a:ln w="12700" cmpd="sng">
                  <a:solidFill>
                    <a:schemeClr val="accent6">
                      <a:satMod val="120000"/>
                      <a:shade val="80000"/>
                    </a:schemeClr>
                  </a:solidFill>
                  <a:prstDash val="solid"/>
                </a:ln>
                <a:solidFill>
                  <a:schemeClr val="accent6">
                    <a:tint val="1000"/>
                  </a:schemeClr>
                </a:solidFill>
                <a:effectLst>
                  <a:glow rad="228600">
                    <a:schemeClr val="accent6">
                      <a:satMod val="175000"/>
                      <a:alpha val="40000"/>
                    </a:schemeClr>
                  </a:glow>
                </a:effectLst>
                <a:latin typeface="Broadway" pitchFamily="82" charset="0"/>
                <a:ea typeface="方正粗倩简体" pitchFamily="65" charset="-122"/>
              </a:rPr>
              <a:t>开门红</a:t>
            </a:r>
          </a:p>
        </p:txBody>
      </p:sp>
      <p:sp>
        <p:nvSpPr>
          <p:cNvPr id="4" name="矩形 3"/>
          <p:cNvSpPr/>
          <p:nvPr/>
        </p:nvSpPr>
        <p:spPr>
          <a:xfrm>
            <a:off x="2531639" y="809463"/>
            <a:ext cx="6118571" cy="1500547"/>
          </a:xfrm>
          <a:prstGeom prst="rect">
            <a:avLst/>
          </a:prstGeom>
          <a:noFill/>
        </p:spPr>
        <p:txBody>
          <a:bodyPr wrap="none">
            <a:spAutoFit/>
          </a:bodyPr>
          <a:lstStyle/>
          <a:p>
            <a:pPr algn="ctr" defTabSz="914400">
              <a:defRPr/>
            </a:pPr>
            <a:r>
              <a:rPr lang="zh-CN" altLang="en-US"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一起</a:t>
            </a:r>
            <a:r>
              <a:rPr lang="zh-CN" altLang="en-US" sz="8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尖叫</a:t>
            </a:r>
            <a:r>
              <a:rPr lang="zh-CN" altLang="en-US"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吧</a:t>
            </a:r>
            <a:r>
              <a:rPr lang="en-US" altLang="zh-CN"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rPr>
              <a:t>@</a:t>
            </a:r>
            <a:endParaRPr lang="zh-CN" altLang="en-US" sz="6000" dirty="0">
              <a:ln w="18415" cmpd="sng">
                <a:solidFill>
                  <a:srgbClr val="FFFFFF"/>
                </a:solidFill>
                <a:prstDash val="solid"/>
              </a:ln>
              <a:solidFill>
                <a:srgbClr val="FFFFFF"/>
              </a:solidFill>
              <a:effectLst>
                <a:glow rad="228600">
                  <a:schemeClr val="accent6">
                    <a:satMod val="175000"/>
                    <a:alpha val="40000"/>
                  </a:schemeClr>
                </a:glow>
                <a:outerShdw blurRad="63500" dir="3600000" algn="tl" rotWithShape="0">
                  <a:srgbClr val="000000">
                    <a:alpha val="70000"/>
                  </a:srgbClr>
                </a:outerShdw>
              </a:effectLst>
              <a:latin typeface="方正粗宋简体" pitchFamily="65" charset="-122"/>
              <a:ea typeface="方正粗宋简体" pitchFamily="65" charset="-122"/>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2.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3.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4.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757</TotalTime>
  <Words>3189</Words>
  <Application>Microsoft Office PowerPoint</Application>
  <PresentationFormat>自定义</PresentationFormat>
  <Paragraphs>740</Paragraphs>
  <Slides>80</Slides>
  <Notes>26</Notes>
  <HiddenSlides>0</HiddenSlides>
  <MMClips>0</MMClips>
  <ScaleCrop>false</ScaleCrop>
  <HeadingPairs>
    <vt:vector size="6" baseType="variant">
      <vt:variant>
        <vt:lpstr>主题</vt:lpstr>
      </vt:variant>
      <vt:variant>
        <vt:i4>2</vt:i4>
      </vt:variant>
      <vt:variant>
        <vt:lpstr>嵌入 OLE 服务器</vt:lpstr>
      </vt:variant>
      <vt:variant>
        <vt:i4>2</vt:i4>
      </vt:variant>
      <vt:variant>
        <vt:lpstr>幻灯片标题</vt:lpstr>
      </vt:variant>
      <vt:variant>
        <vt:i4>80</vt:i4>
      </vt:variant>
    </vt:vector>
  </HeadingPairs>
  <TitlesOfParts>
    <vt:vector size="84" baseType="lpstr">
      <vt:lpstr>Office 主题</vt:lpstr>
      <vt:lpstr>1_Office 主题</vt:lpstr>
      <vt:lpstr>Visio</vt:lpstr>
      <vt:lpstr>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产品形态（基本形态）：</vt:lpstr>
      <vt:lpstr>PowerPoint 演示文稿</vt:lpstr>
      <vt:lpstr>产品基本形态：</vt:lpstr>
      <vt:lpstr>三金合一鑫如意</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3年5年都这么棒10年呢？</vt:lpstr>
      <vt:lpstr>产品基本形态：</vt:lpstr>
      <vt:lpstr>PowerPoint 演示文稿</vt:lpstr>
      <vt:lpstr>鑫如意</vt:lpstr>
      <vt:lpstr>产品形态集众家所长！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保险新时代 国寿鑫领航</dc:title>
  <cp:lastModifiedBy>cheny</cp:lastModifiedBy>
  <cp:revision>63</cp:revision>
  <dcterms:modified xsi:type="dcterms:W3CDTF">2014-12-06T18:41:05Z</dcterms:modified>
</cp:coreProperties>
</file>