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59" r:id="rId4"/>
    <p:sldId id="260" r:id="rId5"/>
    <p:sldId id="262" r:id="rId6"/>
    <p:sldId id="263" r:id="rId7"/>
    <p:sldId id="264" r:id="rId8"/>
    <p:sldId id="265" r:id="rId9"/>
    <p:sldId id="267" r:id="rId10"/>
    <p:sldId id="268" r:id="rId11"/>
    <p:sldId id="269" r:id="rId12"/>
    <p:sldId id="271" r:id="rId13"/>
    <p:sldId id="272" r:id="rId14"/>
    <p:sldId id="274" r:id="rId15"/>
    <p:sldId id="275" r:id="rId16"/>
    <p:sldId id="276" r:id="rId17"/>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8" d="100"/>
          <a:sy n="108" d="100"/>
        </p:scale>
        <p:origin x="-1704"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E0E090A-962B-4396-8137-F0B261DF8C46}" type="doc">
      <dgm:prSet loTypeId="urn:microsoft.com/office/officeart/2005/8/layout/hProcess4" loCatId="process" qsTypeId="urn:microsoft.com/office/officeart/2005/8/quickstyle/3d2" qsCatId="3D" csTypeId="urn:microsoft.com/office/officeart/2005/8/colors/accent1_2" csCatId="accent1" phldr="1"/>
      <dgm:spPr/>
      <dgm:t>
        <a:bodyPr/>
        <a:lstStyle/>
        <a:p>
          <a:endParaRPr lang="en-US"/>
        </a:p>
      </dgm:t>
    </dgm:pt>
    <dgm:pt modelId="{2F6E79E2-B1A7-4CF4-908B-8763B864F6CF}">
      <dgm:prSet phldrT="[Text]" custT="1"/>
      <dgm:spPr>
        <a:xfrm>
          <a:off x="387123" y="2693550"/>
          <a:ext cx="1537282" cy="611326"/>
        </a:xfrm>
        <a:solidFill>
          <a:srgbClr val="D16349">
            <a:hueOff val="0"/>
            <a:satOff val="0"/>
            <a:lumOff val="0"/>
            <a:alphaOff val="0"/>
          </a:srgbClr>
        </a:solidFill>
        <a:ln>
          <a:noFill/>
        </a:ln>
        <a:effectLst>
          <a:outerShdw blurRad="50800" dist="25400" dir="5400000" rotWithShape="0">
            <a:srgbClr val="000000">
              <a:alpha val="45000"/>
            </a:srgbClr>
          </a:outerShdw>
        </a:effectLst>
        <a:scene3d>
          <a:camera prst="orthographicFront"/>
          <a:lightRig rig="threePt" dir="t">
            <a:rot lat="0" lon="0" rev="7500000"/>
          </a:lightRig>
        </a:scene3d>
        <a:sp3d prstMaterial="plastic">
          <a:bevelT w="127000" h="25400" prst="relaxedInset"/>
        </a:sp3d>
      </dgm:spPr>
      <dgm:t>
        <a:bodyPr/>
        <a:lstStyle/>
        <a:p>
          <a:r>
            <a:rPr lang="zh-CN" altLang="en-US" sz="2100" dirty="0" smtClean="0">
              <a:solidFill>
                <a:sysClr val="window" lastClr="FFFFFF"/>
              </a:solidFill>
              <a:latin typeface="Georgia"/>
              <a:ea typeface="+mn-ea"/>
              <a:cs typeface="+mn-cs"/>
            </a:rPr>
            <a:t>电话约访</a:t>
          </a:r>
          <a:endParaRPr lang="en-US" sz="2100" dirty="0">
            <a:solidFill>
              <a:sysClr val="window" lastClr="FFFFFF"/>
            </a:solidFill>
            <a:latin typeface="Georgia"/>
            <a:ea typeface="+mn-ea"/>
            <a:cs typeface="+mn-cs"/>
          </a:endParaRPr>
        </a:p>
      </dgm:t>
    </dgm:pt>
    <dgm:pt modelId="{4F6C093F-42F1-4714-B03A-C7F4CD47A806}" type="parTrans" cxnId="{6113B525-0F6E-4B01-811D-580BE83F3AF4}">
      <dgm:prSet/>
      <dgm:spPr/>
      <dgm:t>
        <a:bodyPr/>
        <a:lstStyle/>
        <a:p>
          <a:endParaRPr lang="en-US"/>
        </a:p>
      </dgm:t>
    </dgm:pt>
    <dgm:pt modelId="{B88F9A04-0BD2-4C11-8596-02C8483A1C3F}" type="sibTrans" cxnId="{6113B525-0F6E-4B01-811D-580BE83F3AF4}">
      <dgm:prSet/>
      <dgm:spPr>
        <a:xfrm>
          <a:off x="979466" y="1929621"/>
          <a:ext cx="1881985" cy="1881985"/>
        </a:xfrm>
        <a:solidFill>
          <a:srgbClr val="D16349">
            <a:tint val="60000"/>
            <a:hueOff val="0"/>
            <a:satOff val="0"/>
            <a:lumOff val="0"/>
            <a:alphaOff val="0"/>
          </a:srgbClr>
        </a:solidFill>
        <a:ln>
          <a:noFill/>
        </a:ln>
        <a:effectLst>
          <a:outerShdw blurRad="50800" dist="25400" dir="5400000" rotWithShape="0">
            <a:srgbClr val="000000">
              <a:alpha val="45000"/>
            </a:srgbClr>
          </a:outerShdw>
        </a:effectLst>
        <a:scene3d>
          <a:camera prst="orthographicFront"/>
          <a:lightRig rig="threePt" dir="t">
            <a:rot lat="0" lon="0" rev="7500000"/>
          </a:lightRig>
        </a:scene3d>
        <a:sp3d z="-70000" extrusionH="63500" prstMaterial="matte">
          <a:bevelT w="25400" h="6350" prst="relaxedInset"/>
          <a:contourClr>
            <a:sysClr val="window" lastClr="FFFFFF"/>
          </a:contourClr>
        </a:sp3d>
      </dgm:spPr>
      <dgm:t>
        <a:bodyPr/>
        <a:lstStyle/>
        <a:p>
          <a:endParaRPr lang="en-US"/>
        </a:p>
      </dgm:t>
    </dgm:pt>
    <dgm:pt modelId="{4BD81994-AA1B-467C-9655-F2081F3A5BEF}">
      <dgm:prSet phldrT="[Text]" custT="1"/>
      <dgm:spPr>
        <a:xfrm>
          <a:off x="2803" y="1572785"/>
          <a:ext cx="1729442" cy="1426428"/>
        </a:xfrm>
        <a:solidFill>
          <a:sysClr val="window" lastClr="FFFFFF">
            <a:alpha val="90000"/>
            <a:hueOff val="0"/>
            <a:satOff val="0"/>
            <a:lumOff val="0"/>
            <a:alphaOff val="0"/>
          </a:sysClr>
        </a:solidFill>
        <a:ln w="6985" cap="flat" cmpd="sng" algn="ctr">
          <a:solidFill>
            <a:srgbClr val="D16349">
              <a:hueOff val="0"/>
              <a:satOff val="0"/>
              <a:lumOff val="0"/>
              <a:alphaOff val="0"/>
            </a:srgbClr>
          </a:solidFill>
          <a:prstDash val="solid"/>
        </a:ln>
        <a:effectLst/>
        <a:scene3d>
          <a:camera prst="orthographicFront"/>
          <a:lightRig rig="threePt" dir="t">
            <a:rot lat="0" lon="0" rev="7500000"/>
          </a:lightRig>
        </a:scene3d>
        <a:sp3d z="-152400" extrusionH="63500" prstMaterial="dkEdge">
          <a:bevelT w="124450" h="16350" prst="relaxedInset"/>
          <a:contourClr>
            <a:sysClr val="window" lastClr="FFFFFF"/>
          </a:contourClr>
        </a:sp3d>
      </dgm:spPr>
      <dgm:t>
        <a:bodyPr/>
        <a:lstStyle/>
        <a:p>
          <a:r>
            <a:rPr lang="zh-CN" altLang="en-US" sz="3200" dirty="0" smtClean="0">
              <a:solidFill>
                <a:sysClr val="windowText" lastClr="000000">
                  <a:hueOff val="0"/>
                  <a:satOff val="0"/>
                  <a:lumOff val="0"/>
                  <a:alphaOff val="0"/>
                </a:sysClr>
              </a:solidFill>
              <a:latin typeface="Georgia"/>
              <a:ea typeface="+mn-ea"/>
              <a:cs typeface="+mn-cs"/>
            </a:rPr>
            <a:t>步骤</a:t>
          </a:r>
          <a:r>
            <a:rPr lang="en-US" sz="3200" dirty="0" smtClean="0">
              <a:solidFill>
                <a:sysClr val="windowText" lastClr="000000">
                  <a:hueOff val="0"/>
                  <a:satOff val="0"/>
                  <a:lumOff val="0"/>
                  <a:alphaOff val="0"/>
                </a:sysClr>
              </a:solidFill>
              <a:latin typeface="Georgia"/>
              <a:ea typeface="+mn-ea"/>
              <a:cs typeface="+mn-cs"/>
            </a:rPr>
            <a:t> </a:t>
          </a:r>
          <a:r>
            <a:rPr lang="en-US" sz="3200" dirty="0" smtClean="0">
              <a:solidFill>
                <a:sysClr val="windowText" lastClr="000000">
                  <a:hueOff val="0"/>
                  <a:satOff val="0"/>
                  <a:lumOff val="0"/>
                  <a:alphaOff val="0"/>
                </a:sysClr>
              </a:solidFill>
              <a:latin typeface="Georgia"/>
              <a:ea typeface="+mn-ea"/>
              <a:cs typeface="+mn-cs"/>
            </a:rPr>
            <a:t>1</a:t>
          </a:r>
          <a:endParaRPr lang="en-US" sz="3200" dirty="0">
            <a:solidFill>
              <a:sysClr val="windowText" lastClr="000000">
                <a:hueOff val="0"/>
                <a:satOff val="0"/>
                <a:lumOff val="0"/>
                <a:alphaOff val="0"/>
              </a:sysClr>
            </a:solidFill>
            <a:latin typeface="Georgia"/>
            <a:ea typeface="+mn-ea"/>
            <a:cs typeface="+mn-cs"/>
          </a:endParaRPr>
        </a:p>
      </dgm:t>
    </dgm:pt>
    <dgm:pt modelId="{EF968A47-190A-4A8A-A6B2-DC102C3C8445}" type="parTrans" cxnId="{8DA77A81-1FBC-4153-8761-3508828032BD}">
      <dgm:prSet/>
      <dgm:spPr/>
      <dgm:t>
        <a:bodyPr/>
        <a:lstStyle/>
        <a:p>
          <a:endParaRPr lang="en-US"/>
        </a:p>
      </dgm:t>
    </dgm:pt>
    <dgm:pt modelId="{85E6E3E2-C984-482A-9B13-6C02AF3BE909}" type="sibTrans" cxnId="{8DA77A81-1FBC-4153-8761-3508828032BD}">
      <dgm:prSet/>
      <dgm:spPr/>
      <dgm:t>
        <a:bodyPr/>
        <a:lstStyle/>
        <a:p>
          <a:endParaRPr lang="en-US"/>
        </a:p>
      </dgm:t>
    </dgm:pt>
    <dgm:pt modelId="{57804991-FA0C-49F5-B9AA-A4538FCBFEC4}">
      <dgm:prSet phldrT="[Text]" custT="1"/>
      <dgm:spPr>
        <a:xfrm>
          <a:off x="2579466" y="1267122"/>
          <a:ext cx="1537282" cy="611326"/>
        </a:xfrm>
        <a:solidFill>
          <a:srgbClr val="D16349">
            <a:hueOff val="0"/>
            <a:satOff val="0"/>
            <a:lumOff val="0"/>
            <a:alphaOff val="0"/>
          </a:srgbClr>
        </a:solidFill>
        <a:ln>
          <a:noFill/>
        </a:ln>
        <a:effectLst>
          <a:outerShdw blurRad="50800" dist="25400" dir="5400000" rotWithShape="0">
            <a:srgbClr val="000000">
              <a:alpha val="45000"/>
            </a:srgbClr>
          </a:outerShdw>
        </a:effectLst>
        <a:scene3d>
          <a:camera prst="orthographicFront"/>
          <a:lightRig rig="threePt" dir="t">
            <a:rot lat="0" lon="0" rev="7500000"/>
          </a:lightRig>
        </a:scene3d>
        <a:sp3d prstMaterial="plastic">
          <a:bevelT w="127000" h="25400" prst="relaxedInset"/>
        </a:sp3d>
      </dgm:spPr>
      <dgm:t>
        <a:bodyPr/>
        <a:lstStyle/>
        <a:p>
          <a:r>
            <a:rPr lang="zh-CN" altLang="en-US" sz="2100" dirty="0" smtClean="0">
              <a:solidFill>
                <a:sysClr val="window" lastClr="FFFFFF"/>
              </a:solidFill>
              <a:latin typeface="Georgia"/>
              <a:ea typeface="+mn-ea"/>
              <a:cs typeface="+mn-cs"/>
            </a:rPr>
            <a:t>保单体检</a:t>
          </a:r>
          <a:endParaRPr lang="en-US" sz="2100" dirty="0">
            <a:solidFill>
              <a:sysClr val="window" lastClr="FFFFFF"/>
            </a:solidFill>
            <a:latin typeface="Georgia"/>
            <a:ea typeface="+mn-ea"/>
            <a:cs typeface="+mn-cs"/>
          </a:endParaRPr>
        </a:p>
      </dgm:t>
    </dgm:pt>
    <dgm:pt modelId="{C167F7FC-F99A-4669-9759-B39B5A1B0351}" type="parTrans" cxnId="{DF1A5151-88BB-428D-B2EA-82FB206CAE00}">
      <dgm:prSet/>
      <dgm:spPr/>
      <dgm:t>
        <a:bodyPr/>
        <a:lstStyle/>
        <a:p>
          <a:endParaRPr lang="en-US"/>
        </a:p>
      </dgm:t>
    </dgm:pt>
    <dgm:pt modelId="{D9185EBD-3AAE-41E1-B58B-AB0014EF5109}" type="sibTrans" cxnId="{DF1A5151-88BB-428D-B2EA-82FB206CAE00}">
      <dgm:prSet/>
      <dgm:spPr>
        <a:xfrm>
          <a:off x="3157398" y="704464"/>
          <a:ext cx="2102969" cy="2102969"/>
        </a:xfrm>
        <a:solidFill>
          <a:srgbClr val="D16349">
            <a:tint val="60000"/>
            <a:hueOff val="0"/>
            <a:satOff val="0"/>
            <a:lumOff val="0"/>
            <a:alphaOff val="0"/>
          </a:srgbClr>
        </a:solidFill>
        <a:ln>
          <a:noFill/>
        </a:ln>
        <a:effectLst>
          <a:outerShdw blurRad="50800" dist="25400" dir="5400000" rotWithShape="0">
            <a:srgbClr val="000000">
              <a:alpha val="45000"/>
            </a:srgbClr>
          </a:outerShdw>
        </a:effectLst>
        <a:scene3d>
          <a:camera prst="orthographicFront"/>
          <a:lightRig rig="threePt" dir="t">
            <a:rot lat="0" lon="0" rev="7500000"/>
          </a:lightRig>
        </a:scene3d>
        <a:sp3d z="-70000" extrusionH="63500" prstMaterial="matte">
          <a:bevelT w="25400" h="6350" prst="relaxedInset"/>
          <a:contourClr>
            <a:sysClr val="window" lastClr="FFFFFF"/>
          </a:contourClr>
        </a:sp3d>
      </dgm:spPr>
      <dgm:t>
        <a:bodyPr/>
        <a:lstStyle/>
        <a:p>
          <a:endParaRPr lang="en-US"/>
        </a:p>
      </dgm:t>
    </dgm:pt>
    <dgm:pt modelId="{FEA9724E-B157-4348-B718-C22BE4FA2DE6}">
      <dgm:prSet phldrT="[Text]" custT="1"/>
      <dgm:spPr>
        <a:xfrm>
          <a:off x="2195146" y="1572785"/>
          <a:ext cx="1729442" cy="1426428"/>
        </a:xfrm>
        <a:solidFill>
          <a:sysClr val="window" lastClr="FFFFFF">
            <a:alpha val="90000"/>
            <a:hueOff val="0"/>
            <a:satOff val="0"/>
            <a:lumOff val="0"/>
            <a:alphaOff val="0"/>
          </a:sysClr>
        </a:solidFill>
        <a:ln w="6985" cap="flat" cmpd="sng" algn="ctr">
          <a:solidFill>
            <a:srgbClr val="D16349">
              <a:hueOff val="0"/>
              <a:satOff val="0"/>
              <a:lumOff val="0"/>
              <a:alphaOff val="0"/>
            </a:srgbClr>
          </a:solidFill>
          <a:prstDash val="solid"/>
        </a:ln>
        <a:effectLst/>
        <a:scene3d>
          <a:camera prst="orthographicFront"/>
          <a:lightRig rig="threePt" dir="t">
            <a:rot lat="0" lon="0" rev="7500000"/>
          </a:lightRig>
        </a:scene3d>
        <a:sp3d z="-152400" extrusionH="63500" prstMaterial="dkEdge">
          <a:bevelT w="124450" h="16350" prst="relaxedInset"/>
          <a:contourClr>
            <a:sysClr val="window" lastClr="FFFFFF"/>
          </a:contourClr>
        </a:sp3d>
      </dgm:spPr>
      <dgm:t>
        <a:bodyPr/>
        <a:lstStyle/>
        <a:p>
          <a:r>
            <a:rPr lang="zh-CN" altLang="en-US" sz="3200" dirty="0" smtClean="0">
              <a:solidFill>
                <a:sysClr val="windowText" lastClr="000000">
                  <a:hueOff val="0"/>
                  <a:satOff val="0"/>
                  <a:lumOff val="0"/>
                  <a:alphaOff val="0"/>
                </a:sysClr>
              </a:solidFill>
              <a:latin typeface="Georgia"/>
              <a:ea typeface="+mn-ea"/>
              <a:cs typeface="+mn-cs"/>
            </a:rPr>
            <a:t>步骤</a:t>
          </a:r>
          <a:r>
            <a:rPr lang="en-US" sz="3200" dirty="0" smtClean="0">
              <a:solidFill>
                <a:sysClr val="windowText" lastClr="000000">
                  <a:hueOff val="0"/>
                  <a:satOff val="0"/>
                  <a:lumOff val="0"/>
                  <a:alphaOff val="0"/>
                </a:sysClr>
              </a:solidFill>
              <a:latin typeface="Georgia"/>
              <a:ea typeface="+mn-ea"/>
              <a:cs typeface="+mn-cs"/>
            </a:rPr>
            <a:t> </a:t>
          </a:r>
          <a:r>
            <a:rPr lang="en-US" sz="3200" dirty="0" smtClean="0">
              <a:solidFill>
                <a:sysClr val="windowText" lastClr="000000">
                  <a:hueOff val="0"/>
                  <a:satOff val="0"/>
                  <a:lumOff val="0"/>
                  <a:alphaOff val="0"/>
                </a:sysClr>
              </a:solidFill>
              <a:latin typeface="Georgia"/>
              <a:ea typeface="+mn-ea"/>
              <a:cs typeface="+mn-cs"/>
            </a:rPr>
            <a:t>2</a:t>
          </a:r>
          <a:endParaRPr lang="en-US" sz="3200" dirty="0">
            <a:solidFill>
              <a:sysClr val="windowText" lastClr="000000">
                <a:hueOff val="0"/>
                <a:satOff val="0"/>
                <a:lumOff val="0"/>
                <a:alphaOff val="0"/>
              </a:sysClr>
            </a:solidFill>
            <a:latin typeface="Georgia"/>
            <a:ea typeface="+mn-ea"/>
            <a:cs typeface="+mn-cs"/>
          </a:endParaRPr>
        </a:p>
      </dgm:t>
    </dgm:pt>
    <dgm:pt modelId="{79C1CC8C-5FAB-4333-8AED-D1456EADE6A0}" type="parTrans" cxnId="{C04B4099-8484-41C0-B540-483EF4C63257}">
      <dgm:prSet/>
      <dgm:spPr/>
      <dgm:t>
        <a:bodyPr/>
        <a:lstStyle/>
        <a:p>
          <a:endParaRPr lang="en-US"/>
        </a:p>
      </dgm:t>
    </dgm:pt>
    <dgm:pt modelId="{99351B03-C46C-4428-88BB-4D24886A99C4}" type="sibTrans" cxnId="{C04B4099-8484-41C0-B540-483EF4C63257}">
      <dgm:prSet/>
      <dgm:spPr/>
      <dgm:t>
        <a:bodyPr/>
        <a:lstStyle/>
        <a:p>
          <a:endParaRPr lang="en-US"/>
        </a:p>
      </dgm:t>
    </dgm:pt>
    <dgm:pt modelId="{1CBCB421-C173-4D70-BFC0-EBBC90C18128}">
      <dgm:prSet phldrT="[Text]" custT="1"/>
      <dgm:spPr>
        <a:xfrm>
          <a:off x="4771809" y="2693550"/>
          <a:ext cx="1537282" cy="611326"/>
        </a:xfrm>
        <a:solidFill>
          <a:srgbClr val="D16349">
            <a:hueOff val="0"/>
            <a:satOff val="0"/>
            <a:lumOff val="0"/>
            <a:alphaOff val="0"/>
          </a:srgbClr>
        </a:solidFill>
        <a:ln>
          <a:noFill/>
        </a:ln>
        <a:effectLst>
          <a:outerShdw blurRad="50800" dist="25400" dir="5400000" rotWithShape="0">
            <a:srgbClr val="000000">
              <a:alpha val="45000"/>
            </a:srgbClr>
          </a:outerShdw>
        </a:effectLst>
        <a:scene3d>
          <a:camera prst="orthographicFront"/>
          <a:lightRig rig="threePt" dir="t">
            <a:rot lat="0" lon="0" rev="7500000"/>
          </a:lightRig>
        </a:scene3d>
        <a:sp3d prstMaterial="plastic">
          <a:bevelT w="127000" h="25400" prst="relaxedInset"/>
        </a:sp3d>
      </dgm:spPr>
      <dgm:t>
        <a:bodyPr/>
        <a:lstStyle/>
        <a:p>
          <a:r>
            <a:rPr lang="zh-CN" altLang="en-US" sz="2100" dirty="0" smtClean="0">
              <a:solidFill>
                <a:sysClr val="window" lastClr="FFFFFF"/>
              </a:solidFill>
              <a:latin typeface="Georgia"/>
              <a:ea typeface="+mn-ea"/>
              <a:cs typeface="+mn-cs"/>
            </a:rPr>
            <a:t>填写紧急联络人</a:t>
          </a:r>
          <a:endParaRPr lang="en-US" sz="2100" dirty="0">
            <a:solidFill>
              <a:sysClr val="window" lastClr="FFFFFF"/>
            </a:solidFill>
            <a:latin typeface="Georgia"/>
            <a:ea typeface="+mn-ea"/>
            <a:cs typeface="+mn-cs"/>
          </a:endParaRPr>
        </a:p>
      </dgm:t>
    </dgm:pt>
    <dgm:pt modelId="{187665E8-E658-439F-8D8E-CB8DE9112950}" type="parTrans" cxnId="{0D73AF68-88B2-48FF-869D-FD55B407A0C7}">
      <dgm:prSet/>
      <dgm:spPr/>
      <dgm:t>
        <a:bodyPr/>
        <a:lstStyle/>
        <a:p>
          <a:endParaRPr lang="en-US"/>
        </a:p>
      </dgm:t>
    </dgm:pt>
    <dgm:pt modelId="{B1659CFD-3901-4C92-BAAF-EA906D17A466}" type="sibTrans" cxnId="{0D73AF68-88B2-48FF-869D-FD55B407A0C7}">
      <dgm:prSet/>
      <dgm:spPr>
        <a:xfrm>
          <a:off x="5364153" y="1929621"/>
          <a:ext cx="1881985" cy="1881985"/>
        </a:xfrm>
        <a:solidFill>
          <a:srgbClr val="D16349">
            <a:tint val="60000"/>
            <a:hueOff val="0"/>
            <a:satOff val="0"/>
            <a:lumOff val="0"/>
            <a:alphaOff val="0"/>
          </a:srgbClr>
        </a:solidFill>
        <a:ln>
          <a:noFill/>
        </a:ln>
        <a:effectLst>
          <a:outerShdw blurRad="50800" dist="25400" dir="5400000" rotWithShape="0">
            <a:srgbClr val="000000">
              <a:alpha val="45000"/>
            </a:srgbClr>
          </a:outerShdw>
        </a:effectLst>
        <a:scene3d>
          <a:camera prst="orthographicFront"/>
          <a:lightRig rig="threePt" dir="t">
            <a:rot lat="0" lon="0" rev="7500000"/>
          </a:lightRig>
        </a:scene3d>
        <a:sp3d z="-70000" extrusionH="63500" prstMaterial="matte">
          <a:bevelT w="25400" h="6350" prst="relaxedInset"/>
          <a:contourClr>
            <a:sysClr val="window" lastClr="FFFFFF"/>
          </a:contourClr>
        </a:sp3d>
      </dgm:spPr>
      <dgm:t>
        <a:bodyPr/>
        <a:lstStyle/>
        <a:p>
          <a:endParaRPr lang="en-US"/>
        </a:p>
      </dgm:t>
    </dgm:pt>
    <dgm:pt modelId="{13CBA346-2451-406D-80EC-3DC625331579}">
      <dgm:prSet phldrT="[Text]" custT="1"/>
      <dgm:spPr>
        <a:xfrm>
          <a:off x="4387489" y="1572785"/>
          <a:ext cx="1729442" cy="1426428"/>
        </a:xfrm>
        <a:solidFill>
          <a:sysClr val="window" lastClr="FFFFFF">
            <a:alpha val="90000"/>
            <a:hueOff val="0"/>
            <a:satOff val="0"/>
            <a:lumOff val="0"/>
            <a:alphaOff val="0"/>
          </a:sysClr>
        </a:solidFill>
        <a:ln w="6985" cap="flat" cmpd="sng" algn="ctr">
          <a:solidFill>
            <a:srgbClr val="D16349">
              <a:hueOff val="0"/>
              <a:satOff val="0"/>
              <a:lumOff val="0"/>
              <a:alphaOff val="0"/>
            </a:srgbClr>
          </a:solidFill>
          <a:prstDash val="solid"/>
        </a:ln>
        <a:effectLst/>
        <a:scene3d>
          <a:camera prst="orthographicFront"/>
          <a:lightRig rig="threePt" dir="t">
            <a:rot lat="0" lon="0" rev="7500000"/>
          </a:lightRig>
        </a:scene3d>
        <a:sp3d z="-152400" extrusionH="63500" prstMaterial="dkEdge">
          <a:bevelT w="124450" h="16350" prst="relaxedInset"/>
          <a:contourClr>
            <a:sysClr val="window" lastClr="FFFFFF"/>
          </a:contourClr>
        </a:sp3d>
      </dgm:spPr>
      <dgm:t>
        <a:bodyPr/>
        <a:lstStyle/>
        <a:p>
          <a:r>
            <a:rPr lang="zh-CN" altLang="en-US" sz="3200" dirty="0" smtClean="0">
              <a:solidFill>
                <a:sysClr val="windowText" lastClr="000000">
                  <a:hueOff val="0"/>
                  <a:satOff val="0"/>
                  <a:lumOff val="0"/>
                  <a:alphaOff val="0"/>
                </a:sysClr>
              </a:solidFill>
              <a:latin typeface="Georgia"/>
              <a:ea typeface="+mn-ea"/>
              <a:cs typeface="+mn-cs"/>
            </a:rPr>
            <a:t>步骤</a:t>
          </a:r>
          <a:r>
            <a:rPr lang="en-US" sz="3200" dirty="0" smtClean="0">
              <a:solidFill>
                <a:sysClr val="windowText" lastClr="000000">
                  <a:hueOff val="0"/>
                  <a:satOff val="0"/>
                  <a:lumOff val="0"/>
                  <a:alphaOff val="0"/>
                </a:sysClr>
              </a:solidFill>
              <a:latin typeface="Georgia"/>
              <a:ea typeface="+mn-ea"/>
              <a:cs typeface="+mn-cs"/>
            </a:rPr>
            <a:t>3</a:t>
          </a:r>
          <a:endParaRPr lang="en-US" sz="3200" dirty="0">
            <a:solidFill>
              <a:sysClr val="windowText" lastClr="000000">
                <a:hueOff val="0"/>
                <a:satOff val="0"/>
                <a:lumOff val="0"/>
                <a:alphaOff val="0"/>
              </a:sysClr>
            </a:solidFill>
            <a:latin typeface="Georgia"/>
            <a:ea typeface="+mn-ea"/>
            <a:cs typeface="+mn-cs"/>
          </a:endParaRPr>
        </a:p>
      </dgm:t>
    </dgm:pt>
    <dgm:pt modelId="{32971A2F-C2E7-41A9-AB1D-D72C4C432436}" type="parTrans" cxnId="{4DF5048B-99E7-491F-978D-C5361F49A660}">
      <dgm:prSet/>
      <dgm:spPr/>
      <dgm:t>
        <a:bodyPr/>
        <a:lstStyle/>
        <a:p>
          <a:endParaRPr lang="en-US"/>
        </a:p>
      </dgm:t>
    </dgm:pt>
    <dgm:pt modelId="{1871CC43-8363-4101-8521-695CBE751BF6}" type="sibTrans" cxnId="{4DF5048B-99E7-491F-978D-C5361F49A660}">
      <dgm:prSet/>
      <dgm:spPr/>
      <dgm:t>
        <a:bodyPr/>
        <a:lstStyle/>
        <a:p>
          <a:endParaRPr lang="en-US"/>
        </a:p>
      </dgm:t>
    </dgm:pt>
    <dgm:pt modelId="{B173468F-4F89-4D48-A8A2-AD430EB72F0A}">
      <dgm:prSet phldrT="[Text]" custT="1"/>
      <dgm:spPr>
        <a:xfrm>
          <a:off x="6964152" y="1267122"/>
          <a:ext cx="1537282" cy="611326"/>
        </a:xfrm>
        <a:solidFill>
          <a:srgbClr val="D16349">
            <a:hueOff val="0"/>
            <a:satOff val="0"/>
            <a:lumOff val="0"/>
            <a:alphaOff val="0"/>
          </a:srgbClr>
        </a:solidFill>
        <a:ln>
          <a:noFill/>
        </a:ln>
        <a:effectLst>
          <a:outerShdw blurRad="50800" dist="25400" dir="5400000" rotWithShape="0">
            <a:srgbClr val="000000">
              <a:alpha val="45000"/>
            </a:srgbClr>
          </a:outerShdw>
        </a:effectLst>
        <a:scene3d>
          <a:camera prst="orthographicFront"/>
          <a:lightRig rig="threePt" dir="t">
            <a:rot lat="0" lon="0" rev="7500000"/>
          </a:lightRig>
        </a:scene3d>
        <a:sp3d prstMaterial="plastic">
          <a:bevelT w="127000" h="25400" prst="relaxedInset"/>
        </a:sp3d>
      </dgm:spPr>
      <dgm:t>
        <a:bodyPr/>
        <a:lstStyle/>
        <a:p>
          <a:r>
            <a:rPr lang="zh-CN" altLang="en-US" sz="2100" dirty="0" smtClean="0">
              <a:solidFill>
                <a:sysClr val="window" lastClr="FFFFFF"/>
              </a:solidFill>
              <a:latin typeface="Georgia"/>
              <a:ea typeface="+mn-ea"/>
              <a:cs typeface="+mn-cs"/>
            </a:rPr>
            <a:t>拜访紧急联络人</a:t>
          </a:r>
          <a:endParaRPr lang="en-US" sz="2100" dirty="0">
            <a:solidFill>
              <a:sysClr val="window" lastClr="FFFFFF"/>
            </a:solidFill>
            <a:latin typeface="Georgia"/>
            <a:ea typeface="+mn-ea"/>
            <a:cs typeface="+mn-cs"/>
          </a:endParaRPr>
        </a:p>
      </dgm:t>
    </dgm:pt>
    <dgm:pt modelId="{8567EFCE-7BFE-41CB-982B-F74C692F653E}" type="parTrans" cxnId="{EF19D838-EF2B-4FA9-AF4D-C0BA5EF93B63}">
      <dgm:prSet/>
      <dgm:spPr/>
      <dgm:t>
        <a:bodyPr/>
        <a:lstStyle/>
        <a:p>
          <a:endParaRPr lang="en-US"/>
        </a:p>
      </dgm:t>
    </dgm:pt>
    <dgm:pt modelId="{ABD18C34-3C6B-4933-ABC5-A451F30BEAE0}" type="sibTrans" cxnId="{EF19D838-EF2B-4FA9-AF4D-C0BA5EF93B63}">
      <dgm:prSet/>
      <dgm:spPr/>
      <dgm:t>
        <a:bodyPr/>
        <a:lstStyle/>
        <a:p>
          <a:endParaRPr lang="en-US"/>
        </a:p>
      </dgm:t>
    </dgm:pt>
    <dgm:pt modelId="{4E569F69-5204-4B6C-8BF5-5B87F99B9893}">
      <dgm:prSet phldrT="[Text]" custT="1"/>
      <dgm:spPr>
        <a:xfrm>
          <a:off x="6579832" y="1572785"/>
          <a:ext cx="1729442" cy="1426428"/>
        </a:xfrm>
        <a:solidFill>
          <a:sysClr val="window" lastClr="FFFFFF">
            <a:alpha val="90000"/>
            <a:hueOff val="0"/>
            <a:satOff val="0"/>
            <a:lumOff val="0"/>
            <a:alphaOff val="0"/>
          </a:sysClr>
        </a:solidFill>
        <a:ln w="6985" cap="flat" cmpd="sng" algn="ctr">
          <a:solidFill>
            <a:srgbClr val="D16349">
              <a:hueOff val="0"/>
              <a:satOff val="0"/>
              <a:lumOff val="0"/>
              <a:alphaOff val="0"/>
            </a:srgbClr>
          </a:solidFill>
          <a:prstDash val="solid"/>
        </a:ln>
        <a:effectLst/>
        <a:scene3d>
          <a:camera prst="orthographicFront"/>
          <a:lightRig rig="threePt" dir="t">
            <a:rot lat="0" lon="0" rev="7500000"/>
          </a:lightRig>
        </a:scene3d>
        <a:sp3d z="-152400" extrusionH="63500" prstMaterial="dkEdge">
          <a:bevelT w="124450" h="16350" prst="relaxedInset"/>
          <a:contourClr>
            <a:sysClr val="window" lastClr="FFFFFF"/>
          </a:contourClr>
        </a:sp3d>
      </dgm:spPr>
      <dgm:t>
        <a:bodyPr/>
        <a:lstStyle/>
        <a:p>
          <a:r>
            <a:rPr lang="zh-CN" altLang="en-US" sz="3200" dirty="0" smtClean="0">
              <a:solidFill>
                <a:sysClr val="windowText" lastClr="000000">
                  <a:hueOff val="0"/>
                  <a:satOff val="0"/>
                  <a:lumOff val="0"/>
                  <a:alphaOff val="0"/>
                </a:sysClr>
              </a:solidFill>
              <a:latin typeface="Georgia"/>
              <a:ea typeface="+mn-ea"/>
              <a:cs typeface="+mn-cs"/>
            </a:rPr>
            <a:t>步骤</a:t>
          </a:r>
          <a:r>
            <a:rPr lang="en-US" sz="3200" dirty="0" smtClean="0">
              <a:solidFill>
                <a:sysClr val="windowText" lastClr="000000">
                  <a:hueOff val="0"/>
                  <a:satOff val="0"/>
                  <a:lumOff val="0"/>
                  <a:alphaOff val="0"/>
                </a:sysClr>
              </a:solidFill>
              <a:latin typeface="Georgia"/>
              <a:ea typeface="+mn-ea"/>
              <a:cs typeface="+mn-cs"/>
            </a:rPr>
            <a:t> </a:t>
          </a:r>
          <a:r>
            <a:rPr lang="en-US" sz="3200" dirty="0" smtClean="0">
              <a:solidFill>
                <a:sysClr val="windowText" lastClr="000000">
                  <a:hueOff val="0"/>
                  <a:satOff val="0"/>
                  <a:lumOff val="0"/>
                  <a:alphaOff val="0"/>
                </a:sysClr>
              </a:solidFill>
              <a:latin typeface="Georgia"/>
              <a:ea typeface="+mn-ea"/>
              <a:cs typeface="+mn-cs"/>
            </a:rPr>
            <a:t>4</a:t>
          </a:r>
          <a:endParaRPr lang="en-US" sz="3200" dirty="0">
            <a:solidFill>
              <a:sysClr val="windowText" lastClr="000000">
                <a:hueOff val="0"/>
                <a:satOff val="0"/>
                <a:lumOff val="0"/>
                <a:alphaOff val="0"/>
              </a:sysClr>
            </a:solidFill>
            <a:latin typeface="Georgia"/>
            <a:ea typeface="+mn-ea"/>
            <a:cs typeface="+mn-cs"/>
          </a:endParaRPr>
        </a:p>
      </dgm:t>
    </dgm:pt>
    <dgm:pt modelId="{6A7D1E66-D330-4DE4-B9E5-56D81B7572AA}" type="parTrans" cxnId="{72A88958-6FF7-4344-B705-39C89453CFC2}">
      <dgm:prSet/>
      <dgm:spPr/>
      <dgm:t>
        <a:bodyPr/>
        <a:lstStyle/>
        <a:p>
          <a:endParaRPr lang="en-US"/>
        </a:p>
      </dgm:t>
    </dgm:pt>
    <dgm:pt modelId="{C4C1E232-C085-4421-B54B-3171EE47DFB5}" type="sibTrans" cxnId="{72A88958-6FF7-4344-B705-39C89453CFC2}">
      <dgm:prSet/>
      <dgm:spPr/>
      <dgm:t>
        <a:bodyPr/>
        <a:lstStyle/>
        <a:p>
          <a:endParaRPr lang="en-US"/>
        </a:p>
      </dgm:t>
    </dgm:pt>
    <dgm:pt modelId="{8C4663B7-5001-425E-AA13-C15B2E485750}" type="pres">
      <dgm:prSet presAssocID="{9E0E090A-962B-4396-8137-F0B261DF8C46}" presName="Name0" presStyleCnt="0">
        <dgm:presLayoutVars>
          <dgm:dir/>
          <dgm:animLvl val="lvl"/>
          <dgm:resizeHandles val="exact"/>
        </dgm:presLayoutVars>
      </dgm:prSet>
      <dgm:spPr/>
      <dgm:t>
        <a:bodyPr/>
        <a:lstStyle/>
        <a:p>
          <a:endParaRPr lang="zh-CN" altLang="en-US"/>
        </a:p>
      </dgm:t>
    </dgm:pt>
    <dgm:pt modelId="{5A0D6C6B-2EE5-45A0-ABD5-05E01CAEE4FA}" type="pres">
      <dgm:prSet presAssocID="{9E0E090A-962B-4396-8137-F0B261DF8C46}" presName="tSp" presStyleCnt="0"/>
      <dgm:spPr/>
    </dgm:pt>
    <dgm:pt modelId="{E268E290-43B9-4279-A44F-0704C2F48973}" type="pres">
      <dgm:prSet presAssocID="{9E0E090A-962B-4396-8137-F0B261DF8C46}" presName="bSp" presStyleCnt="0"/>
      <dgm:spPr/>
    </dgm:pt>
    <dgm:pt modelId="{92B930E6-60CB-4902-8BFF-F1F122211441}" type="pres">
      <dgm:prSet presAssocID="{9E0E090A-962B-4396-8137-F0B261DF8C46}" presName="process" presStyleCnt="0"/>
      <dgm:spPr/>
    </dgm:pt>
    <dgm:pt modelId="{B83E5B50-A48A-490C-BB0F-E5277A4AC511}" type="pres">
      <dgm:prSet presAssocID="{2F6E79E2-B1A7-4CF4-908B-8763B864F6CF}" presName="composite1" presStyleCnt="0"/>
      <dgm:spPr/>
    </dgm:pt>
    <dgm:pt modelId="{29069DC8-CC1B-4424-BD29-30E7ACB7F17D}" type="pres">
      <dgm:prSet presAssocID="{2F6E79E2-B1A7-4CF4-908B-8763B864F6CF}" presName="dummyNode1" presStyleLbl="node1" presStyleIdx="0" presStyleCnt="4"/>
      <dgm:spPr/>
    </dgm:pt>
    <dgm:pt modelId="{15D214C9-D770-4684-9DEE-6D9D02B87751}" type="pres">
      <dgm:prSet presAssocID="{2F6E79E2-B1A7-4CF4-908B-8763B864F6CF}" presName="childNode1" presStyleLbl="bgAcc1" presStyleIdx="0" presStyleCnt="4">
        <dgm:presLayoutVars>
          <dgm:bulletEnabled val="1"/>
        </dgm:presLayoutVars>
      </dgm:prSet>
      <dgm:spPr>
        <a:prstGeom prst="roundRect">
          <a:avLst>
            <a:gd name="adj" fmla="val 10000"/>
          </a:avLst>
        </a:prstGeom>
      </dgm:spPr>
      <dgm:t>
        <a:bodyPr/>
        <a:lstStyle/>
        <a:p>
          <a:endParaRPr lang="en-US"/>
        </a:p>
      </dgm:t>
    </dgm:pt>
    <dgm:pt modelId="{235242FA-5AB4-400A-B42E-391C9099FFAA}" type="pres">
      <dgm:prSet presAssocID="{2F6E79E2-B1A7-4CF4-908B-8763B864F6CF}" presName="childNode1tx" presStyleLbl="bgAcc1" presStyleIdx="0" presStyleCnt="4">
        <dgm:presLayoutVars>
          <dgm:bulletEnabled val="1"/>
        </dgm:presLayoutVars>
      </dgm:prSet>
      <dgm:spPr/>
      <dgm:t>
        <a:bodyPr/>
        <a:lstStyle/>
        <a:p>
          <a:endParaRPr lang="en-US"/>
        </a:p>
      </dgm:t>
    </dgm:pt>
    <dgm:pt modelId="{E451E704-DF27-4831-A30D-748AB43A2272}" type="pres">
      <dgm:prSet presAssocID="{2F6E79E2-B1A7-4CF4-908B-8763B864F6CF}" presName="parentNode1" presStyleLbl="node1" presStyleIdx="0" presStyleCnt="4">
        <dgm:presLayoutVars>
          <dgm:chMax val="1"/>
          <dgm:bulletEnabled val="1"/>
        </dgm:presLayoutVars>
      </dgm:prSet>
      <dgm:spPr>
        <a:prstGeom prst="roundRect">
          <a:avLst>
            <a:gd name="adj" fmla="val 10000"/>
          </a:avLst>
        </a:prstGeom>
      </dgm:spPr>
      <dgm:t>
        <a:bodyPr/>
        <a:lstStyle/>
        <a:p>
          <a:endParaRPr lang="zh-CN" altLang="en-US"/>
        </a:p>
      </dgm:t>
    </dgm:pt>
    <dgm:pt modelId="{EBD77F35-DA90-4091-B390-C4AF0EC7529A}" type="pres">
      <dgm:prSet presAssocID="{2F6E79E2-B1A7-4CF4-908B-8763B864F6CF}" presName="connSite1" presStyleCnt="0"/>
      <dgm:spPr/>
    </dgm:pt>
    <dgm:pt modelId="{690CCBBF-CC52-4D36-98CE-4AC5BC86AADC}" type="pres">
      <dgm:prSet presAssocID="{B88F9A04-0BD2-4C11-8596-02C8483A1C3F}" presName="Name9" presStyleLbl="sibTrans2D1" presStyleIdx="0" presStyleCnt="3"/>
      <dgm:spPr>
        <a:prstGeom prst="leftCircularArrow">
          <a:avLst>
            <a:gd name="adj1" fmla="val 3021"/>
            <a:gd name="adj2" fmla="val 370612"/>
            <a:gd name="adj3" fmla="val 2146122"/>
            <a:gd name="adj4" fmla="val 9024489"/>
            <a:gd name="adj5" fmla="val 3525"/>
          </a:avLst>
        </a:prstGeom>
      </dgm:spPr>
      <dgm:t>
        <a:bodyPr/>
        <a:lstStyle/>
        <a:p>
          <a:endParaRPr lang="zh-CN" altLang="en-US"/>
        </a:p>
      </dgm:t>
    </dgm:pt>
    <dgm:pt modelId="{1CF3F7B2-3C14-48EF-AC0A-E1A2621DDC7D}" type="pres">
      <dgm:prSet presAssocID="{57804991-FA0C-49F5-B9AA-A4538FCBFEC4}" presName="composite2" presStyleCnt="0"/>
      <dgm:spPr/>
    </dgm:pt>
    <dgm:pt modelId="{EF26FB76-96C9-426E-B7F4-971792586BCE}" type="pres">
      <dgm:prSet presAssocID="{57804991-FA0C-49F5-B9AA-A4538FCBFEC4}" presName="dummyNode2" presStyleLbl="node1" presStyleIdx="0" presStyleCnt="4"/>
      <dgm:spPr/>
    </dgm:pt>
    <dgm:pt modelId="{04C28292-1AF1-4299-9B0C-5DE994E518DE}" type="pres">
      <dgm:prSet presAssocID="{57804991-FA0C-49F5-B9AA-A4538FCBFEC4}" presName="childNode2" presStyleLbl="bgAcc1" presStyleIdx="1" presStyleCnt="4" custScaleX="112730">
        <dgm:presLayoutVars>
          <dgm:bulletEnabled val="1"/>
        </dgm:presLayoutVars>
      </dgm:prSet>
      <dgm:spPr>
        <a:prstGeom prst="roundRect">
          <a:avLst>
            <a:gd name="adj" fmla="val 10000"/>
          </a:avLst>
        </a:prstGeom>
      </dgm:spPr>
      <dgm:t>
        <a:bodyPr/>
        <a:lstStyle/>
        <a:p>
          <a:endParaRPr lang="en-US"/>
        </a:p>
      </dgm:t>
    </dgm:pt>
    <dgm:pt modelId="{22E15C0C-0C2F-4B6E-9AB0-BFB99F8E677F}" type="pres">
      <dgm:prSet presAssocID="{57804991-FA0C-49F5-B9AA-A4538FCBFEC4}" presName="childNode2tx" presStyleLbl="bgAcc1" presStyleIdx="1" presStyleCnt="4">
        <dgm:presLayoutVars>
          <dgm:bulletEnabled val="1"/>
        </dgm:presLayoutVars>
      </dgm:prSet>
      <dgm:spPr/>
      <dgm:t>
        <a:bodyPr/>
        <a:lstStyle/>
        <a:p>
          <a:endParaRPr lang="en-US"/>
        </a:p>
      </dgm:t>
    </dgm:pt>
    <dgm:pt modelId="{3897597C-5FD8-49D7-A948-69242CB0E32C}" type="pres">
      <dgm:prSet presAssocID="{57804991-FA0C-49F5-B9AA-A4538FCBFEC4}" presName="parentNode2" presStyleLbl="node1" presStyleIdx="1" presStyleCnt="4">
        <dgm:presLayoutVars>
          <dgm:chMax val="0"/>
          <dgm:bulletEnabled val="1"/>
        </dgm:presLayoutVars>
      </dgm:prSet>
      <dgm:spPr>
        <a:prstGeom prst="roundRect">
          <a:avLst>
            <a:gd name="adj" fmla="val 10000"/>
          </a:avLst>
        </a:prstGeom>
      </dgm:spPr>
      <dgm:t>
        <a:bodyPr/>
        <a:lstStyle/>
        <a:p>
          <a:endParaRPr lang="zh-CN" altLang="en-US"/>
        </a:p>
      </dgm:t>
    </dgm:pt>
    <dgm:pt modelId="{47276AB6-63F3-4653-BBCF-0413AA1AA3B6}" type="pres">
      <dgm:prSet presAssocID="{57804991-FA0C-49F5-B9AA-A4538FCBFEC4}" presName="connSite2" presStyleCnt="0"/>
      <dgm:spPr/>
    </dgm:pt>
    <dgm:pt modelId="{E120855A-E5EA-484C-B5E6-59C1A2D178D9}" type="pres">
      <dgm:prSet presAssocID="{D9185EBD-3AAE-41E1-B58B-AB0014EF5109}" presName="Name18" presStyleLbl="sibTrans2D1" presStyleIdx="1" presStyleCnt="3"/>
      <dgm:spPr>
        <a:prstGeom prst="circularArrow">
          <a:avLst>
            <a:gd name="adj1" fmla="val 2704"/>
            <a:gd name="adj2" fmla="val 329210"/>
            <a:gd name="adj3" fmla="val 19495279"/>
            <a:gd name="adj4" fmla="val 12575511"/>
            <a:gd name="adj5" fmla="val 3154"/>
          </a:avLst>
        </a:prstGeom>
      </dgm:spPr>
      <dgm:t>
        <a:bodyPr/>
        <a:lstStyle/>
        <a:p>
          <a:endParaRPr lang="zh-CN" altLang="en-US"/>
        </a:p>
      </dgm:t>
    </dgm:pt>
    <dgm:pt modelId="{49BBD669-17C2-434A-8CF9-EF06F8E59B97}" type="pres">
      <dgm:prSet presAssocID="{1CBCB421-C173-4D70-BFC0-EBBC90C18128}" presName="composite1" presStyleCnt="0"/>
      <dgm:spPr/>
    </dgm:pt>
    <dgm:pt modelId="{0299573D-1CBD-40A6-94D6-C7BF1658E0D0}" type="pres">
      <dgm:prSet presAssocID="{1CBCB421-C173-4D70-BFC0-EBBC90C18128}" presName="dummyNode1" presStyleLbl="node1" presStyleIdx="1" presStyleCnt="4"/>
      <dgm:spPr/>
    </dgm:pt>
    <dgm:pt modelId="{C11A3E86-B620-485F-AE1D-C303AA171122}" type="pres">
      <dgm:prSet presAssocID="{1CBCB421-C173-4D70-BFC0-EBBC90C18128}" presName="childNode1" presStyleLbl="bgAcc1" presStyleIdx="2" presStyleCnt="4">
        <dgm:presLayoutVars>
          <dgm:bulletEnabled val="1"/>
        </dgm:presLayoutVars>
      </dgm:prSet>
      <dgm:spPr>
        <a:prstGeom prst="roundRect">
          <a:avLst>
            <a:gd name="adj" fmla="val 10000"/>
          </a:avLst>
        </a:prstGeom>
      </dgm:spPr>
      <dgm:t>
        <a:bodyPr/>
        <a:lstStyle/>
        <a:p>
          <a:endParaRPr lang="en-US"/>
        </a:p>
      </dgm:t>
    </dgm:pt>
    <dgm:pt modelId="{6805484C-5537-4104-9BE2-AA9DD1B584EE}" type="pres">
      <dgm:prSet presAssocID="{1CBCB421-C173-4D70-BFC0-EBBC90C18128}" presName="childNode1tx" presStyleLbl="bgAcc1" presStyleIdx="2" presStyleCnt="4">
        <dgm:presLayoutVars>
          <dgm:bulletEnabled val="1"/>
        </dgm:presLayoutVars>
      </dgm:prSet>
      <dgm:spPr/>
      <dgm:t>
        <a:bodyPr/>
        <a:lstStyle/>
        <a:p>
          <a:endParaRPr lang="en-US"/>
        </a:p>
      </dgm:t>
    </dgm:pt>
    <dgm:pt modelId="{EDB10C2B-64E0-4885-B7A0-D2D1F0E88E80}" type="pres">
      <dgm:prSet presAssocID="{1CBCB421-C173-4D70-BFC0-EBBC90C18128}" presName="parentNode1" presStyleLbl="node1" presStyleIdx="2" presStyleCnt="4">
        <dgm:presLayoutVars>
          <dgm:chMax val="1"/>
          <dgm:bulletEnabled val="1"/>
        </dgm:presLayoutVars>
      </dgm:prSet>
      <dgm:spPr>
        <a:prstGeom prst="roundRect">
          <a:avLst>
            <a:gd name="adj" fmla="val 10000"/>
          </a:avLst>
        </a:prstGeom>
      </dgm:spPr>
      <dgm:t>
        <a:bodyPr/>
        <a:lstStyle/>
        <a:p>
          <a:endParaRPr lang="zh-CN" altLang="en-US"/>
        </a:p>
      </dgm:t>
    </dgm:pt>
    <dgm:pt modelId="{0C3F5ACB-0EC7-4412-AB18-DEF69AD834E1}" type="pres">
      <dgm:prSet presAssocID="{1CBCB421-C173-4D70-BFC0-EBBC90C18128}" presName="connSite1" presStyleCnt="0"/>
      <dgm:spPr/>
    </dgm:pt>
    <dgm:pt modelId="{CAF608BE-4042-4F3E-9328-4966500DC8A5}" type="pres">
      <dgm:prSet presAssocID="{B1659CFD-3901-4C92-BAAF-EA906D17A466}" presName="Name9" presStyleLbl="sibTrans2D1" presStyleIdx="2" presStyleCnt="3"/>
      <dgm:spPr>
        <a:prstGeom prst="leftCircularArrow">
          <a:avLst>
            <a:gd name="adj1" fmla="val 3021"/>
            <a:gd name="adj2" fmla="val 370612"/>
            <a:gd name="adj3" fmla="val 2146122"/>
            <a:gd name="adj4" fmla="val 9024489"/>
            <a:gd name="adj5" fmla="val 3525"/>
          </a:avLst>
        </a:prstGeom>
      </dgm:spPr>
      <dgm:t>
        <a:bodyPr/>
        <a:lstStyle/>
        <a:p>
          <a:endParaRPr lang="zh-CN" altLang="en-US"/>
        </a:p>
      </dgm:t>
    </dgm:pt>
    <dgm:pt modelId="{7496A4A3-1A63-4785-B917-BB4DFAA3D86B}" type="pres">
      <dgm:prSet presAssocID="{B173468F-4F89-4D48-A8A2-AD430EB72F0A}" presName="composite2" presStyleCnt="0"/>
      <dgm:spPr/>
    </dgm:pt>
    <dgm:pt modelId="{0EE70810-A92D-4685-8644-772CB6B19602}" type="pres">
      <dgm:prSet presAssocID="{B173468F-4F89-4D48-A8A2-AD430EB72F0A}" presName="dummyNode2" presStyleLbl="node1" presStyleIdx="2" presStyleCnt="4"/>
      <dgm:spPr/>
    </dgm:pt>
    <dgm:pt modelId="{FAC4F432-D1B1-4011-9B93-B50725495BFD}" type="pres">
      <dgm:prSet presAssocID="{B173468F-4F89-4D48-A8A2-AD430EB72F0A}" presName="childNode2" presStyleLbl="bgAcc1" presStyleIdx="3" presStyleCnt="4" custScaleX="109227">
        <dgm:presLayoutVars>
          <dgm:bulletEnabled val="1"/>
        </dgm:presLayoutVars>
      </dgm:prSet>
      <dgm:spPr>
        <a:prstGeom prst="roundRect">
          <a:avLst>
            <a:gd name="adj" fmla="val 10000"/>
          </a:avLst>
        </a:prstGeom>
      </dgm:spPr>
      <dgm:t>
        <a:bodyPr/>
        <a:lstStyle/>
        <a:p>
          <a:endParaRPr lang="zh-CN" altLang="en-US"/>
        </a:p>
      </dgm:t>
    </dgm:pt>
    <dgm:pt modelId="{91FF6107-E209-449D-AF04-4CB0099931AF}" type="pres">
      <dgm:prSet presAssocID="{B173468F-4F89-4D48-A8A2-AD430EB72F0A}" presName="childNode2tx" presStyleLbl="bgAcc1" presStyleIdx="3" presStyleCnt="4">
        <dgm:presLayoutVars>
          <dgm:bulletEnabled val="1"/>
        </dgm:presLayoutVars>
      </dgm:prSet>
      <dgm:spPr/>
      <dgm:t>
        <a:bodyPr/>
        <a:lstStyle/>
        <a:p>
          <a:endParaRPr lang="zh-CN" altLang="en-US"/>
        </a:p>
      </dgm:t>
    </dgm:pt>
    <dgm:pt modelId="{A5588C5B-43BF-42A7-BF12-5DA13702E291}" type="pres">
      <dgm:prSet presAssocID="{B173468F-4F89-4D48-A8A2-AD430EB72F0A}" presName="parentNode2" presStyleLbl="node1" presStyleIdx="3" presStyleCnt="4">
        <dgm:presLayoutVars>
          <dgm:chMax val="0"/>
          <dgm:bulletEnabled val="1"/>
        </dgm:presLayoutVars>
      </dgm:prSet>
      <dgm:spPr>
        <a:prstGeom prst="roundRect">
          <a:avLst>
            <a:gd name="adj" fmla="val 10000"/>
          </a:avLst>
        </a:prstGeom>
      </dgm:spPr>
      <dgm:t>
        <a:bodyPr/>
        <a:lstStyle/>
        <a:p>
          <a:endParaRPr lang="en-US"/>
        </a:p>
      </dgm:t>
    </dgm:pt>
    <dgm:pt modelId="{EFD609AB-EF7C-4D9A-8725-5EF364DB6F1E}" type="pres">
      <dgm:prSet presAssocID="{B173468F-4F89-4D48-A8A2-AD430EB72F0A}" presName="connSite2" presStyleCnt="0"/>
      <dgm:spPr/>
    </dgm:pt>
  </dgm:ptLst>
  <dgm:cxnLst>
    <dgm:cxn modelId="{B29BA35F-E7A0-4A31-9C90-A766CAD43E4A}" type="presOf" srcId="{4BD81994-AA1B-467C-9655-F2081F3A5BEF}" destId="{15D214C9-D770-4684-9DEE-6D9D02B87751}" srcOrd="0" destOrd="0" presId="urn:microsoft.com/office/officeart/2005/8/layout/hProcess4"/>
    <dgm:cxn modelId="{4BEF60B2-6F51-4A0B-9200-BD83569040A8}" type="presOf" srcId="{57804991-FA0C-49F5-B9AA-A4538FCBFEC4}" destId="{3897597C-5FD8-49D7-A948-69242CB0E32C}" srcOrd="0" destOrd="0" presId="urn:microsoft.com/office/officeart/2005/8/layout/hProcess4"/>
    <dgm:cxn modelId="{35A6EDE3-CBA8-4CA8-BE78-9BEB30EE1E5E}" type="presOf" srcId="{4E569F69-5204-4B6C-8BF5-5B87F99B9893}" destId="{91FF6107-E209-449D-AF04-4CB0099931AF}" srcOrd="1" destOrd="0" presId="urn:microsoft.com/office/officeart/2005/8/layout/hProcess4"/>
    <dgm:cxn modelId="{968AA19E-2499-4432-A713-20A72683A548}" type="presOf" srcId="{B88F9A04-0BD2-4C11-8596-02C8483A1C3F}" destId="{690CCBBF-CC52-4D36-98CE-4AC5BC86AADC}" srcOrd="0" destOrd="0" presId="urn:microsoft.com/office/officeart/2005/8/layout/hProcess4"/>
    <dgm:cxn modelId="{FADBB61E-9F81-4759-9B5B-4590332658FD}" type="presOf" srcId="{13CBA346-2451-406D-80EC-3DC625331579}" destId="{C11A3E86-B620-485F-AE1D-C303AA171122}" srcOrd="0" destOrd="0" presId="urn:microsoft.com/office/officeart/2005/8/layout/hProcess4"/>
    <dgm:cxn modelId="{0506A777-4EBB-4632-AB3A-E4A499A1695C}" type="presOf" srcId="{4BD81994-AA1B-467C-9655-F2081F3A5BEF}" destId="{235242FA-5AB4-400A-B42E-391C9099FFAA}" srcOrd="1" destOrd="0" presId="urn:microsoft.com/office/officeart/2005/8/layout/hProcess4"/>
    <dgm:cxn modelId="{6113B525-0F6E-4B01-811D-580BE83F3AF4}" srcId="{9E0E090A-962B-4396-8137-F0B261DF8C46}" destId="{2F6E79E2-B1A7-4CF4-908B-8763B864F6CF}" srcOrd="0" destOrd="0" parTransId="{4F6C093F-42F1-4714-B03A-C7F4CD47A806}" sibTransId="{B88F9A04-0BD2-4C11-8596-02C8483A1C3F}"/>
    <dgm:cxn modelId="{8E423371-24E6-4F23-9F71-DA3FE40F6833}" type="presOf" srcId="{FEA9724E-B157-4348-B718-C22BE4FA2DE6}" destId="{22E15C0C-0C2F-4B6E-9AB0-BFB99F8E677F}" srcOrd="1" destOrd="0" presId="urn:microsoft.com/office/officeart/2005/8/layout/hProcess4"/>
    <dgm:cxn modelId="{CDDEA333-DFB6-4182-8A43-054E2C6A2546}" type="presOf" srcId="{D9185EBD-3AAE-41E1-B58B-AB0014EF5109}" destId="{E120855A-E5EA-484C-B5E6-59C1A2D178D9}" srcOrd="0" destOrd="0" presId="urn:microsoft.com/office/officeart/2005/8/layout/hProcess4"/>
    <dgm:cxn modelId="{72A88958-6FF7-4344-B705-39C89453CFC2}" srcId="{B173468F-4F89-4D48-A8A2-AD430EB72F0A}" destId="{4E569F69-5204-4B6C-8BF5-5B87F99B9893}" srcOrd="0" destOrd="0" parTransId="{6A7D1E66-D330-4DE4-B9E5-56D81B7572AA}" sibTransId="{C4C1E232-C085-4421-B54B-3171EE47DFB5}"/>
    <dgm:cxn modelId="{69B30E74-0E5B-4C0D-986B-BDA5F0FEA729}" type="presOf" srcId="{13CBA346-2451-406D-80EC-3DC625331579}" destId="{6805484C-5537-4104-9BE2-AA9DD1B584EE}" srcOrd="1" destOrd="0" presId="urn:microsoft.com/office/officeart/2005/8/layout/hProcess4"/>
    <dgm:cxn modelId="{DF1A5151-88BB-428D-B2EA-82FB206CAE00}" srcId="{9E0E090A-962B-4396-8137-F0B261DF8C46}" destId="{57804991-FA0C-49F5-B9AA-A4538FCBFEC4}" srcOrd="1" destOrd="0" parTransId="{C167F7FC-F99A-4669-9759-B39B5A1B0351}" sibTransId="{D9185EBD-3AAE-41E1-B58B-AB0014EF5109}"/>
    <dgm:cxn modelId="{65A62CA6-5534-48B1-AA8D-9BC2F9F86DDC}" type="presOf" srcId="{FEA9724E-B157-4348-B718-C22BE4FA2DE6}" destId="{04C28292-1AF1-4299-9B0C-5DE994E518DE}" srcOrd="0" destOrd="0" presId="urn:microsoft.com/office/officeart/2005/8/layout/hProcess4"/>
    <dgm:cxn modelId="{4DF5048B-99E7-491F-978D-C5361F49A660}" srcId="{1CBCB421-C173-4D70-BFC0-EBBC90C18128}" destId="{13CBA346-2451-406D-80EC-3DC625331579}" srcOrd="0" destOrd="0" parTransId="{32971A2F-C2E7-41A9-AB1D-D72C4C432436}" sibTransId="{1871CC43-8363-4101-8521-695CBE751BF6}"/>
    <dgm:cxn modelId="{F3C2DACE-03C0-4742-8DFC-F81BA27A8CBF}" type="presOf" srcId="{B173468F-4F89-4D48-A8A2-AD430EB72F0A}" destId="{A5588C5B-43BF-42A7-BF12-5DA13702E291}" srcOrd="0" destOrd="0" presId="urn:microsoft.com/office/officeart/2005/8/layout/hProcess4"/>
    <dgm:cxn modelId="{00AF673E-E625-4D04-95E3-0DE0BD0A00D0}" type="presOf" srcId="{B1659CFD-3901-4C92-BAAF-EA906D17A466}" destId="{CAF608BE-4042-4F3E-9328-4966500DC8A5}" srcOrd="0" destOrd="0" presId="urn:microsoft.com/office/officeart/2005/8/layout/hProcess4"/>
    <dgm:cxn modelId="{863E2EC1-C187-4B00-8CF3-2F6555FAC251}" type="presOf" srcId="{1CBCB421-C173-4D70-BFC0-EBBC90C18128}" destId="{EDB10C2B-64E0-4885-B7A0-D2D1F0E88E80}" srcOrd="0" destOrd="0" presId="urn:microsoft.com/office/officeart/2005/8/layout/hProcess4"/>
    <dgm:cxn modelId="{8E270BAD-2625-4522-8136-15181DFC51DF}" type="presOf" srcId="{4E569F69-5204-4B6C-8BF5-5B87F99B9893}" destId="{FAC4F432-D1B1-4011-9B93-B50725495BFD}" srcOrd="0" destOrd="0" presId="urn:microsoft.com/office/officeart/2005/8/layout/hProcess4"/>
    <dgm:cxn modelId="{EF19D838-EF2B-4FA9-AF4D-C0BA5EF93B63}" srcId="{9E0E090A-962B-4396-8137-F0B261DF8C46}" destId="{B173468F-4F89-4D48-A8A2-AD430EB72F0A}" srcOrd="3" destOrd="0" parTransId="{8567EFCE-7BFE-41CB-982B-F74C692F653E}" sibTransId="{ABD18C34-3C6B-4933-ABC5-A451F30BEAE0}"/>
    <dgm:cxn modelId="{0D73AF68-88B2-48FF-869D-FD55B407A0C7}" srcId="{9E0E090A-962B-4396-8137-F0B261DF8C46}" destId="{1CBCB421-C173-4D70-BFC0-EBBC90C18128}" srcOrd="2" destOrd="0" parTransId="{187665E8-E658-439F-8D8E-CB8DE9112950}" sibTransId="{B1659CFD-3901-4C92-BAAF-EA906D17A466}"/>
    <dgm:cxn modelId="{C04B4099-8484-41C0-B540-483EF4C63257}" srcId="{57804991-FA0C-49F5-B9AA-A4538FCBFEC4}" destId="{FEA9724E-B157-4348-B718-C22BE4FA2DE6}" srcOrd="0" destOrd="0" parTransId="{79C1CC8C-5FAB-4333-8AED-D1456EADE6A0}" sibTransId="{99351B03-C46C-4428-88BB-4D24886A99C4}"/>
    <dgm:cxn modelId="{8DA77A81-1FBC-4153-8761-3508828032BD}" srcId="{2F6E79E2-B1A7-4CF4-908B-8763B864F6CF}" destId="{4BD81994-AA1B-467C-9655-F2081F3A5BEF}" srcOrd="0" destOrd="0" parTransId="{EF968A47-190A-4A8A-A6B2-DC102C3C8445}" sibTransId="{85E6E3E2-C984-482A-9B13-6C02AF3BE909}"/>
    <dgm:cxn modelId="{BF7F9441-CE75-46C2-A874-13E64E396279}" type="presOf" srcId="{9E0E090A-962B-4396-8137-F0B261DF8C46}" destId="{8C4663B7-5001-425E-AA13-C15B2E485750}" srcOrd="0" destOrd="0" presId="urn:microsoft.com/office/officeart/2005/8/layout/hProcess4"/>
    <dgm:cxn modelId="{556C9E14-61EA-43AE-AB47-1A015AD40C36}" type="presOf" srcId="{2F6E79E2-B1A7-4CF4-908B-8763B864F6CF}" destId="{E451E704-DF27-4831-A30D-748AB43A2272}" srcOrd="0" destOrd="0" presId="urn:microsoft.com/office/officeart/2005/8/layout/hProcess4"/>
    <dgm:cxn modelId="{125D2E19-3208-492F-85DB-056EEF6B00E7}" type="presParOf" srcId="{8C4663B7-5001-425E-AA13-C15B2E485750}" destId="{5A0D6C6B-2EE5-45A0-ABD5-05E01CAEE4FA}" srcOrd="0" destOrd="0" presId="urn:microsoft.com/office/officeart/2005/8/layout/hProcess4"/>
    <dgm:cxn modelId="{0236C9E9-3876-4683-A7B5-4843C2E972C2}" type="presParOf" srcId="{8C4663B7-5001-425E-AA13-C15B2E485750}" destId="{E268E290-43B9-4279-A44F-0704C2F48973}" srcOrd="1" destOrd="0" presId="urn:microsoft.com/office/officeart/2005/8/layout/hProcess4"/>
    <dgm:cxn modelId="{E58A2318-9F8D-43E6-99ED-3ACB1FF85D11}" type="presParOf" srcId="{8C4663B7-5001-425E-AA13-C15B2E485750}" destId="{92B930E6-60CB-4902-8BFF-F1F122211441}" srcOrd="2" destOrd="0" presId="urn:microsoft.com/office/officeart/2005/8/layout/hProcess4"/>
    <dgm:cxn modelId="{66771B48-84DE-4316-8744-8EA0F29D0466}" type="presParOf" srcId="{92B930E6-60CB-4902-8BFF-F1F122211441}" destId="{B83E5B50-A48A-490C-BB0F-E5277A4AC511}" srcOrd="0" destOrd="0" presId="urn:microsoft.com/office/officeart/2005/8/layout/hProcess4"/>
    <dgm:cxn modelId="{F0328892-D1B5-42F3-8BA4-F17CFF80A8DF}" type="presParOf" srcId="{B83E5B50-A48A-490C-BB0F-E5277A4AC511}" destId="{29069DC8-CC1B-4424-BD29-30E7ACB7F17D}" srcOrd="0" destOrd="0" presId="urn:microsoft.com/office/officeart/2005/8/layout/hProcess4"/>
    <dgm:cxn modelId="{8E715991-01D4-47D9-B710-C5C8E81F82C2}" type="presParOf" srcId="{B83E5B50-A48A-490C-BB0F-E5277A4AC511}" destId="{15D214C9-D770-4684-9DEE-6D9D02B87751}" srcOrd="1" destOrd="0" presId="urn:microsoft.com/office/officeart/2005/8/layout/hProcess4"/>
    <dgm:cxn modelId="{FCF931AD-D9CF-477A-9F37-CE1F8DA4C3ED}" type="presParOf" srcId="{B83E5B50-A48A-490C-BB0F-E5277A4AC511}" destId="{235242FA-5AB4-400A-B42E-391C9099FFAA}" srcOrd="2" destOrd="0" presId="urn:microsoft.com/office/officeart/2005/8/layout/hProcess4"/>
    <dgm:cxn modelId="{E4749568-2D97-47D6-9988-B693CB9F6CCE}" type="presParOf" srcId="{B83E5B50-A48A-490C-BB0F-E5277A4AC511}" destId="{E451E704-DF27-4831-A30D-748AB43A2272}" srcOrd="3" destOrd="0" presId="urn:microsoft.com/office/officeart/2005/8/layout/hProcess4"/>
    <dgm:cxn modelId="{74476E16-9AFB-4C29-A4F3-87062B27F93C}" type="presParOf" srcId="{B83E5B50-A48A-490C-BB0F-E5277A4AC511}" destId="{EBD77F35-DA90-4091-B390-C4AF0EC7529A}" srcOrd="4" destOrd="0" presId="urn:microsoft.com/office/officeart/2005/8/layout/hProcess4"/>
    <dgm:cxn modelId="{A12E4272-C3E8-4D03-8AA3-333AE994D0BC}" type="presParOf" srcId="{92B930E6-60CB-4902-8BFF-F1F122211441}" destId="{690CCBBF-CC52-4D36-98CE-4AC5BC86AADC}" srcOrd="1" destOrd="0" presId="urn:microsoft.com/office/officeart/2005/8/layout/hProcess4"/>
    <dgm:cxn modelId="{DEA00EB1-2543-4242-8DC9-A126AD8A78D5}" type="presParOf" srcId="{92B930E6-60CB-4902-8BFF-F1F122211441}" destId="{1CF3F7B2-3C14-48EF-AC0A-E1A2621DDC7D}" srcOrd="2" destOrd="0" presId="urn:microsoft.com/office/officeart/2005/8/layout/hProcess4"/>
    <dgm:cxn modelId="{55A44085-F4C2-459A-BD32-25A779E41121}" type="presParOf" srcId="{1CF3F7B2-3C14-48EF-AC0A-E1A2621DDC7D}" destId="{EF26FB76-96C9-426E-B7F4-971792586BCE}" srcOrd="0" destOrd="0" presId="urn:microsoft.com/office/officeart/2005/8/layout/hProcess4"/>
    <dgm:cxn modelId="{722DE223-0AC4-4D6B-A2D5-EDFF09C92615}" type="presParOf" srcId="{1CF3F7B2-3C14-48EF-AC0A-E1A2621DDC7D}" destId="{04C28292-1AF1-4299-9B0C-5DE994E518DE}" srcOrd="1" destOrd="0" presId="urn:microsoft.com/office/officeart/2005/8/layout/hProcess4"/>
    <dgm:cxn modelId="{AA8C6E34-47EA-402A-BF68-55A607BA4A1F}" type="presParOf" srcId="{1CF3F7B2-3C14-48EF-AC0A-E1A2621DDC7D}" destId="{22E15C0C-0C2F-4B6E-9AB0-BFB99F8E677F}" srcOrd="2" destOrd="0" presId="urn:microsoft.com/office/officeart/2005/8/layout/hProcess4"/>
    <dgm:cxn modelId="{7B7E2E4A-7B17-434A-B912-277FC5C325EC}" type="presParOf" srcId="{1CF3F7B2-3C14-48EF-AC0A-E1A2621DDC7D}" destId="{3897597C-5FD8-49D7-A948-69242CB0E32C}" srcOrd="3" destOrd="0" presId="urn:microsoft.com/office/officeart/2005/8/layout/hProcess4"/>
    <dgm:cxn modelId="{B1807D29-5E76-46BF-B136-37B0DD437965}" type="presParOf" srcId="{1CF3F7B2-3C14-48EF-AC0A-E1A2621DDC7D}" destId="{47276AB6-63F3-4653-BBCF-0413AA1AA3B6}" srcOrd="4" destOrd="0" presId="urn:microsoft.com/office/officeart/2005/8/layout/hProcess4"/>
    <dgm:cxn modelId="{AF0CE9CD-EBD7-447C-AF64-D1338BF80919}" type="presParOf" srcId="{92B930E6-60CB-4902-8BFF-F1F122211441}" destId="{E120855A-E5EA-484C-B5E6-59C1A2D178D9}" srcOrd="3" destOrd="0" presId="urn:microsoft.com/office/officeart/2005/8/layout/hProcess4"/>
    <dgm:cxn modelId="{1A033AA0-051D-4008-AB16-8D61C1537123}" type="presParOf" srcId="{92B930E6-60CB-4902-8BFF-F1F122211441}" destId="{49BBD669-17C2-434A-8CF9-EF06F8E59B97}" srcOrd="4" destOrd="0" presId="urn:microsoft.com/office/officeart/2005/8/layout/hProcess4"/>
    <dgm:cxn modelId="{E02C67DE-E1C4-4CAC-864F-BA034B5CFA9D}" type="presParOf" srcId="{49BBD669-17C2-434A-8CF9-EF06F8E59B97}" destId="{0299573D-1CBD-40A6-94D6-C7BF1658E0D0}" srcOrd="0" destOrd="0" presId="urn:microsoft.com/office/officeart/2005/8/layout/hProcess4"/>
    <dgm:cxn modelId="{26780C9F-F46A-40CB-A9D9-59BA413886D1}" type="presParOf" srcId="{49BBD669-17C2-434A-8CF9-EF06F8E59B97}" destId="{C11A3E86-B620-485F-AE1D-C303AA171122}" srcOrd="1" destOrd="0" presId="urn:microsoft.com/office/officeart/2005/8/layout/hProcess4"/>
    <dgm:cxn modelId="{2EA3D7D7-8EF4-48DA-A628-BE932F8DA34C}" type="presParOf" srcId="{49BBD669-17C2-434A-8CF9-EF06F8E59B97}" destId="{6805484C-5537-4104-9BE2-AA9DD1B584EE}" srcOrd="2" destOrd="0" presId="urn:microsoft.com/office/officeart/2005/8/layout/hProcess4"/>
    <dgm:cxn modelId="{7DF00775-8E0D-4B6F-8303-C430C570C608}" type="presParOf" srcId="{49BBD669-17C2-434A-8CF9-EF06F8E59B97}" destId="{EDB10C2B-64E0-4885-B7A0-D2D1F0E88E80}" srcOrd="3" destOrd="0" presId="urn:microsoft.com/office/officeart/2005/8/layout/hProcess4"/>
    <dgm:cxn modelId="{531A8694-47A1-4305-A2F0-E6CF9860BA8A}" type="presParOf" srcId="{49BBD669-17C2-434A-8CF9-EF06F8E59B97}" destId="{0C3F5ACB-0EC7-4412-AB18-DEF69AD834E1}" srcOrd="4" destOrd="0" presId="urn:microsoft.com/office/officeart/2005/8/layout/hProcess4"/>
    <dgm:cxn modelId="{5BEEC095-9151-4AE1-9031-F328C67276AD}" type="presParOf" srcId="{92B930E6-60CB-4902-8BFF-F1F122211441}" destId="{CAF608BE-4042-4F3E-9328-4966500DC8A5}" srcOrd="5" destOrd="0" presId="urn:microsoft.com/office/officeart/2005/8/layout/hProcess4"/>
    <dgm:cxn modelId="{74969AB8-9F6B-45A2-AE2B-83E55DC5E34B}" type="presParOf" srcId="{92B930E6-60CB-4902-8BFF-F1F122211441}" destId="{7496A4A3-1A63-4785-B917-BB4DFAA3D86B}" srcOrd="6" destOrd="0" presId="urn:microsoft.com/office/officeart/2005/8/layout/hProcess4"/>
    <dgm:cxn modelId="{D4F81830-4B13-4678-81DA-31991DF9E7C1}" type="presParOf" srcId="{7496A4A3-1A63-4785-B917-BB4DFAA3D86B}" destId="{0EE70810-A92D-4685-8644-772CB6B19602}" srcOrd="0" destOrd="0" presId="urn:microsoft.com/office/officeart/2005/8/layout/hProcess4"/>
    <dgm:cxn modelId="{3C099DFA-2450-4167-8445-55BF256EDFF8}" type="presParOf" srcId="{7496A4A3-1A63-4785-B917-BB4DFAA3D86B}" destId="{FAC4F432-D1B1-4011-9B93-B50725495BFD}" srcOrd="1" destOrd="0" presId="urn:microsoft.com/office/officeart/2005/8/layout/hProcess4"/>
    <dgm:cxn modelId="{AE54F1C0-9B30-41EB-A982-F37CE15C130A}" type="presParOf" srcId="{7496A4A3-1A63-4785-B917-BB4DFAA3D86B}" destId="{91FF6107-E209-449D-AF04-4CB0099931AF}" srcOrd="2" destOrd="0" presId="urn:microsoft.com/office/officeart/2005/8/layout/hProcess4"/>
    <dgm:cxn modelId="{D66A8C6F-5589-4E1D-9029-2C0D2FC89857}" type="presParOf" srcId="{7496A4A3-1A63-4785-B917-BB4DFAA3D86B}" destId="{A5588C5B-43BF-42A7-BF12-5DA13702E291}" srcOrd="3" destOrd="0" presId="urn:microsoft.com/office/officeart/2005/8/layout/hProcess4"/>
    <dgm:cxn modelId="{74AA3729-77E7-4ACE-906F-16742BF89062}" type="presParOf" srcId="{7496A4A3-1A63-4785-B917-BB4DFAA3D86B}" destId="{EFD609AB-EF7C-4D9A-8725-5EF364DB6F1E}" srcOrd="4" destOrd="0" presId="urn:microsoft.com/office/officeart/2005/8/layout/h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D214C9-D770-4684-9DEE-6D9D02B87751}">
      <dsp:nvSpPr>
        <dsp:cNvPr id="0" name=""/>
        <dsp:cNvSpPr/>
      </dsp:nvSpPr>
      <dsp:spPr>
        <a:xfrm>
          <a:off x="1151" y="1588100"/>
          <a:ext cx="1692307" cy="1395799"/>
        </a:xfrm>
        <a:prstGeom prst="roundRect">
          <a:avLst>
            <a:gd name="adj" fmla="val 10000"/>
          </a:avLst>
        </a:prstGeom>
        <a:solidFill>
          <a:sysClr val="window" lastClr="FFFFFF">
            <a:alpha val="90000"/>
            <a:hueOff val="0"/>
            <a:satOff val="0"/>
            <a:lumOff val="0"/>
            <a:alphaOff val="0"/>
          </a:sysClr>
        </a:solidFill>
        <a:ln w="6985" cap="flat" cmpd="sng" algn="ctr">
          <a:solidFill>
            <a:srgbClr val="D16349">
              <a:hueOff val="0"/>
              <a:satOff val="0"/>
              <a:lumOff val="0"/>
              <a:alphaOff val="0"/>
            </a:srgbClr>
          </a:solidFill>
          <a:prstDash val="solid"/>
        </a:ln>
        <a:effectLst/>
        <a:scene3d>
          <a:camera prst="orthographicFront"/>
          <a:lightRig rig="threePt" dir="t">
            <a:rot lat="0" lon="0" rev="7500000"/>
          </a:lightRig>
        </a:scene3d>
        <a:sp3d z="-152400" extrusionH="63500" prstMaterial="dkEdge">
          <a:bevelT w="124450" h="16350" prst="relaxedInset"/>
          <a:contourClr>
            <a:sysClr val="window" lastClr="FFFFFF"/>
          </a:contourClr>
        </a:sp3d>
      </dsp:spPr>
      <dsp:style>
        <a:lnRef idx="1">
          <a:scrgbClr r="0" g="0" b="0"/>
        </a:lnRef>
        <a:fillRef idx="1">
          <a:scrgbClr r="0" g="0" b="0"/>
        </a:fillRef>
        <a:effectRef idx="0">
          <a:scrgbClr r="0" g="0" b="0"/>
        </a:effectRef>
        <a:fontRef idx="minor"/>
      </dsp:style>
      <dsp:txBody>
        <a:bodyPr spcFirstLastPara="0" vert="horz" wrap="square" lIns="123825" tIns="123825" rIns="123825" bIns="123825" numCol="1" spcCol="1270" anchor="t" anchorCtr="0">
          <a:noAutofit/>
        </a:bodyPr>
        <a:lstStyle/>
        <a:p>
          <a:pPr marL="285750" lvl="1" indent="-285750" algn="l" defTabSz="1422400">
            <a:lnSpc>
              <a:spcPct val="90000"/>
            </a:lnSpc>
            <a:spcBef>
              <a:spcPct val="0"/>
            </a:spcBef>
            <a:spcAft>
              <a:spcPct val="15000"/>
            </a:spcAft>
            <a:buChar char="••"/>
          </a:pPr>
          <a:r>
            <a:rPr lang="zh-CN" altLang="en-US" sz="3200" kern="1200" dirty="0" smtClean="0">
              <a:solidFill>
                <a:sysClr val="windowText" lastClr="000000">
                  <a:hueOff val="0"/>
                  <a:satOff val="0"/>
                  <a:lumOff val="0"/>
                  <a:alphaOff val="0"/>
                </a:sysClr>
              </a:solidFill>
              <a:latin typeface="Georgia"/>
              <a:ea typeface="+mn-ea"/>
              <a:cs typeface="+mn-cs"/>
            </a:rPr>
            <a:t>步骤</a:t>
          </a:r>
          <a:r>
            <a:rPr lang="en-US" sz="3200" kern="1200" dirty="0" smtClean="0">
              <a:solidFill>
                <a:sysClr val="windowText" lastClr="000000">
                  <a:hueOff val="0"/>
                  <a:satOff val="0"/>
                  <a:lumOff val="0"/>
                  <a:alphaOff val="0"/>
                </a:sysClr>
              </a:solidFill>
              <a:latin typeface="Georgia"/>
              <a:ea typeface="+mn-ea"/>
              <a:cs typeface="+mn-cs"/>
            </a:rPr>
            <a:t> </a:t>
          </a:r>
          <a:r>
            <a:rPr lang="en-US" sz="3200" kern="1200" dirty="0" smtClean="0">
              <a:solidFill>
                <a:sysClr val="windowText" lastClr="000000">
                  <a:hueOff val="0"/>
                  <a:satOff val="0"/>
                  <a:lumOff val="0"/>
                  <a:alphaOff val="0"/>
                </a:sysClr>
              </a:solidFill>
              <a:latin typeface="Georgia"/>
              <a:ea typeface="+mn-ea"/>
              <a:cs typeface="+mn-cs"/>
            </a:rPr>
            <a:t>1</a:t>
          </a:r>
          <a:endParaRPr lang="en-US" sz="3200" kern="1200" dirty="0">
            <a:solidFill>
              <a:sysClr val="windowText" lastClr="000000">
                <a:hueOff val="0"/>
                <a:satOff val="0"/>
                <a:lumOff val="0"/>
                <a:alphaOff val="0"/>
              </a:sysClr>
            </a:solidFill>
            <a:latin typeface="Georgia"/>
            <a:ea typeface="+mn-ea"/>
            <a:cs typeface="+mn-cs"/>
          </a:endParaRPr>
        </a:p>
      </dsp:txBody>
      <dsp:txXfrm>
        <a:off x="33272" y="1620221"/>
        <a:ext cx="1628065" cy="1032457"/>
      </dsp:txXfrm>
    </dsp:sp>
    <dsp:sp modelId="{690CCBBF-CC52-4D36-98CE-4AC5BC86AADC}">
      <dsp:nvSpPr>
        <dsp:cNvPr id="0" name=""/>
        <dsp:cNvSpPr/>
      </dsp:nvSpPr>
      <dsp:spPr>
        <a:xfrm>
          <a:off x="948765" y="1844751"/>
          <a:ext cx="1965447" cy="1965447"/>
        </a:xfrm>
        <a:prstGeom prst="leftCircularArrow">
          <a:avLst>
            <a:gd name="adj1" fmla="val 3021"/>
            <a:gd name="adj2" fmla="val 370612"/>
            <a:gd name="adj3" fmla="val 2146122"/>
            <a:gd name="adj4" fmla="val 9024489"/>
            <a:gd name="adj5" fmla="val 3525"/>
          </a:avLst>
        </a:prstGeom>
        <a:solidFill>
          <a:srgbClr val="D16349">
            <a:tint val="60000"/>
            <a:hueOff val="0"/>
            <a:satOff val="0"/>
            <a:lumOff val="0"/>
            <a:alphaOff val="0"/>
          </a:srgbClr>
        </a:solidFill>
        <a:ln>
          <a:noFill/>
        </a:ln>
        <a:effectLst>
          <a:outerShdw blurRad="50800" dist="25400" dir="5400000" rotWithShape="0">
            <a:srgbClr val="000000">
              <a:alpha val="45000"/>
            </a:srgbClr>
          </a:outerShdw>
        </a:effectLst>
        <a:scene3d>
          <a:camera prst="orthographicFront"/>
          <a:lightRig rig="threePt" dir="t">
            <a:rot lat="0" lon="0" rev="7500000"/>
          </a:lightRig>
        </a:scene3d>
        <a:sp3d z="-70000" extrusionH="63500" prstMaterial="matte">
          <a:bevelT w="25400" h="6350" prst="relaxedInset"/>
          <a:contourClr>
            <a:sysClr val="window" lastClr="FFFFFF"/>
          </a:contourClr>
        </a:sp3d>
      </dsp:spPr>
      <dsp:style>
        <a:lnRef idx="0">
          <a:scrgbClr r="0" g="0" b="0"/>
        </a:lnRef>
        <a:fillRef idx="1">
          <a:scrgbClr r="0" g="0" b="0"/>
        </a:fillRef>
        <a:effectRef idx="2">
          <a:scrgbClr r="0" g="0" b="0"/>
        </a:effectRef>
        <a:fontRef idx="minor">
          <a:schemeClr val="lt1"/>
        </a:fontRef>
      </dsp:style>
    </dsp:sp>
    <dsp:sp modelId="{E451E704-DF27-4831-A30D-748AB43A2272}">
      <dsp:nvSpPr>
        <dsp:cNvPr id="0" name=""/>
        <dsp:cNvSpPr/>
      </dsp:nvSpPr>
      <dsp:spPr>
        <a:xfrm>
          <a:off x="377219" y="2684799"/>
          <a:ext cx="1504273" cy="598199"/>
        </a:xfrm>
        <a:prstGeom prst="roundRect">
          <a:avLst>
            <a:gd name="adj" fmla="val 10000"/>
          </a:avLst>
        </a:prstGeom>
        <a:solidFill>
          <a:srgbClr val="D16349">
            <a:hueOff val="0"/>
            <a:satOff val="0"/>
            <a:lumOff val="0"/>
            <a:alphaOff val="0"/>
          </a:srgbClr>
        </a:solidFill>
        <a:ln>
          <a:noFill/>
        </a:ln>
        <a:effectLst>
          <a:outerShdw blurRad="50800" dist="25400" dir="5400000" rotWithShape="0">
            <a:srgbClr val="000000">
              <a:alpha val="4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0005" tIns="26670" rIns="40005" bIns="26670" numCol="1" spcCol="1270" anchor="ctr" anchorCtr="0">
          <a:noAutofit/>
        </a:bodyPr>
        <a:lstStyle/>
        <a:p>
          <a:pPr lvl="0" algn="ctr" defTabSz="933450">
            <a:lnSpc>
              <a:spcPct val="90000"/>
            </a:lnSpc>
            <a:spcBef>
              <a:spcPct val="0"/>
            </a:spcBef>
            <a:spcAft>
              <a:spcPct val="35000"/>
            </a:spcAft>
          </a:pPr>
          <a:r>
            <a:rPr lang="zh-CN" altLang="en-US" sz="2100" kern="1200" dirty="0" smtClean="0">
              <a:solidFill>
                <a:sysClr val="window" lastClr="FFFFFF"/>
              </a:solidFill>
              <a:latin typeface="Georgia"/>
              <a:ea typeface="+mn-ea"/>
              <a:cs typeface="+mn-cs"/>
            </a:rPr>
            <a:t>电话约访</a:t>
          </a:r>
          <a:endParaRPr lang="en-US" sz="2100" kern="1200" dirty="0">
            <a:solidFill>
              <a:sysClr val="window" lastClr="FFFFFF"/>
            </a:solidFill>
            <a:latin typeface="Georgia"/>
            <a:ea typeface="+mn-ea"/>
            <a:cs typeface="+mn-cs"/>
          </a:endParaRPr>
        </a:p>
      </dsp:txBody>
      <dsp:txXfrm>
        <a:off x="394740" y="2702320"/>
        <a:ext cx="1469231" cy="563157"/>
      </dsp:txXfrm>
    </dsp:sp>
    <dsp:sp modelId="{04C28292-1AF1-4299-9B0C-5DE994E518DE}">
      <dsp:nvSpPr>
        <dsp:cNvPr id="0" name=""/>
        <dsp:cNvSpPr/>
      </dsp:nvSpPr>
      <dsp:spPr>
        <a:xfrm>
          <a:off x="2146419" y="1588100"/>
          <a:ext cx="1907737" cy="1395799"/>
        </a:xfrm>
        <a:prstGeom prst="roundRect">
          <a:avLst>
            <a:gd name="adj" fmla="val 10000"/>
          </a:avLst>
        </a:prstGeom>
        <a:solidFill>
          <a:sysClr val="window" lastClr="FFFFFF">
            <a:alpha val="90000"/>
            <a:hueOff val="0"/>
            <a:satOff val="0"/>
            <a:lumOff val="0"/>
            <a:alphaOff val="0"/>
          </a:sysClr>
        </a:solidFill>
        <a:ln w="6985" cap="flat" cmpd="sng" algn="ctr">
          <a:solidFill>
            <a:srgbClr val="D16349">
              <a:hueOff val="0"/>
              <a:satOff val="0"/>
              <a:lumOff val="0"/>
              <a:alphaOff val="0"/>
            </a:srgbClr>
          </a:solidFill>
          <a:prstDash val="solid"/>
        </a:ln>
        <a:effectLst/>
        <a:scene3d>
          <a:camera prst="orthographicFront"/>
          <a:lightRig rig="threePt" dir="t">
            <a:rot lat="0" lon="0" rev="7500000"/>
          </a:lightRig>
        </a:scene3d>
        <a:sp3d z="-152400" extrusionH="63500" prstMaterial="dkEdge">
          <a:bevelT w="124450" h="16350" prst="relaxedInset"/>
          <a:contourClr>
            <a:sysClr val="window" lastClr="FFFFFF"/>
          </a:contourClr>
        </a:sp3d>
      </dsp:spPr>
      <dsp:style>
        <a:lnRef idx="1">
          <a:scrgbClr r="0" g="0" b="0"/>
        </a:lnRef>
        <a:fillRef idx="1">
          <a:scrgbClr r="0" g="0" b="0"/>
        </a:fillRef>
        <a:effectRef idx="0">
          <a:scrgbClr r="0" g="0" b="0"/>
        </a:effectRef>
        <a:fontRef idx="minor"/>
      </dsp:style>
      <dsp:txBody>
        <a:bodyPr spcFirstLastPara="0" vert="horz" wrap="square" lIns="123825" tIns="123825" rIns="123825" bIns="123825" numCol="1" spcCol="1270" anchor="t" anchorCtr="0">
          <a:noAutofit/>
        </a:bodyPr>
        <a:lstStyle/>
        <a:p>
          <a:pPr marL="285750" lvl="1" indent="-285750" algn="l" defTabSz="1422400">
            <a:lnSpc>
              <a:spcPct val="90000"/>
            </a:lnSpc>
            <a:spcBef>
              <a:spcPct val="0"/>
            </a:spcBef>
            <a:spcAft>
              <a:spcPct val="15000"/>
            </a:spcAft>
            <a:buChar char="••"/>
          </a:pPr>
          <a:r>
            <a:rPr lang="zh-CN" altLang="en-US" sz="3200" kern="1200" dirty="0" smtClean="0">
              <a:solidFill>
                <a:sysClr val="windowText" lastClr="000000">
                  <a:hueOff val="0"/>
                  <a:satOff val="0"/>
                  <a:lumOff val="0"/>
                  <a:alphaOff val="0"/>
                </a:sysClr>
              </a:solidFill>
              <a:latin typeface="Georgia"/>
              <a:ea typeface="+mn-ea"/>
              <a:cs typeface="+mn-cs"/>
            </a:rPr>
            <a:t>步骤</a:t>
          </a:r>
          <a:r>
            <a:rPr lang="en-US" sz="3200" kern="1200" dirty="0" smtClean="0">
              <a:solidFill>
                <a:sysClr val="windowText" lastClr="000000">
                  <a:hueOff val="0"/>
                  <a:satOff val="0"/>
                  <a:lumOff val="0"/>
                  <a:alphaOff val="0"/>
                </a:sysClr>
              </a:solidFill>
              <a:latin typeface="Georgia"/>
              <a:ea typeface="+mn-ea"/>
              <a:cs typeface="+mn-cs"/>
            </a:rPr>
            <a:t> </a:t>
          </a:r>
          <a:r>
            <a:rPr lang="en-US" sz="3200" kern="1200" dirty="0" smtClean="0">
              <a:solidFill>
                <a:sysClr val="windowText" lastClr="000000">
                  <a:hueOff val="0"/>
                  <a:satOff val="0"/>
                  <a:lumOff val="0"/>
                  <a:alphaOff val="0"/>
                </a:sysClr>
              </a:solidFill>
              <a:latin typeface="Georgia"/>
              <a:ea typeface="+mn-ea"/>
              <a:cs typeface="+mn-cs"/>
            </a:rPr>
            <a:t>2</a:t>
          </a:r>
          <a:endParaRPr lang="en-US" sz="3200" kern="1200" dirty="0">
            <a:solidFill>
              <a:sysClr val="windowText" lastClr="000000">
                <a:hueOff val="0"/>
                <a:satOff val="0"/>
                <a:lumOff val="0"/>
                <a:alphaOff val="0"/>
              </a:sysClr>
            </a:solidFill>
            <a:latin typeface="Georgia"/>
            <a:ea typeface="+mn-ea"/>
            <a:cs typeface="+mn-cs"/>
          </a:endParaRPr>
        </a:p>
      </dsp:txBody>
      <dsp:txXfrm>
        <a:off x="2178540" y="1919321"/>
        <a:ext cx="1843495" cy="1032457"/>
      </dsp:txXfrm>
    </dsp:sp>
    <dsp:sp modelId="{E120855A-E5EA-484C-B5E6-59C1A2D178D9}">
      <dsp:nvSpPr>
        <dsp:cNvPr id="0" name=""/>
        <dsp:cNvSpPr/>
      </dsp:nvSpPr>
      <dsp:spPr>
        <a:xfrm>
          <a:off x="3195724" y="738423"/>
          <a:ext cx="2057814" cy="2057814"/>
        </a:xfrm>
        <a:prstGeom prst="circularArrow">
          <a:avLst>
            <a:gd name="adj1" fmla="val 2704"/>
            <a:gd name="adj2" fmla="val 329210"/>
            <a:gd name="adj3" fmla="val 19495279"/>
            <a:gd name="adj4" fmla="val 12575511"/>
            <a:gd name="adj5" fmla="val 3154"/>
          </a:avLst>
        </a:prstGeom>
        <a:solidFill>
          <a:srgbClr val="D16349">
            <a:tint val="60000"/>
            <a:hueOff val="0"/>
            <a:satOff val="0"/>
            <a:lumOff val="0"/>
            <a:alphaOff val="0"/>
          </a:srgbClr>
        </a:solidFill>
        <a:ln>
          <a:noFill/>
        </a:ln>
        <a:effectLst>
          <a:outerShdw blurRad="50800" dist="25400" dir="5400000" rotWithShape="0">
            <a:srgbClr val="000000">
              <a:alpha val="45000"/>
            </a:srgbClr>
          </a:outerShdw>
        </a:effectLst>
        <a:scene3d>
          <a:camera prst="orthographicFront"/>
          <a:lightRig rig="threePt" dir="t">
            <a:rot lat="0" lon="0" rev="7500000"/>
          </a:lightRig>
        </a:scene3d>
        <a:sp3d z="-70000" extrusionH="63500" prstMaterial="matte">
          <a:bevelT w="25400" h="6350" prst="relaxedInset"/>
          <a:contourClr>
            <a:sysClr val="window" lastClr="FFFFFF"/>
          </a:contourClr>
        </a:sp3d>
      </dsp:spPr>
      <dsp:style>
        <a:lnRef idx="0">
          <a:scrgbClr r="0" g="0" b="0"/>
        </a:lnRef>
        <a:fillRef idx="1">
          <a:scrgbClr r="0" g="0" b="0"/>
        </a:fillRef>
        <a:effectRef idx="2">
          <a:scrgbClr r="0" g="0" b="0"/>
        </a:effectRef>
        <a:fontRef idx="minor">
          <a:schemeClr val="lt1"/>
        </a:fontRef>
      </dsp:style>
    </dsp:sp>
    <dsp:sp modelId="{3897597C-5FD8-49D7-A948-69242CB0E32C}">
      <dsp:nvSpPr>
        <dsp:cNvPr id="0" name=""/>
        <dsp:cNvSpPr/>
      </dsp:nvSpPr>
      <dsp:spPr>
        <a:xfrm>
          <a:off x="2630202" y="1289000"/>
          <a:ext cx="1504273" cy="598199"/>
        </a:xfrm>
        <a:prstGeom prst="roundRect">
          <a:avLst>
            <a:gd name="adj" fmla="val 10000"/>
          </a:avLst>
        </a:prstGeom>
        <a:solidFill>
          <a:srgbClr val="D16349">
            <a:hueOff val="0"/>
            <a:satOff val="0"/>
            <a:lumOff val="0"/>
            <a:alphaOff val="0"/>
          </a:srgbClr>
        </a:solidFill>
        <a:ln>
          <a:noFill/>
        </a:ln>
        <a:effectLst>
          <a:outerShdw blurRad="50800" dist="25400" dir="5400000" rotWithShape="0">
            <a:srgbClr val="000000">
              <a:alpha val="4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0005" tIns="26670" rIns="40005" bIns="26670" numCol="1" spcCol="1270" anchor="ctr" anchorCtr="0">
          <a:noAutofit/>
        </a:bodyPr>
        <a:lstStyle/>
        <a:p>
          <a:pPr lvl="0" algn="ctr" defTabSz="933450">
            <a:lnSpc>
              <a:spcPct val="90000"/>
            </a:lnSpc>
            <a:spcBef>
              <a:spcPct val="0"/>
            </a:spcBef>
            <a:spcAft>
              <a:spcPct val="35000"/>
            </a:spcAft>
          </a:pPr>
          <a:r>
            <a:rPr lang="zh-CN" altLang="en-US" sz="2100" kern="1200" dirty="0" smtClean="0">
              <a:solidFill>
                <a:sysClr val="window" lastClr="FFFFFF"/>
              </a:solidFill>
              <a:latin typeface="Georgia"/>
              <a:ea typeface="+mn-ea"/>
              <a:cs typeface="+mn-cs"/>
            </a:rPr>
            <a:t>保单体检</a:t>
          </a:r>
          <a:endParaRPr lang="en-US" sz="2100" kern="1200" dirty="0">
            <a:solidFill>
              <a:sysClr val="window" lastClr="FFFFFF"/>
            </a:solidFill>
            <a:latin typeface="Georgia"/>
            <a:ea typeface="+mn-ea"/>
            <a:cs typeface="+mn-cs"/>
          </a:endParaRPr>
        </a:p>
      </dsp:txBody>
      <dsp:txXfrm>
        <a:off x="2647723" y="1306521"/>
        <a:ext cx="1469231" cy="563157"/>
      </dsp:txXfrm>
    </dsp:sp>
    <dsp:sp modelId="{C11A3E86-B620-485F-AE1D-C303AA171122}">
      <dsp:nvSpPr>
        <dsp:cNvPr id="0" name=""/>
        <dsp:cNvSpPr/>
      </dsp:nvSpPr>
      <dsp:spPr>
        <a:xfrm>
          <a:off x="4399402" y="1588100"/>
          <a:ext cx="1692307" cy="1395799"/>
        </a:xfrm>
        <a:prstGeom prst="roundRect">
          <a:avLst>
            <a:gd name="adj" fmla="val 10000"/>
          </a:avLst>
        </a:prstGeom>
        <a:solidFill>
          <a:sysClr val="window" lastClr="FFFFFF">
            <a:alpha val="90000"/>
            <a:hueOff val="0"/>
            <a:satOff val="0"/>
            <a:lumOff val="0"/>
            <a:alphaOff val="0"/>
          </a:sysClr>
        </a:solidFill>
        <a:ln w="6985" cap="flat" cmpd="sng" algn="ctr">
          <a:solidFill>
            <a:srgbClr val="D16349">
              <a:hueOff val="0"/>
              <a:satOff val="0"/>
              <a:lumOff val="0"/>
              <a:alphaOff val="0"/>
            </a:srgbClr>
          </a:solidFill>
          <a:prstDash val="solid"/>
        </a:ln>
        <a:effectLst/>
        <a:scene3d>
          <a:camera prst="orthographicFront"/>
          <a:lightRig rig="threePt" dir="t">
            <a:rot lat="0" lon="0" rev="7500000"/>
          </a:lightRig>
        </a:scene3d>
        <a:sp3d z="-152400" extrusionH="63500" prstMaterial="dkEdge">
          <a:bevelT w="124450" h="16350" prst="relaxedInset"/>
          <a:contourClr>
            <a:sysClr val="window" lastClr="FFFFFF"/>
          </a:contourClr>
        </a:sp3d>
      </dsp:spPr>
      <dsp:style>
        <a:lnRef idx="1">
          <a:scrgbClr r="0" g="0" b="0"/>
        </a:lnRef>
        <a:fillRef idx="1">
          <a:scrgbClr r="0" g="0" b="0"/>
        </a:fillRef>
        <a:effectRef idx="0">
          <a:scrgbClr r="0" g="0" b="0"/>
        </a:effectRef>
        <a:fontRef idx="minor"/>
      </dsp:style>
      <dsp:txBody>
        <a:bodyPr spcFirstLastPara="0" vert="horz" wrap="square" lIns="123825" tIns="123825" rIns="123825" bIns="123825" numCol="1" spcCol="1270" anchor="t" anchorCtr="0">
          <a:noAutofit/>
        </a:bodyPr>
        <a:lstStyle/>
        <a:p>
          <a:pPr marL="285750" lvl="1" indent="-285750" algn="l" defTabSz="1422400">
            <a:lnSpc>
              <a:spcPct val="90000"/>
            </a:lnSpc>
            <a:spcBef>
              <a:spcPct val="0"/>
            </a:spcBef>
            <a:spcAft>
              <a:spcPct val="15000"/>
            </a:spcAft>
            <a:buChar char="••"/>
          </a:pPr>
          <a:r>
            <a:rPr lang="zh-CN" altLang="en-US" sz="3200" kern="1200" dirty="0" smtClean="0">
              <a:solidFill>
                <a:sysClr val="windowText" lastClr="000000">
                  <a:hueOff val="0"/>
                  <a:satOff val="0"/>
                  <a:lumOff val="0"/>
                  <a:alphaOff val="0"/>
                </a:sysClr>
              </a:solidFill>
              <a:latin typeface="Georgia"/>
              <a:ea typeface="+mn-ea"/>
              <a:cs typeface="+mn-cs"/>
            </a:rPr>
            <a:t>步骤</a:t>
          </a:r>
          <a:r>
            <a:rPr lang="en-US" sz="3200" kern="1200" dirty="0" smtClean="0">
              <a:solidFill>
                <a:sysClr val="windowText" lastClr="000000">
                  <a:hueOff val="0"/>
                  <a:satOff val="0"/>
                  <a:lumOff val="0"/>
                  <a:alphaOff val="0"/>
                </a:sysClr>
              </a:solidFill>
              <a:latin typeface="Georgia"/>
              <a:ea typeface="+mn-ea"/>
              <a:cs typeface="+mn-cs"/>
            </a:rPr>
            <a:t>3</a:t>
          </a:r>
          <a:endParaRPr lang="en-US" sz="3200" kern="1200" dirty="0">
            <a:solidFill>
              <a:sysClr val="windowText" lastClr="000000">
                <a:hueOff val="0"/>
                <a:satOff val="0"/>
                <a:lumOff val="0"/>
                <a:alphaOff val="0"/>
              </a:sysClr>
            </a:solidFill>
            <a:latin typeface="Georgia"/>
            <a:ea typeface="+mn-ea"/>
            <a:cs typeface="+mn-cs"/>
          </a:endParaRPr>
        </a:p>
      </dsp:txBody>
      <dsp:txXfrm>
        <a:off x="4431523" y="1620221"/>
        <a:ext cx="1628065" cy="1032457"/>
      </dsp:txXfrm>
    </dsp:sp>
    <dsp:sp modelId="{CAF608BE-4042-4F3E-9328-4966500DC8A5}">
      <dsp:nvSpPr>
        <dsp:cNvPr id="0" name=""/>
        <dsp:cNvSpPr/>
      </dsp:nvSpPr>
      <dsp:spPr>
        <a:xfrm>
          <a:off x="5349239" y="1870211"/>
          <a:ext cx="1931360" cy="1931360"/>
        </a:xfrm>
        <a:prstGeom prst="leftCircularArrow">
          <a:avLst>
            <a:gd name="adj1" fmla="val 3021"/>
            <a:gd name="adj2" fmla="val 370612"/>
            <a:gd name="adj3" fmla="val 2146122"/>
            <a:gd name="adj4" fmla="val 9024489"/>
            <a:gd name="adj5" fmla="val 3525"/>
          </a:avLst>
        </a:prstGeom>
        <a:solidFill>
          <a:srgbClr val="D16349">
            <a:tint val="60000"/>
            <a:hueOff val="0"/>
            <a:satOff val="0"/>
            <a:lumOff val="0"/>
            <a:alphaOff val="0"/>
          </a:srgbClr>
        </a:solidFill>
        <a:ln>
          <a:noFill/>
        </a:ln>
        <a:effectLst>
          <a:outerShdw blurRad="50800" dist="25400" dir="5400000" rotWithShape="0">
            <a:srgbClr val="000000">
              <a:alpha val="45000"/>
            </a:srgbClr>
          </a:outerShdw>
        </a:effectLst>
        <a:scene3d>
          <a:camera prst="orthographicFront"/>
          <a:lightRig rig="threePt" dir="t">
            <a:rot lat="0" lon="0" rev="7500000"/>
          </a:lightRig>
        </a:scene3d>
        <a:sp3d z="-70000" extrusionH="63500" prstMaterial="matte">
          <a:bevelT w="25400" h="6350" prst="relaxedInset"/>
          <a:contourClr>
            <a:sysClr val="window" lastClr="FFFFFF"/>
          </a:contourClr>
        </a:sp3d>
      </dsp:spPr>
      <dsp:style>
        <a:lnRef idx="0">
          <a:scrgbClr r="0" g="0" b="0"/>
        </a:lnRef>
        <a:fillRef idx="1">
          <a:scrgbClr r="0" g="0" b="0"/>
        </a:fillRef>
        <a:effectRef idx="2">
          <a:scrgbClr r="0" g="0" b="0"/>
        </a:effectRef>
        <a:fontRef idx="minor">
          <a:schemeClr val="lt1"/>
        </a:fontRef>
      </dsp:style>
    </dsp:sp>
    <dsp:sp modelId="{EDB10C2B-64E0-4885-B7A0-D2D1F0E88E80}">
      <dsp:nvSpPr>
        <dsp:cNvPr id="0" name=""/>
        <dsp:cNvSpPr/>
      </dsp:nvSpPr>
      <dsp:spPr>
        <a:xfrm>
          <a:off x="4775471" y="2684799"/>
          <a:ext cx="1504273" cy="598199"/>
        </a:xfrm>
        <a:prstGeom prst="roundRect">
          <a:avLst>
            <a:gd name="adj" fmla="val 10000"/>
          </a:avLst>
        </a:prstGeom>
        <a:solidFill>
          <a:srgbClr val="D16349">
            <a:hueOff val="0"/>
            <a:satOff val="0"/>
            <a:lumOff val="0"/>
            <a:alphaOff val="0"/>
          </a:srgbClr>
        </a:solidFill>
        <a:ln>
          <a:noFill/>
        </a:ln>
        <a:effectLst>
          <a:outerShdw blurRad="50800" dist="25400" dir="5400000" rotWithShape="0">
            <a:srgbClr val="000000">
              <a:alpha val="4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0005" tIns="26670" rIns="40005" bIns="26670" numCol="1" spcCol="1270" anchor="ctr" anchorCtr="0">
          <a:noAutofit/>
        </a:bodyPr>
        <a:lstStyle/>
        <a:p>
          <a:pPr lvl="0" algn="ctr" defTabSz="933450">
            <a:lnSpc>
              <a:spcPct val="90000"/>
            </a:lnSpc>
            <a:spcBef>
              <a:spcPct val="0"/>
            </a:spcBef>
            <a:spcAft>
              <a:spcPct val="35000"/>
            </a:spcAft>
          </a:pPr>
          <a:r>
            <a:rPr lang="zh-CN" altLang="en-US" sz="2100" kern="1200" dirty="0" smtClean="0">
              <a:solidFill>
                <a:sysClr val="window" lastClr="FFFFFF"/>
              </a:solidFill>
              <a:latin typeface="Georgia"/>
              <a:ea typeface="+mn-ea"/>
              <a:cs typeface="+mn-cs"/>
            </a:rPr>
            <a:t>填写紧急联络人</a:t>
          </a:r>
          <a:endParaRPr lang="en-US" sz="2100" kern="1200" dirty="0">
            <a:solidFill>
              <a:sysClr val="window" lastClr="FFFFFF"/>
            </a:solidFill>
            <a:latin typeface="Georgia"/>
            <a:ea typeface="+mn-ea"/>
            <a:cs typeface="+mn-cs"/>
          </a:endParaRPr>
        </a:p>
      </dsp:txBody>
      <dsp:txXfrm>
        <a:off x="4792992" y="2702320"/>
        <a:ext cx="1469231" cy="563157"/>
      </dsp:txXfrm>
    </dsp:sp>
    <dsp:sp modelId="{FAC4F432-D1B1-4011-9B93-B50725495BFD}">
      <dsp:nvSpPr>
        <dsp:cNvPr id="0" name=""/>
        <dsp:cNvSpPr/>
      </dsp:nvSpPr>
      <dsp:spPr>
        <a:xfrm>
          <a:off x="6544671" y="1588100"/>
          <a:ext cx="1848456" cy="1395799"/>
        </a:xfrm>
        <a:prstGeom prst="roundRect">
          <a:avLst>
            <a:gd name="adj" fmla="val 10000"/>
          </a:avLst>
        </a:prstGeom>
        <a:solidFill>
          <a:sysClr val="window" lastClr="FFFFFF">
            <a:alpha val="90000"/>
            <a:hueOff val="0"/>
            <a:satOff val="0"/>
            <a:lumOff val="0"/>
            <a:alphaOff val="0"/>
          </a:sysClr>
        </a:solidFill>
        <a:ln w="6985" cap="flat" cmpd="sng" algn="ctr">
          <a:solidFill>
            <a:srgbClr val="D16349">
              <a:hueOff val="0"/>
              <a:satOff val="0"/>
              <a:lumOff val="0"/>
              <a:alphaOff val="0"/>
            </a:srgbClr>
          </a:solidFill>
          <a:prstDash val="solid"/>
        </a:ln>
        <a:effectLst/>
        <a:scene3d>
          <a:camera prst="orthographicFront"/>
          <a:lightRig rig="threePt" dir="t">
            <a:rot lat="0" lon="0" rev="7500000"/>
          </a:lightRig>
        </a:scene3d>
        <a:sp3d z="-152400" extrusionH="63500" prstMaterial="dkEdge">
          <a:bevelT w="124450" h="16350" prst="relaxedInset"/>
          <a:contourClr>
            <a:sysClr val="window" lastClr="FFFFFF"/>
          </a:contourClr>
        </a:sp3d>
      </dsp:spPr>
      <dsp:style>
        <a:lnRef idx="1">
          <a:scrgbClr r="0" g="0" b="0"/>
        </a:lnRef>
        <a:fillRef idx="1">
          <a:scrgbClr r="0" g="0" b="0"/>
        </a:fillRef>
        <a:effectRef idx="0">
          <a:scrgbClr r="0" g="0" b="0"/>
        </a:effectRef>
        <a:fontRef idx="minor"/>
      </dsp:style>
      <dsp:txBody>
        <a:bodyPr spcFirstLastPara="0" vert="horz" wrap="square" lIns="123825" tIns="123825" rIns="123825" bIns="123825" numCol="1" spcCol="1270" anchor="t" anchorCtr="0">
          <a:noAutofit/>
        </a:bodyPr>
        <a:lstStyle/>
        <a:p>
          <a:pPr marL="285750" lvl="1" indent="-285750" algn="l" defTabSz="1422400">
            <a:lnSpc>
              <a:spcPct val="90000"/>
            </a:lnSpc>
            <a:spcBef>
              <a:spcPct val="0"/>
            </a:spcBef>
            <a:spcAft>
              <a:spcPct val="15000"/>
            </a:spcAft>
            <a:buChar char="••"/>
          </a:pPr>
          <a:r>
            <a:rPr lang="zh-CN" altLang="en-US" sz="3200" kern="1200" dirty="0" smtClean="0">
              <a:solidFill>
                <a:sysClr val="windowText" lastClr="000000">
                  <a:hueOff val="0"/>
                  <a:satOff val="0"/>
                  <a:lumOff val="0"/>
                  <a:alphaOff val="0"/>
                </a:sysClr>
              </a:solidFill>
              <a:latin typeface="Georgia"/>
              <a:ea typeface="+mn-ea"/>
              <a:cs typeface="+mn-cs"/>
            </a:rPr>
            <a:t>步骤</a:t>
          </a:r>
          <a:r>
            <a:rPr lang="en-US" sz="3200" kern="1200" dirty="0" smtClean="0">
              <a:solidFill>
                <a:sysClr val="windowText" lastClr="000000">
                  <a:hueOff val="0"/>
                  <a:satOff val="0"/>
                  <a:lumOff val="0"/>
                  <a:alphaOff val="0"/>
                </a:sysClr>
              </a:solidFill>
              <a:latin typeface="Georgia"/>
              <a:ea typeface="+mn-ea"/>
              <a:cs typeface="+mn-cs"/>
            </a:rPr>
            <a:t> </a:t>
          </a:r>
          <a:r>
            <a:rPr lang="en-US" sz="3200" kern="1200" dirty="0" smtClean="0">
              <a:solidFill>
                <a:sysClr val="windowText" lastClr="000000">
                  <a:hueOff val="0"/>
                  <a:satOff val="0"/>
                  <a:lumOff val="0"/>
                  <a:alphaOff val="0"/>
                </a:sysClr>
              </a:solidFill>
              <a:latin typeface="Georgia"/>
              <a:ea typeface="+mn-ea"/>
              <a:cs typeface="+mn-cs"/>
            </a:rPr>
            <a:t>4</a:t>
          </a:r>
          <a:endParaRPr lang="en-US" sz="3200" kern="1200" dirty="0">
            <a:solidFill>
              <a:sysClr val="windowText" lastClr="000000">
                <a:hueOff val="0"/>
                <a:satOff val="0"/>
                <a:lumOff val="0"/>
                <a:alphaOff val="0"/>
              </a:sysClr>
            </a:solidFill>
            <a:latin typeface="Georgia"/>
            <a:ea typeface="+mn-ea"/>
            <a:cs typeface="+mn-cs"/>
          </a:endParaRPr>
        </a:p>
      </dsp:txBody>
      <dsp:txXfrm>
        <a:off x="6576792" y="1919321"/>
        <a:ext cx="1784214" cy="1032457"/>
      </dsp:txXfrm>
    </dsp:sp>
    <dsp:sp modelId="{A5588C5B-43BF-42A7-BF12-5DA13702E291}">
      <dsp:nvSpPr>
        <dsp:cNvPr id="0" name=""/>
        <dsp:cNvSpPr/>
      </dsp:nvSpPr>
      <dsp:spPr>
        <a:xfrm>
          <a:off x="6998813" y="1289000"/>
          <a:ext cx="1504273" cy="598199"/>
        </a:xfrm>
        <a:prstGeom prst="roundRect">
          <a:avLst>
            <a:gd name="adj" fmla="val 10000"/>
          </a:avLst>
        </a:prstGeom>
        <a:solidFill>
          <a:srgbClr val="D16349">
            <a:hueOff val="0"/>
            <a:satOff val="0"/>
            <a:lumOff val="0"/>
            <a:alphaOff val="0"/>
          </a:srgbClr>
        </a:solidFill>
        <a:ln>
          <a:noFill/>
        </a:ln>
        <a:effectLst>
          <a:outerShdw blurRad="50800" dist="25400" dir="5400000" rotWithShape="0">
            <a:srgbClr val="000000">
              <a:alpha val="4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0005" tIns="26670" rIns="40005" bIns="26670" numCol="1" spcCol="1270" anchor="ctr" anchorCtr="0">
          <a:noAutofit/>
        </a:bodyPr>
        <a:lstStyle/>
        <a:p>
          <a:pPr lvl="0" algn="ctr" defTabSz="933450">
            <a:lnSpc>
              <a:spcPct val="90000"/>
            </a:lnSpc>
            <a:spcBef>
              <a:spcPct val="0"/>
            </a:spcBef>
            <a:spcAft>
              <a:spcPct val="35000"/>
            </a:spcAft>
          </a:pPr>
          <a:r>
            <a:rPr lang="zh-CN" altLang="en-US" sz="2100" kern="1200" dirty="0" smtClean="0">
              <a:solidFill>
                <a:sysClr val="window" lastClr="FFFFFF"/>
              </a:solidFill>
              <a:latin typeface="Georgia"/>
              <a:ea typeface="+mn-ea"/>
              <a:cs typeface="+mn-cs"/>
            </a:rPr>
            <a:t>拜访紧急联络人</a:t>
          </a:r>
          <a:endParaRPr lang="en-US" sz="2100" kern="1200" dirty="0">
            <a:solidFill>
              <a:sysClr val="window" lastClr="FFFFFF"/>
            </a:solidFill>
            <a:latin typeface="Georgia"/>
            <a:ea typeface="+mn-ea"/>
            <a:cs typeface="+mn-cs"/>
          </a:endParaRPr>
        </a:p>
      </dsp:txBody>
      <dsp:txXfrm>
        <a:off x="7016334" y="1306521"/>
        <a:ext cx="1469231" cy="563157"/>
      </dsp:txXfrm>
    </dsp:sp>
  </dsp:spTree>
</dsp:drawing>
</file>

<file path=ppt/diagrams/layout1.xml><?xml version="1.0" encoding="utf-8"?>
<dgm:layoutDef xmlns:dgm="http://schemas.openxmlformats.org/drawingml/2006/diagram" xmlns:a="http://schemas.openxmlformats.org/drawingml/2006/main" uniqueId="urn:microsoft.com/office/officeart/2005/8/layout/hProcess4">
  <dgm:title val=""/>
  <dgm:desc val=""/>
  <dgm:catLst>
    <dgm:cat type="process"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composite"/>
    <dgm:shape xmlns:r="http://schemas.openxmlformats.org/officeDocument/2006/relationships" r:blip="">
      <dgm:adjLst/>
    </dgm:shape>
    <dgm:presOf/>
    <dgm:constrLst>
      <dgm:constr type="w" for="ch" forName="tSp" refType="w"/>
      <dgm:constr type="h" for="ch" forName="tSp" refType="h" fact="0.15"/>
      <dgm:constr type="l" for="ch" forName="tSp"/>
      <dgm:constr type="t" for="ch" forName="tSp"/>
      <dgm:constr type="w" for="ch" forName="bSp" refType="w"/>
      <dgm:constr type="h" for="ch" forName="bSp" refType="h" fact="0.15"/>
      <dgm:constr type="l" for="ch" forName="bSp"/>
      <dgm:constr type="t" for="ch" forName="bSp" refType="h" fact="0.85"/>
      <dgm:constr type="w" for="ch" forName="process" refType="w"/>
      <dgm:constr type="h" for="ch" forName="process" refType="h" fact="0.7"/>
      <dgm:constr type="l" for="ch" forName="process"/>
      <dgm:constr type="t" for="ch" forName="process" refType="h" fact="0.15"/>
    </dgm:constrLst>
    <dgm:ruleLst/>
    <dgm:layoutNode name="tSp">
      <dgm:alg type="sp"/>
      <dgm:shape xmlns:r="http://schemas.openxmlformats.org/officeDocument/2006/relationships" r:blip="">
        <dgm:adjLst/>
      </dgm:shape>
      <dgm:presOf/>
      <dgm:constrLst/>
      <dgm:ruleLst/>
    </dgm:layoutNode>
    <dgm:layoutNode name="bSp">
      <dgm:alg type="sp"/>
      <dgm:shape xmlns:r="http://schemas.openxmlformats.org/officeDocument/2006/relationships" r:blip="">
        <dgm:adjLst/>
      </dgm:shape>
      <dgm:presOf/>
      <dgm:constrLst/>
      <dgm:ruleLst/>
    </dgm:layoutNode>
    <dgm:layoutNode name="process">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composite1" refType="w"/>
        <dgm:constr type="w" for="ch" forName="composite2" refType="w" refFor="ch" refForName="composite1" op="equ"/>
        <dgm:constr type="h" for="ch" forName="composite1" refType="h"/>
        <dgm:constr type="h" for="ch" forName="composite2" refType="h" refFor="ch" refForName="composite1" op="equ"/>
        <dgm:constr type="primFontSz" for="des" forName="parentNode1" val="65"/>
        <dgm:constr type="primFontSz" for="des" forName="parentNode2" refType="primFontSz" refFor="des" refForName="parentNode1" op="equ"/>
        <dgm:constr type="secFontSz" for="des" forName="childNode1tx" val="65"/>
        <dgm:constr type="secFontSz" for="des" forName="childNode2tx" refType="secFontSz" refFor="des" refForName="childNode1tx" op="equ"/>
        <dgm:constr type="w" for="des" ptType="sibTrans" refType="w" refFor="ch" refForName="composite1" op="equ" fact="0.05"/>
      </dgm:constrLst>
      <dgm:ruleLst/>
      <dgm:forEach name="Name4" axis="ch" ptType="node" step="2">
        <dgm:layoutNode name="composite1">
          <dgm:alg type="composite">
            <dgm:param type="ar" val="0.943"/>
          </dgm:alg>
          <dgm:shape xmlns:r="http://schemas.openxmlformats.org/officeDocument/2006/relationships" r:blip="">
            <dgm:adjLst/>
          </dgm:shape>
          <dgm:presOf/>
          <dgm:choose name="Name5">
            <dgm:if name="Name6" func="var" arg="dir" op="equ" val="norm">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dgm:constr type="w" for="ch" forName="childNode1tx" refType="w" fact="0.9"/>
                <dgm:constr type="h" for="ch" forName="childNode1tx" refType="h" fact="0.55"/>
                <dgm:constr type="t" for="ch" forName="childNode1tx" refType="h" fact="0.15"/>
                <dgm:constr type="l" for="ch" forName="childNode1tx"/>
                <dgm:constr type="w" for="ch" forName="parentNode1" refType="w" fact="0.8"/>
                <dgm:constr type="h" for="ch" forName="parentNode1" refType="h" fact="0.3"/>
                <dgm:constr type="t" for="ch" forName="parentNode1" refType="h" fact="0.7"/>
                <dgm:constr type="l" for="ch" forName="parentNode1" refType="w" fact="0.2"/>
                <dgm:constr type="w" for="ch" forName="connSite1" refType="w" fact="0.01"/>
                <dgm:constr type="h" for="ch" forName="connSite1" refType="h" fact="0.01"/>
                <dgm:constr type="t" for="ch" forName="connSite1"/>
                <dgm:constr type="l" for="ch" forName="connSite1" refType="w" fact="0.35"/>
              </dgm:constrLst>
            </dgm:if>
            <dgm:else name="Name7">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refType="w" fact="0.1"/>
                <dgm:constr type="w" for="ch" forName="childNode1tx" refType="w" fact="0.9"/>
                <dgm:constr type="h" for="ch" forName="childNode1tx" refType="h" fact="0.55"/>
                <dgm:constr type="t" for="ch" forName="childNode1tx" refType="h" fact="0.15"/>
                <dgm:constr type="l" for="ch" forName="childNode1tx" refType="w" fact="0.1"/>
                <dgm:constr type="w" for="ch" forName="parentNode1" refType="w" fact="0.8"/>
                <dgm:constr type="h" for="ch" forName="parentNode1" refType="h" fact="0.3"/>
                <dgm:constr type="t" for="ch" forName="parentNode1" refType="h" fact="0.7"/>
                <dgm:constr type="l" for="ch" forName="parentNode1"/>
                <dgm:constr type="w" for="ch" forName="connSite1" refType="w" fact="0.01"/>
                <dgm:constr type="h" for="ch" forName="connSite1" refType="h" fact="0.01"/>
                <dgm:constr type="t" for="ch" forName="connSite1"/>
                <dgm:constr type="l" for="ch" forName="connSite1" refType="w" fact="0.65"/>
              </dgm:constrLst>
            </dgm:else>
          </dgm:choose>
          <dgm:ruleLst/>
          <dgm:layoutNode name="dummyNode1">
            <dgm:alg type="sp"/>
            <dgm:shape xmlns:r="http://schemas.openxmlformats.org/officeDocument/2006/relationships" type="rect" r:blip="" hideGeom="1">
              <dgm:adjLst/>
            </dgm:shape>
            <dgm:presOf/>
            <dgm:constrLst/>
            <dgm:ruleLst/>
          </dgm:layoutNode>
          <dgm:layoutNode name="childNode1"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1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1" styleLbl="node1">
            <dgm:varLst>
              <dgm:chMax val="1"/>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1" moveWith="childNode1">
            <dgm:alg type="sp"/>
            <dgm:shape xmlns:r="http://schemas.openxmlformats.org/officeDocument/2006/relationships" r:blip="">
              <dgm:adjLst/>
            </dgm:shape>
            <dgm:presOf/>
            <dgm:constrLst/>
            <dgm:ruleLst/>
          </dgm:layoutNode>
        </dgm:layoutNode>
        <dgm:forEach name="Name8" axis="followSib" ptType="sibTrans" cnt="1">
          <dgm:layoutNode name="Name9">
            <dgm:alg type="conn">
              <dgm:param type="connRout" val="curve"/>
              <dgm:param type="srcNode" val="parentNode1"/>
              <dgm:param type="dstNode" val="connSite2"/>
              <dgm:param type="begPts" val="bCtr"/>
              <dgm:param type="endPts" val="bCtr"/>
            </dgm:alg>
            <dgm:shape xmlns:r="http://schemas.openxmlformats.org/officeDocument/2006/relationships" type="conn" r:blip="" zOrderOff="-2">
              <dgm:adjLst/>
            </dgm:shape>
            <dgm:presOf axis="self"/>
            <dgm:choose name="Name10">
              <dgm:if name="Name11" func="var" arg="dir" op="equ" val="norm">
                <dgm:constrLst>
                  <dgm:constr type="h" refType="w" fact="0.35"/>
                  <dgm:constr type="wArH" refType="h"/>
                  <dgm:constr type="hArH" refType="h"/>
                  <dgm:constr type="connDist"/>
                  <dgm:constr type="diam" refType="connDist" fact="-1.15"/>
                  <dgm:constr type="begPad"/>
                  <dgm:constr type="endPad"/>
                </dgm:constrLst>
              </dgm:if>
              <dgm:else name="Name12">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name="Name13" axis="followSib" ptType="node" cnt="1">
          <dgm:layoutNode name="composite2">
            <dgm:alg type="composite">
              <dgm:param type="ar" val="0.943"/>
            </dgm:alg>
            <dgm:shape xmlns:r="http://schemas.openxmlformats.org/officeDocument/2006/relationships" r:blip="">
              <dgm:adjLst/>
            </dgm:shape>
            <dgm:presOf/>
            <dgm:choose name="Name14">
              <dgm:if name="Name15" func="var" arg="dir" op="equ" val="norm">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dgm:constr type="w" for="ch" forName="childNode2tx" refType="w" fact="0.9"/>
                  <dgm:constr type="h" for="ch" forName="childNode2tx" refType="h" fact="0.55"/>
                  <dgm:constr type="t" for="ch" forName="childNode2tx" refType="h" fact="0.3"/>
                  <dgm:constr type="l" for="ch" forName="childNode2tx"/>
                  <dgm:constr type="w" for="ch" forName="parentNode2" refType="w" fact="0.8"/>
                  <dgm:constr type="h" for="ch" forName="parentNode2" refType="h" fact="0.3"/>
                  <dgm:constr type="t" for="ch" forName="parentNode2"/>
                  <dgm:constr type="l" for="ch" forName="parentNode2" refType="w" fact="0.2"/>
                  <dgm:constr type="w" for="ch" forName="connSite2" refType="w" fact="0.01"/>
                  <dgm:constr type="h" for="ch" forName="connSite2" refType="h" fact="0.01"/>
                  <dgm:constr type="t" for="ch" forName="connSite2" refType="h" fact="0.99"/>
                  <dgm:constr type="l" for="ch" forName="connSite2" refType="w" fact="0.25"/>
                </dgm:constrLst>
              </dgm:if>
              <dgm:else name="Name16">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refType="w" fact="0.1"/>
                  <dgm:constr type="w" for="ch" forName="childNode2tx" refType="w" fact="0.9"/>
                  <dgm:constr type="h" for="ch" forName="childNode2tx" refType="h" fact="0.55"/>
                  <dgm:constr type="t" for="ch" forName="childNode2tx" refType="h" fact="0.3"/>
                  <dgm:constr type="l" for="ch" forName="childNode2tx" refType="w" fact="0.1"/>
                  <dgm:constr type="w" for="ch" forName="parentNode2" refType="w" fact="0.8"/>
                  <dgm:constr type="h" for="ch" forName="parentNode2" refType="h" fact="0.3"/>
                  <dgm:constr type="t" for="ch" forName="parentNode2"/>
                  <dgm:constr type="l" for="ch" forName="parentNode2"/>
                  <dgm:constr type="w" for="ch" forName="connSite2" refType="w" fact="0.01"/>
                  <dgm:constr type="h" for="ch" forName="connSite2" refType="h" fact="0.01"/>
                  <dgm:constr type="t" for="ch" forName="connSite2" refType="h" fact="0.99"/>
                  <dgm:constr type="l" for="ch" forName="connSite2" refType="w" fact="0.85"/>
                </dgm:constrLst>
              </dgm:else>
            </dgm:choose>
            <dgm:ruleLst/>
            <dgm:layoutNode name="dummyNode2">
              <dgm:alg type="sp"/>
              <dgm:shape xmlns:r="http://schemas.openxmlformats.org/officeDocument/2006/relationships" type="rect" r:blip="" hideGeom="1">
                <dgm:adjLst/>
              </dgm:shape>
              <dgm:presOf/>
              <dgm:constrLst/>
              <dgm:ruleLst/>
            </dgm:layoutNode>
            <dgm:layoutNode name="childNode2"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2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2" styleLbl="node1">
              <dgm:varLst>
                <dgm:chMax val="0"/>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2" moveWith="childNode2">
              <dgm:alg type="sp"/>
              <dgm:shape xmlns:r="http://schemas.openxmlformats.org/officeDocument/2006/relationships" r:blip="">
                <dgm:adjLst/>
              </dgm:shape>
              <dgm:presOf/>
              <dgm:constrLst/>
              <dgm:ruleLst/>
            </dgm:layoutNode>
          </dgm:layoutNode>
          <dgm:forEach name="Name17" axis="followSib" ptType="sibTrans" cnt="1">
            <dgm:layoutNode name="Name18">
              <dgm:alg type="conn">
                <dgm:param type="connRout" val="curve"/>
                <dgm:param type="srcNode" val="parentNode2"/>
                <dgm:param type="dstNode" val="connSite1"/>
                <dgm:param type="begPts" val="tCtr"/>
                <dgm:param type="endPts" val="tCtr"/>
              </dgm:alg>
              <dgm:shape xmlns:r="http://schemas.openxmlformats.org/officeDocument/2006/relationships" type="conn" r:blip="" zOrderOff="-2">
                <dgm:adjLst/>
              </dgm:shape>
              <dgm:presOf axis="self"/>
              <dgm:choose name="Name19">
                <dgm:if name="Name20" func="var" arg="dir" op="equ" val="norm">
                  <dgm:constrLst>
                    <dgm:constr type="h" refType="w" fact="0.35"/>
                    <dgm:constr type="wArH" refType="h"/>
                    <dgm:constr type="hArH" refType="h"/>
                    <dgm:constr type="connDist"/>
                    <dgm:constr type="diam" refType="connDist" fact="1.15"/>
                    <dgm:constr type="begPad"/>
                    <dgm:constr type="endPad"/>
                  </dgm:constrLst>
                </dgm:if>
                <dgm:else name="Name21">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F1D91469-C453-4297-9CE4-41AC29BFFD13}" type="datetimeFigureOut">
              <a:rPr lang="zh-CN" altLang="en-US" smtClean="0">
                <a:solidFill>
                  <a:prstClr val="black">
                    <a:tint val="75000"/>
                  </a:prstClr>
                </a:solidFill>
              </a:rPr>
              <a:pPr/>
              <a:t>2014/10/26</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8547204F-0B39-4740-9BE7-DF2FD0BC6797}" type="slidenum">
              <a:rPr lang="zh-CN" altLang="en-US" smtClean="0">
                <a:solidFill>
                  <a:prstClr val="black">
                    <a:tint val="75000"/>
                  </a:prstClr>
                </a:solidFill>
              </a:rPr>
              <a:pPr/>
              <a:t>‹#›</a:t>
            </a:fld>
            <a:endParaRPr lang="zh-CN" altLang="en-US">
              <a:solidFill>
                <a:prstClr val="black">
                  <a:tint val="75000"/>
                </a:prstClr>
              </a:solidFill>
            </a:endParaRPr>
          </a:p>
        </p:txBody>
      </p:sp>
      <p:pic>
        <p:nvPicPr>
          <p:cNvPr id="7" name="Picture 9" descr="01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10" descr="2-2"/>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32818061"/>
      </p:ext>
    </p:extLst>
  </p:cSld>
  <p:clrMapOvr>
    <a:masterClrMapping/>
  </p:clrMapOvr>
  <p:transition>
    <p:fade/>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F1D91469-C453-4297-9CE4-41AC29BFFD13}" type="datetimeFigureOut">
              <a:rPr lang="zh-CN" altLang="en-US" smtClean="0">
                <a:solidFill>
                  <a:prstClr val="black">
                    <a:tint val="75000"/>
                  </a:prstClr>
                </a:solidFill>
              </a:rPr>
              <a:pPr/>
              <a:t>2014/10/26</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8547204F-0B39-4740-9BE7-DF2FD0BC6797}"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452362346"/>
      </p:ext>
    </p:extLst>
  </p:cSld>
  <p:clrMapOvr>
    <a:masterClrMapping/>
  </p:clrMapOvr>
  <p:transition>
    <p:fade/>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F1D91469-C453-4297-9CE4-41AC29BFFD13}" type="datetimeFigureOut">
              <a:rPr lang="zh-CN" altLang="en-US" smtClean="0">
                <a:solidFill>
                  <a:prstClr val="black">
                    <a:tint val="75000"/>
                  </a:prstClr>
                </a:solidFill>
              </a:rPr>
              <a:pPr/>
              <a:t>2014/10/26</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8547204F-0B39-4740-9BE7-DF2FD0BC6797}"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076001986"/>
      </p:ext>
    </p:extLst>
  </p:cSld>
  <p:clrMapOvr>
    <a:masterClrMapping/>
  </p:clrMapOvr>
  <p:transition>
    <p:fade/>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F1D91469-C453-4297-9CE4-41AC29BFFD13}" type="datetimeFigureOut">
              <a:rPr lang="zh-CN" altLang="en-US" smtClean="0">
                <a:solidFill>
                  <a:prstClr val="black">
                    <a:tint val="75000"/>
                  </a:prstClr>
                </a:solidFill>
              </a:rPr>
              <a:pPr/>
              <a:t>2014/10/26</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pPr>
              <a:defRPr/>
            </a:pPr>
            <a:r>
              <a:rPr lang="zh-CN" altLang="en-US" smtClean="0">
                <a:solidFill>
                  <a:prstClr val="black">
                    <a:tint val="75000"/>
                  </a:prstClr>
                </a:solidFill>
              </a:rPr>
              <a:t>第 </a:t>
            </a:r>
            <a:fld id="{A3388B8A-AD86-4E5A-8EF1-F0A2B9CB74F0}" type="slidenum">
              <a:rPr lang="zh-CN" altLang="en-US" smtClean="0">
                <a:solidFill>
                  <a:prstClr val="black">
                    <a:tint val="75000"/>
                  </a:prstClr>
                </a:solidFill>
              </a:rPr>
              <a:pPr>
                <a:defRPr/>
              </a:pPr>
              <a:t>‹#›</a:t>
            </a:fld>
            <a:r>
              <a:rPr lang="zh-CN" altLang="en-US" smtClean="0">
                <a:solidFill>
                  <a:prstClr val="black">
                    <a:tint val="75000"/>
                  </a:prstClr>
                </a:solidFill>
              </a:rPr>
              <a:t> 页</a:t>
            </a:r>
            <a:endParaRPr lang="zh-CN" altLang="en-US">
              <a:solidFill>
                <a:prstClr val="black">
                  <a:tint val="75000"/>
                </a:prstClr>
              </a:solidFill>
            </a:endParaRPr>
          </a:p>
        </p:txBody>
      </p:sp>
    </p:spTree>
    <p:extLst>
      <p:ext uri="{BB962C8B-B14F-4D97-AF65-F5344CB8AC3E}">
        <p14:creationId xmlns:p14="http://schemas.microsoft.com/office/powerpoint/2010/main" val="2020584029"/>
      </p:ext>
    </p:extLst>
  </p:cSld>
  <p:clrMapOvr>
    <a:masterClrMapping/>
  </p:clrMapOvr>
  <p:transition>
    <p:fade/>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F1D91469-C453-4297-9CE4-41AC29BFFD13}" type="datetimeFigureOut">
              <a:rPr lang="zh-CN" altLang="en-US" smtClean="0">
                <a:solidFill>
                  <a:prstClr val="black">
                    <a:tint val="75000"/>
                  </a:prstClr>
                </a:solidFill>
              </a:rPr>
              <a:pPr/>
              <a:t>2014/10/26</a:t>
            </a:fld>
            <a:endParaRPr lang="zh-CN" altLang="en-US">
              <a:solidFill>
                <a:prstClr val="black">
                  <a:tint val="75000"/>
                </a:prstClr>
              </a:solidFill>
            </a:endParaRPr>
          </a:p>
        </p:txBody>
      </p:sp>
      <p:sp>
        <p:nvSpPr>
          <p:cNvPr id="8" name="页脚占位符 7"/>
          <p:cNvSpPr>
            <a:spLocks noGrp="1"/>
          </p:cNvSpPr>
          <p:nvPr>
            <p:ph type="ftr" sz="quarter" idx="11"/>
          </p:nvPr>
        </p:nvSpPr>
        <p:spPr/>
        <p:txBody>
          <a:bodyPr/>
          <a:lstStyle/>
          <a:p>
            <a:endParaRPr lang="zh-CN" altLang="en-US">
              <a:solidFill>
                <a:prstClr val="black">
                  <a:tint val="75000"/>
                </a:prstClr>
              </a:solidFill>
            </a:endParaRPr>
          </a:p>
        </p:txBody>
      </p:sp>
      <p:sp>
        <p:nvSpPr>
          <p:cNvPr id="9" name="灯片编号占位符 8"/>
          <p:cNvSpPr>
            <a:spLocks noGrp="1"/>
          </p:cNvSpPr>
          <p:nvPr>
            <p:ph type="sldNum" sz="quarter" idx="12"/>
          </p:nvPr>
        </p:nvSpPr>
        <p:spPr/>
        <p:txBody>
          <a:bodyPr/>
          <a:lstStyle/>
          <a:p>
            <a:pPr>
              <a:defRPr/>
            </a:pPr>
            <a:r>
              <a:rPr lang="zh-CN" altLang="en-US" smtClean="0">
                <a:solidFill>
                  <a:prstClr val="black">
                    <a:tint val="75000"/>
                  </a:prstClr>
                </a:solidFill>
              </a:rPr>
              <a:t>第 </a:t>
            </a:r>
            <a:fld id="{5454A517-FC5D-4A25-8EE0-ED7B644190E9}" type="slidenum">
              <a:rPr lang="zh-CN" altLang="en-US" smtClean="0">
                <a:solidFill>
                  <a:prstClr val="black">
                    <a:tint val="75000"/>
                  </a:prstClr>
                </a:solidFill>
              </a:rPr>
              <a:pPr>
                <a:defRPr/>
              </a:pPr>
              <a:t>‹#›</a:t>
            </a:fld>
            <a:r>
              <a:rPr lang="zh-CN" altLang="en-US" smtClean="0">
                <a:solidFill>
                  <a:prstClr val="black">
                    <a:tint val="75000"/>
                  </a:prstClr>
                </a:solidFill>
              </a:rPr>
              <a:t> 页</a:t>
            </a:r>
            <a:endParaRPr lang="zh-CN" altLang="en-US">
              <a:solidFill>
                <a:prstClr val="black">
                  <a:tint val="75000"/>
                </a:prstClr>
              </a:solidFill>
            </a:endParaRPr>
          </a:p>
        </p:txBody>
      </p:sp>
    </p:spTree>
    <p:extLst>
      <p:ext uri="{BB962C8B-B14F-4D97-AF65-F5344CB8AC3E}">
        <p14:creationId xmlns:p14="http://schemas.microsoft.com/office/powerpoint/2010/main" val="3356434757"/>
      </p:ext>
    </p:extLst>
  </p:cSld>
  <p:clrMapOvr>
    <a:masterClrMapping/>
  </p:clrMapOvr>
  <p:transition>
    <p:fade/>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714356"/>
            <a:ext cx="8229600" cy="714380"/>
          </a:xfrm>
        </p:spPr>
        <p:txBody>
          <a:bodyPr>
            <a:normAutofit/>
          </a:bodyPr>
          <a:lstStyle>
            <a:lvl1pPr>
              <a:defRPr sz="4000"/>
            </a:lvl1p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F1D91469-C453-4297-9CE4-41AC29BFFD13}" type="datetimeFigureOut">
              <a:rPr lang="zh-CN" altLang="en-US" smtClean="0">
                <a:solidFill>
                  <a:prstClr val="black">
                    <a:tint val="75000"/>
                  </a:prstClr>
                </a:solidFill>
              </a:rPr>
              <a:pPr/>
              <a:t>2014/10/26</a:t>
            </a:fld>
            <a:endParaRPr lang="zh-CN" altLang="en-US">
              <a:solidFill>
                <a:prstClr val="black">
                  <a:tint val="75000"/>
                </a:prstClr>
              </a:solidFill>
            </a:endParaRPr>
          </a:p>
        </p:txBody>
      </p:sp>
      <p:sp>
        <p:nvSpPr>
          <p:cNvPr id="4" name="页脚占位符 3"/>
          <p:cNvSpPr>
            <a:spLocks noGrp="1"/>
          </p:cNvSpPr>
          <p:nvPr>
            <p:ph type="ftr" sz="quarter" idx="11"/>
          </p:nvPr>
        </p:nvSpPr>
        <p:spPr/>
        <p:txBody>
          <a:bodyPr/>
          <a:lstStyle/>
          <a:p>
            <a:endParaRPr lang="zh-CN" altLang="en-US">
              <a:solidFill>
                <a:prstClr val="black">
                  <a:tint val="75000"/>
                </a:prstClr>
              </a:solidFill>
            </a:endParaRPr>
          </a:p>
        </p:txBody>
      </p:sp>
      <p:sp>
        <p:nvSpPr>
          <p:cNvPr id="5" name="灯片编号占位符 4"/>
          <p:cNvSpPr>
            <a:spLocks noGrp="1"/>
          </p:cNvSpPr>
          <p:nvPr>
            <p:ph type="sldNum" sz="quarter" idx="12"/>
          </p:nvPr>
        </p:nvSpPr>
        <p:spPr/>
        <p:txBody>
          <a:bodyPr/>
          <a:lstStyle/>
          <a:p>
            <a:pPr>
              <a:defRPr/>
            </a:pPr>
            <a:r>
              <a:rPr lang="zh-CN" altLang="en-US" smtClean="0">
                <a:solidFill>
                  <a:prstClr val="black">
                    <a:tint val="75000"/>
                  </a:prstClr>
                </a:solidFill>
              </a:rPr>
              <a:t>第 </a:t>
            </a:r>
            <a:fld id="{DD969240-5698-4DE0-A7FC-974C2D9FE511}" type="slidenum">
              <a:rPr lang="zh-CN" altLang="en-US" smtClean="0">
                <a:solidFill>
                  <a:prstClr val="black">
                    <a:tint val="75000"/>
                  </a:prstClr>
                </a:solidFill>
              </a:rPr>
              <a:pPr>
                <a:defRPr/>
              </a:pPr>
              <a:t>‹#›</a:t>
            </a:fld>
            <a:r>
              <a:rPr lang="zh-CN" altLang="en-US" smtClean="0">
                <a:solidFill>
                  <a:prstClr val="black">
                    <a:tint val="75000"/>
                  </a:prstClr>
                </a:solidFill>
              </a:rPr>
              <a:t> 页</a:t>
            </a:r>
            <a:endParaRPr lang="zh-CN" altLang="en-US">
              <a:solidFill>
                <a:prstClr val="black">
                  <a:tint val="75000"/>
                </a:prstClr>
              </a:solidFill>
            </a:endParaRPr>
          </a:p>
        </p:txBody>
      </p:sp>
    </p:spTree>
    <p:extLst>
      <p:ext uri="{BB962C8B-B14F-4D97-AF65-F5344CB8AC3E}">
        <p14:creationId xmlns:p14="http://schemas.microsoft.com/office/powerpoint/2010/main" val="2562153051"/>
      </p:ext>
    </p:extLst>
  </p:cSld>
  <p:clrMapOvr>
    <a:masterClrMapping/>
  </p:clrMapOvr>
  <p:transition>
    <p:fade/>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F1D91469-C453-4297-9CE4-41AC29BFFD13}" type="datetimeFigureOut">
              <a:rPr lang="zh-CN" altLang="en-US" smtClean="0">
                <a:solidFill>
                  <a:prstClr val="black">
                    <a:tint val="75000"/>
                  </a:prstClr>
                </a:solidFill>
              </a:rPr>
              <a:pPr/>
              <a:t>2014/10/26</a:t>
            </a:fld>
            <a:endParaRPr lang="zh-CN" altLang="en-US">
              <a:solidFill>
                <a:prstClr val="black">
                  <a:tint val="75000"/>
                </a:prstClr>
              </a:solidFill>
            </a:endParaRPr>
          </a:p>
        </p:txBody>
      </p:sp>
      <p:sp>
        <p:nvSpPr>
          <p:cNvPr id="3" name="页脚占位符 2"/>
          <p:cNvSpPr>
            <a:spLocks noGrp="1"/>
          </p:cNvSpPr>
          <p:nvPr>
            <p:ph type="ftr" sz="quarter" idx="11"/>
          </p:nvPr>
        </p:nvSpPr>
        <p:spPr/>
        <p:txBody>
          <a:bodyPr/>
          <a:lstStyle/>
          <a:p>
            <a:endParaRPr lang="zh-CN" altLang="en-US">
              <a:solidFill>
                <a:prstClr val="black">
                  <a:tint val="75000"/>
                </a:prstClr>
              </a:solidFill>
            </a:endParaRPr>
          </a:p>
        </p:txBody>
      </p:sp>
      <p:sp>
        <p:nvSpPr>
          <p:cNvPr id="4" name="灯片编号占位符 3"/>
          <p:cNvSpPr>
            <a:spLocks noGrp="1"/>
          </p:cNvSpPr>
          <p:nvPr>
            <p:ph type="sldNum" sz="quarter" idx="12"/>
          </p:nvPr>
        </p:nvSpPr>
        <p:spPr/>
        <p:txBody>
          <a:bodyPr/>
          <a:lstStyle/>
          <a:p>
            <a:pPr>
              <a:defRPr/>
            </a:pPr>
            <a:r>
              <a:rPr lang="zh-CN" altLang="en-US" smtClean="0">
                <a:solidFill>
                  <a:prstClr val="black">
                    <a:tint val="75000"/>
                  </a:prstClr>
                </a:solidFill>
              </a:rPr>
              <a:t>第 </a:t>
            </a:r>
            <a:fld id="{A49E217F-1B88-46D4-B81D-917F21C34834}" type="slidenum">
              <a:rPr lang="zh-CN" altLang="en-US" smtClean="0">
                <a:solidFill>
                  <a:prstClr val="black">
                    <a:tint val="75000"/>
                  </a:prstClr>
                </a:solidFill>
              </a:rPr>
              <a:pPr>
                <a:defRPr/>
              </a:pPr>
              <a:t>‹#›</a:t>
            </a:fld>
            <a:r>
              <a:rPr lang="zh-CN" altLang="en-US" smtClean="0">
                <a:solidFill>
                  <a:prstClr val="black">
                    <a:tint val="75000"/>
                  </a:prstClr>
                </a:solidFill>
              </a:rPr>
              <a:t> 页</a:t>
            </a:r>
            <a:endParaRPr lang="zh-CN" altLang="en-US">
              <a:solidFill>
                <a:prstClr val="black">
                  <a:tint val="75000"/>
                </a:prstClr>
              </a:solidFill>
            </a:endParaRPr>
          </a:p>
        </p:txBody>
      </p:sp>
    </p:spTree>
    <p:extLst>
      <p:ext uri="{BB962C8B-B14F-4D97-AF65-F5344CB8AC3E}">
        <p14:creationId xmlns:p14="http://schemas.microsoft.com/office/powerpoint/2010/main" val="670045852"/>
      </p:ext>
    </p:extLst>
  </p:cSld>
  <p:clrMapOvr>
    <a:masterClrMapping/>
  </p:clrMapOvr>
  <p:transition>
    <p:fade/>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F1D91469-C453-4297-9CE4-41AC29BFFD13}" type="datetimeFigureOut">
              <a:rPr lang="zh-CN" altLang="en-US" smtClean="0">
                <a:solidFill>
                  <a:prstClr val="black">
                    <a:tint val="75000"/>
                  </a:prstClr>
                </a:solidFill>
              </a:rPr>
              <a:pPr/>
              <a:t>2014/10/26</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pPr>
              <a:defRPr/>
            </a:pPr>
            <a:r>
              <a:rPr lang="zh-CN" altLang="en-US" smtClean="0">
                <a:solidFill>
                  <a:prstClr val="black">
                    <a:tint val="75000"/>
                  </a:prstClr>
                </a:solidFill>
              </a:rPr>
              <a:t>第 </a:t>
            </a:r>
            <a:fld id="{8A864E38-C968-4D9B-B31E-EF222C0AA695}" type="slidenum">
              <a:rPr lang="zh-CN" altLang="en-US" smtClean="0">
                <a:solidFill>
                  <a:prstClr val="black">
                    <a:tint val="75000"/>
                  </a:prstClr>
                </a:solidFill>
              </a:rPr>
              <a:pPr>
                <a:defRPr/>
              </a:pPr>
              <a:t>‹#›</a:t>
            </a:fld>
            <a:r>
              <a:rPr lang="zh-CN" altLang="en-US" smtClean="0">
                <a:solidFill>
                  <a:prstClr val="black">
                    <a:tint val="75000"/>
                  </a:prstClr>
                </a:solidFill>
              </a:rPr>
              <a:t> 页</a:t>
            </a:r>
            <a:endParaRPr lang="zh-CN" altLang="en-US">
              <a:solidFill>
                <a:prstClr val="black">
                  <a:tint val="75000"/>
                </a:prstClr>
              </a:solidFill>
            </a:endParaRPr>
          </a:p>
        </p:txBody>
      </p:sp>
    </p:spTree>
    <p:extLst>
      <p:ext uri="{BB962C8B-B14F-4D97-AF65-F5344CB8AC3E}">
        <p14:creationId xmlns:p14="http://schemas.microsoft.com/office/powerpoint/2010/main" val="1150608777"/>
      </p:ext>
    </p:extLst>
  </p:cSld>
  <p:clrMapOvr>
    <a:masterClrMapping/>
  </p:clrMapOvr>
  <p:transition>
    <p:fade/>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F1D91469-C453-4297-9CE4-41AC29BFFD13}" type="datetimeFigureOut">
              <a:rPr lang="zh-CN" altLang="en-US" smtClean="0">
                <a:solidFill>
                  <a:prstClr val="black">
                    <a:tint val="75000"/>
                  </a:prstClr>
                </a:solidFill>
              </a:rPr>
              <a:pPr/>
              <a:t>2014/10/26</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pPr>
              <a:defRPr/>
            </a:pPr>
            <a:r>
              <a:rPr lang="zh-CN" altLang="en-US" smtClean="0">
                <a:solidFill>
                  <a:prstClr val="black">
                    <a:tint val="75000"/>
                  </a:prstClr>
                </a:solidFill>
              </a:rPr>
              <a:t>第 </a:t>
            </a:r>
            <a:fld id="{30E5159E-9887-4EB6-9BB1-512664B3599E}" type="slidenum">
              <a:rPr lang="zh-CN" altLang="en-US" smtClean="0">
                <a:solidFill>
                  <a:prstClr val="black">
                    <a:tint val="75000"/>
                  </a:prstClr>
                </a:solidFill>
              </a:rPr>
              <a:pPr>
                <a:defRPr/>
              </a:pPr>
              <a:t>‹#›</a:t>
            </a:fld>
            <a:r>
              <a:rPr lang="zh-CN" altLang="en-US" smtClean="0">
                <a:solidFill>
                  <a:prstClr val="black">
                    <a:tint val="75000"/>
                  </a:prstClr>
                </a:solidFill>
              </a:rPr>
              <a:t> 页</a:t>
            </a:r>
            <a:endParaRPr lang="zh-CN" altLang="en-US">
              <a:solidFill>
                <a:prstClr val="black">
                  <a:tint val="75000"/>
                </a:prstClr>
              </a:solidFill>
            </a:endParaRPr>
          </a:p>
        </p:txBody>
      </p:sp>
    </p:spTree>
    <p:extLst>
      <p:ext uri="{BB962C8B-B14F-4D97-AF65-F5344CB8AC3E}">
        <p14:creationId xmlns:p14="http://schemas.microsoft.com/office/powerpoint/2010/main" val="3368415698"/>
      </p:ext>
    </p:extLst>
  </p:cSld>
  <p:clrMapOvr>
    <a:masterClrMapping/>
  </p:clrMapOvr>
  <p:transition>
    <p:fade/>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F1D91469-C453-4297-9CE4-41AC29BFFD13}" type="datetimeFigureOut">
              <a:rPr lang="zh-CN" altLang="en-US" smtClean="0">
                <a:solidFill>
                  <a:prstClr val="black">
                    <a:tint val="75000"/>
                  </a:prstClr>
                </a:solidFill>
              </a:rPr>
              <a:pPr/>
              <a:t>2014/10/26</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pPr>
              <a:defRPr/>
            </a:pPr>
            <a:r>
              <a:rPr lang="zh-CN" altLang="en-US" smtClean="0">
                <a:solidFill>
                  <a:prstClr val="black">
                    <a:tint val="75000"/>
                  </a:prstClr>
                </a:solidFill>
              </a:rPr>
              <a:t>第 </a:t>
            </a:r>
            <a:fld id="{CE29901D-EDED-41A1-8FAD-1BAFAD3912C4}" type="slidenum">
              <a:rPr lang="zh-CN" altLang="en-US" smtClean="0">
                <a:solidFill>
                  <a:prstClr val="black">
                    <a:tint val="75000"/>
                  </a:prstClr>
                </a:solidFill>
              </a:rPr>
              <a:pPr>
                <a:defRPr/>
              </a:pPr>
              <a:t>‹#›</a:t>
            </a:fld>
            <a:r>
              <a:rPr lang="zh-CN" altLang="en-US" smtClean="0">
                <a:solidFill>
                  <a:prstClr val="black">
                    <a:tint val="75000"/>
                  </a:prstClr>
                </a:solidFill>
              </a:rPr>
              <a:t> 页</a:t>
            </a:r>
            <a:endParaRPr lang="zh-CN" altLang="en-US">
              <a:solidFill>
                <a:prstClr val="black">
                  <a:tint val="75000"/>
                </a:prstClr>
              </a:solidFill>
            </a:endParaRPr>
          </a:p>
        </p:txBody>
      </p:sp>
    </p:spTree>
    <p:extLst>
      <p:ext uri="{BB962C8B-B14F-4D97-AF65-F5344CB8AC3E}">
        <p14:creationId xmlns:p14="http://schemas.microsoft.com/office/powerpoint/2010/main" val="2090651786"/>
      </p:ext>
    </p:extLst>
  </p:cSld>
  <p:clrMapOvr>
    <a:masterClrMapping/>
  </p:clrMapOvr>
  <p:transition>
    <p:fade/>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F1D91469-C453-4297-9CE4-41AC29BFFD13}" type="datetimeFigureOut">
              <a:rPr lang="zh-CN" altLang="en-US" smtClean="0">
                <a:solidFill>
                  <a:prstClr val="black">
                    <a:tint val="75000"/>
                  </a:prstClr>
                </a:solidFill>
              </a:rPr>
              <a:pPr/>
              <a:t>2014/10/26</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pPr>
              <a:defRPr/>
            </a:pPr>
            <a:r>
              <a:rPr lang="zh-CN" altLang="en-US" smtClean="0">
                <a:solidFill>
                  <a:prstClr val="black">
                    <a:tint val="75000"/>
                  </a:prstClr>
                </a:solidFill>
              </a:rPr>
              <a:t>第 </a:t>
            </a:r>
            <a:fld id="{646D9907-27EF-4791-A005-06AB01820A14}" type="slidenum">
              <a:rPr lang="zh-CN" altLang="en-US" smtClean="0">
                <a:solidFill>
                  <a:prstClr val="black">
                    <a:tint val="75000"/>
                  </a:prstClr>
                </a:solidFill>
              </a:rPr>
              <a:pPr>
                <a:defRPr/>
              </a:pPr>
              <a:t>‹#›</a:t>
            </a:fld>
            <a:r>
              <a:rPr lang="zh-CN" altLang="en-US" smtClean="0">
                <a:solidFill>
                  <a:prstClr val="black">
                    <a:tint val="75000"/>
                  </a:prstClr>
                </a:solidFill>
              </a:rPr>
              <a:t> 页</a:t>
            </a:r>
            <a:endParaRPr lang="zh-CN" altLang="en-US">
              <a:solidFill>
                <a:prstClr val="black">
                  <a:tint val="75000"/>
                </a:prstClr>
              </a:solidFill>
            </a:endParaRPr>
          </a:p>
        </p:txBody>
      </p:sp>
    </p:spTree>
    <p:extLst>
      <p:ext uri="{BB962C8B-B14F-4D97-AF65-F5344CB8AC3E}">
        <p14:creationId xmlns:p14="http://schemas.microsoft.com/office/powerpoint/2010/main" val="2758415361"/>
      </p:ext>
    </p:extLst>
  </p:cSld>
  <p:clrMapOvr>
    <a:masterClrMapping/>
  </p:clrMapOvr>
  <p:transition>
    <p:fade/>
  </p:transition>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标题和图示或组织结构图">
    <p:spTree>
      <p:nvGrpSpPr>
        <p:cNvPr id="1" name=""/>
        <p:cNvGrpSpPr/>
        <p:nvPr/>
      </p:nvGrpSpPr>
      <p:grpSpPr>
        <a:xfrm>
          <a:off x="0" y="0"/>
          <a:ext cx="0" cy="0"/>
          <a:chOff x="0" y="0"/>
          <a:chExt cx="0" cy="0"/>
        </a:xfrm>
      </p:grpSpPr>
      <p:sp>
        <p:nvSpPr>
          <p:cNvPr id="2" name="标题 1"/>
          <p:cNvSpPr>
            <a:spLocks noGrp="1"/>
          </p:cNvSpPr>
          <p:nvPr>
            <p:ph type="title"/>
          </p:nvPr>
        </p:nvSpPr>
        <p:spPr>
          <a:xfrm>
            <a:off x="457642" y="274638"/>
            <a:ext cx="8228717"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350162973"/>
      </p:ext>
    </p:extLst>
  </p:cSld>
  <p:clrMapOvr>
    <a:masterClrMapping/>
  </p:clrMapOvr>
  <p:transition spd="slow"/>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base">
              <a:spcBef>
                <a:spcPct val="0"/>
              </a:spcBef>
              <a:spcAft>
                <a:spcPct val="0"/>
              </a:spcAft>
            </a:pPr>
            <a:fld id="{F1D91469-C453-4297-9CE4-41AC29BFFD13}" type="datetimeFigureOut">
              <a:rPr lang="zh-CN" altLang="en-US" smtClean="0">
                <a:solidFill>
                  <a:prstClr val="black">
                    <a:tint val="75000"/>
                  </a:prstClr>
                </a:solidFill>
                <a:latin typeface="Arial" charset="0"/>
                <a:ea typeface="华文细黑" pitchFamily="2" charset="-122"/>
              </a:rPr>
              <a:pPr fontAlgn="base">
                <a:spcBef>
                  <a:spcPct val="0"/>
                </a:spcBef>
                <a:spcAft>
                  <a:spcPct val="0"/>
                </a:spcAft>
              </a:pPr>
              <a:t>2014/10/26</a:t>
            </a:fld>
            <a:endParaRPr lang="zh-CN" altLang="en-US">
              <a:solidFill>
                <a:prstClr val="black">
                  <a:tint val="75000"/>
                </a:prstClr>
              </a:solidFill>
              <a:latin typeface="Arial" charset="0"/>
              <a:ea typeface="华文细黑" pitchFamily="2" charset="-122"/>
            </a:endParaRPr>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base">
              <a:spcBef>
                <a:spcPct val="0"/>
              </a:spcBef>
              <a:spcAft>
                <a:spcPct val="0"/>
              </a:spcAft>
            </a:pPr>
            <a:endParaRPr lang="zh-CN" altLang="en-US">
              <a:solidFill>
                <a:prstClr val="black">
                  <a:tint val="75000"/>
                </a:prstClr>
              </a:solidFill>
              <a:latin typeface="Arial" charset="0"/>
              <a:ea typeface="华文细黑" pitchFamily="2" charset="-122"/>
            </a:endParaRPr>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base">
              <a:spcBef>
                <a:spcPct val="0"/>
              </a:spcBef>
              <a:spcAft>
                <a:spcPct val="0"/>
              </a:spcAft>
            </a:pPr>
            <a:fld id="{8547204F-0B39-4740-9BE7-DF2FD0BC6797}" type="slidenum">
              <a:rPr lang="zh-CN" altLang="en-US" smtClean="0">
                <a:solidFill>
                  <a:prstClr val="black">
                    <a:tint val="75000"/>
                  </a:prstClr>
                </a:solidFill>
                <a:latin typeface="Arial" charset="0"/>
                <a:ea typeface="华文细黑" pitchFamily="2" charset="-122"/>
              </a:rPr>
              <a:pPr fontAlgn="base">
                <a:spcBef>
                  <a:spcPct val="0"/>
                </a:spcBef>
                <a:spcAft>
                  <a:spcPct val="0"/>
                </a:spcAft>
              </a:pPr>
              <a:t>‹#›</a:t>
            </a:fld>
            <a:endParaRPr lang="zh-CN" altLang="en-US">
              <a:solidFill>
                <a:prstClr val="black">
                  <a:tint val="75000"/>
                </a:prstClr>
              </a:solidFill>
              <a:latin typeface="Arial" charset="0"/>
              <a:ea typeface="华文细黑" pitchFamily="2" charset="-122"/>
            </a:endParaRPr>
          </a:p>
        </p:txBody>
      </p:sp>
      <p:pic>
        <p:nvPicPr>
          <p:cNvPr id="7" name="Picture 9" descr="2-2"/>
          <p:cNvPicPr>
            <a:picLocks noChangeAspect="1" noChangeArrowheads="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12" descr="图片1副本"/>
          <p:cNvPicPr>
            <a:picLocks noChangeAspect="1" noChangeArrowheads="1"/>
          </p:cNvPicPr>
          <p:nvPr userDrawn="1"/>
        </p:nvPicPr>
        <p:blipFill>
          <a:blip r:embed="rId15">
            <a:lum contrast="-100000"/>
            <a:extLst>
              <a:ext uri="{28A0092B-C50C-407E-A947-70E740481C1C}">
                <a14:useLocalDpi xmlns:a14="http://schemas.microsoft.com/office/drawing/2010/main" val="0"/>
              </a:ext>
            </a:extLst>
          </a:blip>
          <a:srcRect b="48979"/>
          <a:stretch>
            <a:fillRect/>
          </a:stretch>
        </p:blipFill>
        <p:spPr bwMode="auto">
          <a:xfrm>
            <a:off x="-144463" y="647700"/>
            <a:ext cx="9431338" cy="117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7974705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ransition>
    <p:fade/>
  </p:transition>
  <p:timing>
    <p:tnLst>
      <p:par>
        <p:cTn id="1" dur="indefinite" restart="never" nodeType="tmRoot"/>
      </p:par>
    </p:tnLst>
  </p:timing>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gif"/><Relationship Id="rId1" Type="http://schemas.openxmlformats.org/officeDocument/2006/relationships/slideLayout" Target="../slideLayouts/slideLayout2.xml"/><Relationship Id="rId4" Type="http://schemas.openxmlformats.org/officeDocument/2006/relationships/image" Target="../media/image1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保单体检操转介绍作流程</a:t>
            </a:r>
            <a:endParaRPr lang="zh-CN" altLang="en-US" dirty="0"/>
          </a:p>
        </p:txBody>
      </p:sp>
      <p:sp>
        <p:nvSpPr>
          <p:cNvPr id="3" name="灯片编号占位符 2"/>
          <p:cNvSpPr>
            <a:spLocks noGrp="1"/>
          </p:cNvSpPr>
          <p:nvPr>
            <p:ph type="sldNum" sz="quarter" idx="12"/>
          </p:nvPr>
        </p:nvSpPr>
        <p:spPr/>
        <p:txBody>
          <a:bodyPr/>
          <a:lstStyle/>
          <a:p>
            <a:pPr>
              <a:defRPr/>
            </a:pPr>
            <a:r>
              <a:rPr lang="zh-CN" altLang="en-US" smtClean="0">
                <a:solidFill>
                  <a:prstClr val="black">
                    <a:tint val="75000"/>
                  </a:prstClr>
                </a:solidFill>
              </a:rPr>
              <a:t>第 </a:t>
            </a:r>
            <a:fld id="{DD969240-5698-4DE0-A7FC-974C2D9FE511}" type="slidenum">
              <a:rPr lang="zh-CN" altLang="en-US" smtClean="0">
                <a:solidFill>
                  <a:prstClr val="black">
                    <a:tint val="75000"/>
                  </a:prstClr>
                </a:solidFill>
              </a:rPr>
              <a:pPr>
                <a:defRPr/>
              </a:pPr>
              <a:t>1</a:t>
            </a:fld>
            <a:r>
              <a:rPr lang="zh-CN" altLang="en-US" smtClean="0">
                <a:solidFill>
                  <a:prstClr val="black">
                    <a:tint val="75000"/>
                  </a:prstClr>
                </a:solidFill>
              </a:rPr>
              <a:t> 页</a:t>
            </a:r>
            <a:endParaRPr lang="zh-CN" altLang="en-US">
              <a:solidFill>
                <a:prstClr val="black">
                  <a:tint val="75000"/>
                </a:prstClr>
              </a:solidFill>
            </a:endParaRPr>
          </a:p>
        </p:txBody>
      </p:sp>
      <p:graphicFrame>
        <p:nvGraphicFramePr>
          <p:cNvPr id="5" name="Content Placeholder 3"/>
          <p:cNvGraphicFramePr>
            <a:graphicFrameLocks/>
          </p:cNvGraphicFramePr>
          <p:nvPr>
            <p:extLst>
              <p:ext uri="{D42A27DB-BD31-4B8C-83A1-F6EECF244321}">
                <p14:modId xmlns:p14="http://schemas.microsoft.com/office/powerpoint/2010/main" val="129365738"/>
              </p:ext>
            </p:extLst>
          </p:nvPr>
        </p:nvGraphicFramePr>
        <p:xfrm>
          <a:off x="301625" y="1527175"/>
          <a:ext cx="8504238" cy="457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5688522"/>
      </p:ext>
    </p:extLst>
  </p:cSld>
  <p:clrMapOvr>
    <a:masterClrMapping/>
  </p:clrMapOvr>
  <p:transition>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3" name="标题 3"/>
          <p:cNvSpPr>
            <a:spLocks noGrp="1" noChangeArrowheads="1"/>
          </p:cNvSpPr>
          <p:nvPr/>
        </p:nvSpPr>
        <p:spPr bwMode="auto">
          <a:xfrm>
            <a:off x="395536" y="169862"/>
            <a:ext cx="5905500"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2000" dirty="0" smtClean="0">
                <a:latin typeface="微软雅黑" pitchFamily="34" charset="-122"/>
                <a:ea typeface="微软雅黑" pitchFamily="34" charset="-122"/>
                <a:sym typeface="Arial" pitchFamily="34" charset="0"/>
              </a:rPr>
              <a:t>第一步</a:t>
            </a:r>
            <a:r>
              <a:rPr lang="zh-CN" altLang="en-US" sz="2000" dirty="0">
                <a:latin typeface="微软雅黑" pitchFamily="34" charset="-122"/>
                <a:ea typeface="微软雅黑" pitchFamily="34" charset="-122"/>
                <a:sym typeface="Arial" pitchFamily="34" charset="0"/>
              </a:rPr>
              <a:t>：电话约访</a:t>
            </a:r>
          </a:p>
        </p:txBody>
      </p:sp>
      <p:sp>
        <p:nvSpPr>
          <p:cNvPr id="40964" name="Rectangle 3"/>
          <p:cNvSpPr txBox="1">
            <a:spLocks noChangeArrowheads="1"/>
          </p:cNvSpPr>
          <p:nvPr/>
        </p:nvSpPr>
        <p:spPr bwMode="auto">
          <a:xfrm>
            <a:off x="395536" y="1700213"/>
            <a:ext cx="8640960" cy="201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lnSpc>
                <a:spcPct val="150000"/>
              </a:lnSpc>
              <a:spcBef>
                <a:spcPct val="50000"/>
              </a:spcBef>
            </a:pPr>
            <a:r>
              <a:rPr lang="zh-CN" altLang="en-US" sz="2000" b="1" dirty="0">
                <a:latin typeface="微软雅黑" pitchFamily="34" charset="-122"/>
                <a:ea typeface="微软雅黑" pitchFamily="34" charset="-122"/>
              </a:rPr>
              <a:t>李先生，您好！我们公司目前正在举办大型客户服务活动，主要是对客户的保单</a:t>
            </a:r>
            <a:r>
              <a:rPr lang="zh-CN" altLang="en-US" sz="2000" b="1" dirty="0" smtClean="0">
                <a:latin typeface="微软雅黑" pitchFamily="34" charset="-122"/>
                <a:ea typeface="微软雅黑" pitchFamily="34" charset="-122"/>
              </a:rPr>
              <a:t>进行私人定制式的详细整理</a:t>
            </a:r>
            <a:r>
              <a:rPr lang="zh-CN" altLang="en-US" sz="2000" b="1" dirty="0">
                <a:latin typeface="微软雅黑" pitchFamily="34" charset="-122"/>
                <a:ea typeface="微软雅黑" pitchFamily="34" charset="-122"/>
              </a:rPr>
              <a:t>，而且还可以参加公司举办的</a:t>
            </a:r>
            <a:r>
              <a:rPr lang="zh-CN" altLang="en-US" sz="2000" b="1" dirty="0" smtClean="0">
                <a:latin typeface="微软雅黑" pitchFamily="34" charset="-122"/>
                <a:ea typeface="微软雅黑" pitchFamily="34" charset="-122"/>
              </a:rPr>
              <a:t>大型抽奖</a:t>
            </a:r>
            <a:r>
              <a:rPr lang="zh-CN" altLang="en-US" sz="2000" b="1" dirty="0">
                <a:latin typeface="微软雅黑" pitchFamily="34" charset="-122"/>
                <a:ea typeface="微软雅黑" pitchFamily="34" charset="-122"/>
              </a:rPr>
              <a:t>活动。您的保单在整理卡上登记后，平常您要了解保单的保障情况也不用翻出保单了，可以一目了然，以免把重要的资料遗失。您先把家里的保单原件准备好，我后天上午</a:t>
            </a:r>
            <a:r>
              <a:rPr lang="en-US" altLang="zh-CN" sz="2000" b="1" dirty="0">
                <a:latin typeface="微软雅黑" pitchFamily="34" charset="-122"/>
                <a:ea typeface="微软雅黑" pitchFamily="34" charset="-122"/>
              </a:rPr>
              <a:t>10</a:t>
            </a:r>
            <a:r>
              <a:rPr lang="zh-CN" altLang="en-US" sz="2000" b="1" dirty="0">
                <a:latin typeface="微软雅黑" pitchFamily="34" charset="-122"/>
                <a:ea typeface="微软雅黑" pitchFamily="34" charset="-122"/>
              </a:rPr>
              <a:t>点或下午</a:t>
            </a:r>
            <a:r>
              <a:rPr lang="en-US" altLang="zh-CN" sz="2000" b="1" dirty="0">
                <a:latin typeface="微软雅黑" pitchFamily="34" charset="-122"/>
                <a:ea typeface="微软雅黑" pitchFamily="34" charset="-122"/>
              </a:rPr>
              <a:t>2</a:t>
            </a:r>
            <a:r>
              <a:rPr lang="zh-CN" altLang="en-US" sz="2000" b="1" dirty="0">
                <a:latin typeface="微软雅黑" pitchFamily="34" charset="-122"/>
                <a:ea typeface="微软雅黑" pitchFamily="34" charset="-122"/>
              </a:rPr>
              <a:t>点去您那里为您做个保单整理，你看哪个时间合适？</a:t>
            </a:r>
          </a:p>
          <a:p>
            <a:pPr eaLnBrk="1" hangingPunct="1">
              <a:lnSpc>
                <a:spcPct val="150000"/>
              </a:lnSpc>
              <a:spcBef>
                <a:spcPct val="20000"/>
              </a:spcBef>
            </a:pPr>
            <a:endParaRPr lang="zh-CN" altLang="en-US" sz="2000" b="1" dirty="0">
              <a:latin typeface="微软雅黑" pitchFamily="34" charset="-122"/>
              <a:ea typeface="微软雅黑" pitchFamily="34" charset="-122"/>
            </a:endParaRPr>
          </a:p>
        </p:txBody>
      </p:sp>
      <p:sp>
        <p:nvSpPr>
          <p:cNvPr id="40965" name="Rectangle 10"/>
          <p:cNvSpPr>
            <a:spLocks noChangeArrowheads="1"/>
          </p:cNvSpPr>
          <p:nvPr/>
        </p:nvSpPr>
        <p:spPr bwMode="auto">
          <a:xfrm>
            <a:off x="1612900" y="4516438"/>
            <a:ext cx="5762625" cy="1169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17500" indent="-317500">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50000"/>
              </a:spcBef>
            </a:pPr>
            <a:r>
              <a:rPr lang="zh-CN" altLang="en-US" sz="2800" b="1">
                <a:solidFill>
                  <a:srgbClr val="FF0000"/>
                </a:solidFill>
                <a:latin typeface="微软雅黑" pitchFamily="34" charset="-122"/>
                <a:ea typeface="微软雅黑" pitchFamily="34" charset="-122"/>
                <a:sym typeface="华文细黑" pitchFamily="2" charset="-122"/>
              </a:rPr>
              <a:t>关键字：客户服务、活动、有奖</a:t>
            </a:r>
          </a:p>
          <a:p>
            <a:pPr eaLnBrk="1" hangingPunct="1">
              <a:spcBef>
                <a:spcPct val="50000"/>
              </a:spcBef>
            </a:pPr>
            <a:r>
              <a:rPr lang="zh-CN" altLang="en-US" sz="2800" b="1">
                <a:solidFill>
                  <a:srgbClr val="FF0000"/>
                </a:solidFill>
                <a:latin typeface="微软雅黑" pitchFamily="34" charset="-122"/>
                <a:ea typeface="微软雅黑" pitchFamily="34" charset="-122"/>
                <a:sym typeface="华文细黑" pitchFamily="2" charset="-122"/>
              </a:rPr>
              <a:t>方　法：用二择一法    </a:t>
            </a:r>
            <a:endParaRPr lang="zh-CN" altLang="en-US">
              <a:solidFill>
                <a:srgbClr val="FF0000"/>
              </a:solidFill>
              <a:latin typeface="微软雅黑" pitchFamily="34" charset="-122"/>
              <a:ea typeface="微软雅黑" pitchFamily="34" charset="-122"/>
            </a:endParaRPr>
          </a:p>
        </p:txBody>
      </p:sp>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05888" y="4365104"/>
            <a:ext cx="2356767" cy="2341562"/>
          </a:xfrm>
          <a:prstGeom prst="rect">
            <a:avLst/>
          </a:prstGeom>
        </p:spPr>
      </p:pic>
    </p:spTree>
    <p:extLst>
      <p:ext uri="{BB962C8B-B14F-4D97-AF65-F5344CB8AC3E}">
        <p14:creationId xmlns:p14="http://schemas.microsoft.com/office/powerpoint/2010/main" val="2454547459"/>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2"/>
          </p:nvPr>
        </p:nvSpPr>
        <p:spPr/>
        <p:txBody>
          <a:bodyPr/>
          <a:lstStyle/>
          <a:p>
            <a:pPr>
              <a:defRPr/>
            </a:pPr>
            <a:r>
              <a:rPr lang="zh-CN" altLang="en-US" smtClean="0">
                <a:solidFill>
                  <a:prstClr val="black">
                    <a:tint val="75000"/>
                  </a:prstClr>
                </a:solidFill>
              </a:rPr>
              <a:t>第 </a:t>
            </a:r>
            <a:fld id="{A49E217F-1B88-46D4-B81D-917F21C34834}" type="slidenum">
              <a:rPr lang="zh-CN" altLang="en-US" smtClean="0">
                <a:solidFill>
                  <a:prstClr val="black">
                    <a:tint val="75000"/>
                  </a:prstClr>
                </a:solidFill>
              </a:rPr>
              <a:pPr>
                <a:defRPr/>
              </a:pPr>
              <a:t>3</a:t>
            </a:fld>
            <a:r>
              <a:rPr lang="zh-CN" altLang="en-US" smtClean="0">
                <a:solidFill>
                  <a:prstClr val="black">
                    <a:tint val="75000"/>
                  </a:prstClr>
                </a:solidFill>
              </a:rPr>
              <a:t> 页</a:t>
            </a:r>
            <a:endParaRPr lang="zh-CN" altLang="en-US">
              <a:solidFill>
                <a:prstClr val="black">
                  <a:tint val="75000"/>
                </a:prstClr>
              </a:solidFill>
            </a:endParaRPr>
          </a:p>
        </p:txBody>
      </p:sp>
      <p:sp>
        <p:nvSpPr>
          <p:cNvPr id="3" name="标题 3"/>
          <p:cNvSpPr>
            <a:spLocks noGrp="1" noChangeArrowheads="1"/>
          </p:cNvSpPr>
          <p:nvPr/>
        </p:nvSpPr>
        <p:spPr bwMode="auto">
          <a:xfrm>
            <a:off x="395536" y="169862"/>
            <a:ext cx="5905500"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2000" dirty="0" smtClean="0">
                <a:latin typeface="微软雅黑" pitchFamily="34" charset="-122"/>
                <a:ea typeface="微软雅黑" pitchFamily="34" charset="-122"/>
                <a:sym typeface="Arial" pitchFamily="34" charset="0"/>
              </a:rPr>
              <a:t>第二步：保单体检</a:t>
            </a:r>
            <a:endParaRPr lang="zh-CN" altLang="en-US" sz="2000" dirty="0">
              <a:latin typeface="微软雅黑" pitchFamily="34" charset="-122"/>
              <a:ea typeface="微软雅黑" pitchFamily="34" charset="-122"/>
              <a:sym typeface="Arial" pitchFamily="34" charset="0"/>
            </a:endParaRPr>
          </a:p>
        </p:txBody>
      </p:sp>
      <p:sp>
        <p:nvSpPr>
          <p:cNvPr id="5" name="Rectangle 1"/>
          <p:cNvSpPr>
            <a:spLocks noChangeArrowheads="1"/>
          </p:cNvSpPr>
          <p:nvPr/>
        </p:nvSpPr>
        <p:spPr bwMode="auto">
          <a:xfrm>
            <a:off x="1411288" y="1598613"/>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zh-CN" alt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graphicFrame>
        <p:nvGraphicFramePr>
          <p:cNvPr id="10" name="表格 9"/>
          <p:cNvGraphicFramePr>
            <a:graphicFrameLocks noGrp="1"/>
          </p:cNvGraphicFramePr>
          <p:nvPr>
            <p:extLst>
              <p:ext uri="{D42A27DB-BD31-4B8C-83A1-F6EECF244321}">
                <p14:modId xmlns:p14="http://schemas.microsoft.com/office/powerpoint/2010/main" val="3768817360"/>
              </p:ext>
            </p:extLst>
          </p:nvPr>
        </p:nvGraphicFramePr>
        <p:xfrm>
          <a:off x="971600" y="2276872"/>
          <a:ext cx="8100393" cy="4392486"/>
        </p:xfrm>
        <a:graphic>
          <a:graphicData uri="http://schemas.openxmlformats.org/drawingml/2006/table">
            <a:tbl>
              <a:tblPr firstRow="1" firstCol="1" lastRow="1" lastCol="1" bandRow="1" bandCol="1"/>
              <a:tblGrid>
                <a:gridCol w="216024"/>
                <a:gridCol w="1140830"/>
                <a:gridCol w="481438"/>
                <a:gridCol w="345761"/>
                <a:gridCol w="345761"/>
                <a:gridCol w="345761"/>
                <a:gridCol w="345761"/>
                <a:gridCol w="345761"/>
                <a:gridCol w="345761"/>
                <a:gridCol w="343359"/>
                <a:gridCol w="678553"/>
                <a:gridCol w="768355"/>
                <a:gridCol w="993619"/>
                <a:gridCol w="1403649"/>
              </a:tblGrid>
              <a:tr h="184539">
                <a:tc rowSpan="2" gridSpan="2">
                  <a:txBody>
                    <a:bodyPr/>
                    <a:lstStyle/>
                    <a:p>
                      <a:pPr algn="ctr">
                        <a:spcAft>
                          <a:spcPts val="0"/>
                        </a:spcAft>
                      </a:pPr>
                      <a:r>
                        <a:rPr lang="zh-CN" sz="1000" kern="100" dirty="0">
                          <a:effectLst/>
                          <a:latin typeface="Times New Roman"/>
                          <a:ea typeface="宋体"/>
                        </a:rPr>
                        <a:t>保障内容</a:t>
                      </a: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hMerge="1">
                  <a:txBody>
                    <a:bodyPr/>
                    <a:lstStyle/>
                    <a:p>
                      <a:endParaRPr lang="zh-CN" altLang="en-US"/>
                    </a:p>
                  </a:txBody>
                  <a:tcPr/>
                </a:tc>
                <a:tc gridSpan="3">
                  <a:txBody>
                    <a:bodyPr/>
                    <a:lstStyle/>
                    <a:p>
                      <a:pPr algn="ctr">
                        <a:spcAft>
                          <a:spcPts val="0"/>
                        </a:spcAft>
                      </a:pPr>
                      <a:r>
                        <a:rPr lang="zh-CN" sz="1000" kern="100">
                          <a:effectLst/>
                          <a:latin typeface="Times New Roman"/>
                          <a:ea typeface="宋体"/>
                        </a:rPr>
                        <a:t>丈夫保障情况</a:t>
                      </a: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ltLang="en-US"/>
                    </a:p>
                  </a:txBody>
                  <a:tcPr/>
                </a:tc>
                <a:tc gridSpan="3">
                  <a:txBody>
                    <a:bodyPr/>
                    <a:lstStyle/>
                    <a:p>
                      <a:pPr algn="ctr">
                        <a:spcAft>
                          <a:spcPts val="0"/>
                        </a:spcAft>
                      </a:pPr>
                      <a:r>
                        <a:rPr lang="zh-CN" sz="1000" kern="100">
                          <a:effectLst/>
                          <a:latin typeface="Times New Roman"/>
                          <a:ea typeface="宋体"/>
                        </a:rPr>
                        <a:t>妻子保障情况</a:t>
                      </a: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ltLang="en-US"/>
                    </a:p>
                  </a:txBody>
                  <a:tcPr/>
                </a:tc>
                <a:tc gridSpan="3">
                  <a:txBody>
                    <a:bodyPr/>
                    <a:lstStyle/>
                    <a:p>
                      <a:pPr algn="ctr">
                        <a:spcAft>
                          <a:spcPts val="0"/>
                        </a:spcAft>
                      </a:pPr>
                      <a:r>
                        <a:rPr lang="zh-CN" sz="1000" kern="100">
                          <a:effectLst/>
                          <a:latin typeface="Times New Roman"/>
                          <a:ea typeface="宋体"/>
                        </a:rPr>
                        <a:t>子女保障情况</a:t>
                      </a: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ltLang="en-US"/>
                    </a:p>
                  </a:txBody>
                  <a:tcPr/>
                </a:tc>
                <a:tc rowSpan="2">
                  <a:txBody>
                    <a:bodyPr/>
                    <a:lstStyle/>
                    <a:p>
                      <a:pPr algn="ctr">
                        <a:spcAft>
                          <a:spcPts val="0"/>
                        </a:spcAft>
                      </a:pPr>
                      <a:r>
                        <a:rPr lang="zh-CN" sz="1000" kern="100">
                          <a:effectLst/>
                          <a:latin typeface="Times New Roman"/>
                          <a:ea typeface="宋体"/>
                        </a:rPr>
                        <a:t>受益人</a:t>
                      </a: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spcAft>
                          <a:spcPts val="0"/>
                        </a:spcAft>
                      </a:pPr>
                      <a:r>
                        <a:rPr lang="zh-CN" sz="1000" kern="100">
                          <a:effectLst/>
                          <a:latin typeface="Times New Roman"/>
                          <a:ea typeface="宋体"/>
                        </a:rPr>
                        <a:t>保障缺口</a:t>
                      </a: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spcAft>
                          <a:spcPts val="0"/>
                        </a:spcAft>
                      </a:pPr>
                      <a:r>
                        <a:rPr lang="zh-CN" sz="1000" kern="100">
                          <a:effectLst/>
                          <a:latin typeface="Times New Roman"/>
                          <a:ea typeface="宋体"/>
                        </a:rPr>
                        <a:t>解决 什么问题</a:t>
                      </a: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69079">
                <a:tc gridSpan="2" vMerge="1">
                  <a:txBody>
                    <a:bodyPr/>
                    <a:lstStyle/>
                    <a:p>
                      <a:endParaRPr lang="zh-CN" altLang="en-US"/>
                    </a:p>
                  </a:txBody>
                  <a:tcPr/>
                </a:tc>
                <a:tc hMerge="1" vMerge="1">
                  <a:txBody>
                    <a:bodyPr/>
                    <a:lstStyle/>
                    <a:p>
                      <a:endParaRPr lang="zh-CN" altLang="en-US"/>
                    </a:p>
                  </a:txBody>
                  <a:tcPr/>
                </a:tc>
                <a:tc>
                  <a:txBody>
                    <a:bodyPr/>
                    <a:lstStyle/>
                    <a:p>
                      <a:pPr algn="ctr">
                        <a:spcAft>
                          <a:spcPts val="0"/>
                        </a:spcAft>
                      </a:pPr>
                      <a:r>
                        <a:rPr lang="zh-CN" sz="800" kern="100">
                          <a:effectLst/>
                          <a:latin typeface="Times New Roman"/>
                          <a:ea typeface="宋体"/>
                        </a:rPr>
                        <a:t>有</a:t>
                      </a:r>
                      <a:r>
                        <a:rPr lang="en-US" sz="800" kern="100">
                          <a:effectLst/>
                          <a:latin typeface="Times New Roman"/>
                          <a:ea typeface="宋体"/>
                        </a:rPr>
                        <a:t>/</a:t>
                      </a:r>
                      <a:r>
                        <a:rPr lang="zh-CN" sz="800" kern="100">
                          <a:effectLst/>
                          <a:latin typeface="Times New Roman"/>
                          <a:ea typeface="宋体"/>
                        </a:rPr>
                        <a:t>无</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CN" sz="1000" kern="100">
                          <a:effectLst/>
                          <a:latin typeface="Times New Roman"/>
                          <a:ea typeface="宋体"/>
                        </a:rPr>
                        <a:t>金额</a:t>
                      </a: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CN" sz="1000" kern="100">
                          <a:effectLst/>
                          <a:latin typeface="Times New Roman"/>
                          <a:ea typeface="宋体"/>
                        </a:rPr>
                        <a:t>差额</a:t>
                      </a: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CN" sz="800" kern="100">
                          <a:effectLst/>
                          <a:latin typeface="Times New Roman"/>
                          <a:ea typeface="宋体"/>
                        </a:rPr>
                        <a:t>有</a:t>
                      </a:r>
                      <a:r>
                        <a:rPr lang="en-US" sz="800" kern="100">
                          <a:effectLst/>
                          <a:latin typeface="Times New Roman"/>
                          <a:ea typeface="宋体"/>
                        </a:rPr>
                        <a:t>/</a:t>
                      </a:r>
                      <a:r>
                        <a:rPr lang="zh-CN" sz="800" kern="100">
                          <a:effectLst/>
                          <a:latin typeface="Times New Roman"/>
                          <a:ea typeface="宋体"/>
                        </a:rPr>
                        <a:t>无</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CN" sz="1000" kern="100">
                          <a:effectLst/>
                          <a:latin typeface="Times New Roman"/>
                          <a:ea typeface="宋体"/>
                        </a:rPr>
                        <a:t>金额</a:t>
                      </a: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CN" sz="1000" kern="100">
                          <a:effectLst/>
                          <a:latin typeface="Times New Roman"/>
                          <a:ea typeface="宋体"/>
                        </a:rPr>
                        <a:t>差额</a:t>
                      </a: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CN" sz="800" kern="100">
                          <a:effectLst/>
                          <a:latin typeface="Times New Roman"/>
                          <a:ea typeface="宋体"/>
                        </a:rPr>
                        <a:t>有</a:t>
                      </a:r>
                      <a:r>
                        <a:rPr lang="en-US" sz="800" kern="100">
                          <a:effectLst/>
                          <a:latin typeface="Times New Roman"/>
                          <a:ea typeface="宋体"/>
                        </a:rPr>
                        <a:t>/</a:t>
                      </a:r>
                      <a:r>
                        <a:rPr lang="zh-CN" sz="800" kern="100">
                          <a:effectLst/>
                          <a:latin typeface="Times New Roman"/>
                          <a:ea typeface="宋体"/>
                        </a:rPr>
                        <a:t>无</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CN" sz="1000" kern="100">
                          <a:effectLst/>
                          <a:latin typeface="Times New Roman"/>
                          <a:ea typeface="宋体"/>
                        </a:rPr>
                        <a:t>金额</a:t>
                      </a: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CN" sz="1000" kern="100">
                          <a:effectLst/>
                          <a:latin typeface="Times New Roman"/>
                          <a:ea typeface="宋体"/>
                        </a:rPr>
                        <a:t>差额</a:t>
                      </a: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zh-CN" altLang="en-US"/>
                    </a:p>
                  </a:txBody>
                  <a:tcPr/>
                </a:tc>
                <a:tc vMerge="1">
                  <a:txBody>
                    <a:bodyPr/>
                    <a:lstStyle/>
                    <a:p>
                      <a:endParaRPr lang="zh-CN" altLang="en-US"/>
                    </a:p>
                  </a:txBody>
                  <a:tcPr/>
                </a:tc>
                <a:tc vMerge="1">
                  <a:txBody>
                    <a:bodyPr/>
                    <a:lstStyle/>
                    <a:p>
                      <a:endParaRPr lang="zh-CN" altLang="en-US"/>
                    </a:p>
                  </a:txBody>
                  <a:tcPr/>
                </a:tc>
              </a:tr>
              <a:tr h="184539">
                <a:tc gridSpan="2">
                  <a:txBody>
                    <a:bodyPr/>
                    <a:lstStyle/>
                    <a:p>
                      <a:pPr algn="ctr">
                        <a:spcAft>
                          <a:spcPts val="0"/>
                        </a:spcAft>
                      </a:pPr>
                      <a:r>
                        <a:rPr lang="zh-CN" sz="1000" kern="100" dirty="0">
                          <a:effectLst/>
                          <a:latin typeface="Times New Roman"/>
                          <a:ea typeface="宋体"/>
                        </a:rPr>
                        <a:t>意外身故</a:t>
                      </a: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CN" sz="800" kern="100">
                          <a:effectLst/>
                          <a:latin typeface="Times New Roman"/>
                          <a:ea typeface="宋体"/>
                        </a:rPr>
                        <a:t>解决家人未来生活</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4539">
                <a:tc gridSpan="2">
                  <a:txBody>
                    <a:bodyPr/>
                    <a:lstStyle/>
                    <a:p>
                      <a:pPr algn="ctr">
                        <a:spcAft>
                          <a:spcPts val="0"/>
                        </a:spcAft>
                      </a:pPr>
                      <a:r>
                        <a:rPr lang="zh-CN" sz="1000" kern="100" dirty="0">
                          <a:effectLst/>
                          <a:latin typeface="Times New Roman"/>
                          <a:ea typeface="宋体"/>
                        </a:rPr>
                        <a:t>疾病身故</a:t>
                      </a: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CN" sz="800" kern="100">
                          <a:effectLst/>
                          <a:latin typeface="Times New Roman"/>
                          <a:ea typeface="宋体"/>
                        </a:rPr>
                        <a:t>解决家人未来生活</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79943">
                <a:tc gridSpan="2">
                  <a:txBody>
                    <a:bodyPr/>
                    <a:lstStyle/>
                    <a:p>
                      <a:pPr algn="ctr">
                        <a:spcAft>
                          <a:spcPts val="0"/>
                        </a:spcAft>
                      </a:pPr>
                      <a:r>
                        <a:rPr lang="zh-CN" sz="1000" kern="100" dirty="0">
                          <a:effectLst/>
                          <a:latin typeface="Times New Roman"/>
                          <a:ea typeface="宋体"/>
                        </a:rPr>
                        <a:t>意外全残</a:t>
                      </a: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CN" sz="800" kern="100">
                          <a:effectLst/>
                          <a:latin typeface="Times New Roman"/>
                          <a:ea typeface="宋体"/>
                        </a:rPr>
                        <a:t>自己失去收入后自我尊严</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79943">
                <a:tc gridSpan="2">
                  <a:txBody>
                    <a:bodyPr/>
                    <a:lstStyle/>
                    <a:p>
                      <a:pPr algn="ctr">
                        <a:spcAft>
                          <a:spcPts val="0"/>
                        </a:spcAft>
                      </a:pPr>
                      <a:r>
                        <a:rPr lang="zh-CN" sz="1000" kern="100" dirty="0">
                          <a:effectLst/>
                          <a:latin typeface="Times New Roman"/>
                          <a:ea typeface="宋体"/>
                        </a:rPr>
                        <a:t>意外伤残</a:t>
                      </a: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CN" sz="800" kern="100">
                          <a:effectLst/>
                          <a:latin typeface="Times New Roman"/>
                          <a:ea typeface="宋体"/>
                        </a:rPr>
                        <a:t>自己失去收入后自我尊严</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4539">
                <a:tc gridSpan="2">
                  <a:txBody>
                    <a:bodyPr/>
                    <a:lstStyle/>
                    <a:p>
                      <a:pPr algn="ctr">
                        <a:spcAft>
                          <a:spcPts val="0"/>
                        </a:spcAft>
                      </a:pPr>
                      <a:r>
                        <a:rPr lang="zh-CN" sz="1000" kern="100" dirty="0">
                          <a:effectLst/>
                          <a:latin typeface="Times New Roman"/>
                          <a:ea typeface="宋体"/>
                        </a:rPr>
                        <a:t>疾病全残</a:t>
                      </a: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a:txBody>
                    <a:bodyPr/>
                    <a:lstStyle/>
                    <a:p>
                      <a:pPr algn="ctr">
                        <a:spcAft>
                          <a:spcPts val="0"/>
                        </a:spcAft>
                      </a:pPr>
                      <a:r>
                        <a:rPr lang="en-US" sz="1000" kern="100" dirty="0">
                          <a:effectLst/>
                          <a:latin typeface="Times New Roman"/>
                          <a:ea typeface="宋体"/>
                        </a:rPr>
                        <a:t> </a:t>
                      </a:r>
                      <a:endParaRPr lang="zh-CN" sz="1000" kern="100" dirty="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CN" sz="800" kern="100">
                          <a:effectLst/>
                          <a:latin typeface="Times New Roman"/>
                          <a:ea typeface="宋体"/>
                        </a:rPr>
                        <a:t>伤残的补助</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79943">
                <a:tc gridSpan="2">
                  <a:txBody>
                    <a:bodyPr/>
                    <a:lstStyle/>
                    <a:p>
                      <a:pPr algn="ctr">
                        <a:spcAft>
                          <a:spcPts val="0"/>
                        </a:spcAft>
                      </a:pPr>
                      <a:r>
                        <a:rPr lang="zh-CN" sz="1000" kern="100" dirty="0">
                          <a:effectLst/>
                          <a:latin typeface="Times New Roman"/>
                          <a:ea typeface="宋体"/>
                        </a:rPr>
                        <a:t>重大疾病</a:t>
                      </a: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a:txBody>
                    <a:bodyPr/>
                    <a:lstStyle/>
                    <a:p>
                      <a:pPr algn="ctr">
                        <a:spcAft>
                          <a:spcPts val="0"/>
                        </a:spcAft>
                      </a:pPr>
                      <a:r>
                        <a:rPr lang="en-US" sz="1000" kern="100" dirty="0">
                          <a:effectLst/>
                          <a:latin typeface="Times New Roman"/>
                          <a:ea typeface="宋体"/>
                        </a:rPr>
                        <a:t> </a:t>
                      </a:r>
                      <a:endParaRPr lang="zh-CN" sz="1000" kern="100" dirty="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CN" sz="800" kern="100">
                          <a:effectLst/>
                          <a:latin typeface="Times New Roman"/>
                          <a:ea typeface="宋体"/>
                        </a:rPr>
                        <a:t>解决因病失去能力自我尊严</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4547">
                <a:tc rowSpan="4">
                  <a:txBody>
                    <a:bodyPr/>
                    <a:lstStyle/>
                    <a:p>
                      <a:pPr algn="ctr">
                        <a:spcAft>
                          <a:spcPts val="0"/>
                        </a:spcAft>
                      </a:pPr>
                      <a:r>
                        <a:rPr lang="zh-CN" sz="1000" kern="100">
                          <a:effectLst/>
                          <a:latin typeface="Times New Roman"/>
                          <a:ea typeface="宋体"/>
                        </a:rPr>
                        <a:t>普通医疗</a:t>
                      </a: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CN" sz="1000" kern="100" dirty="0">
                          <a:effectLst/>
                          <a:latin typeface="Times New Roman"/>
                          <a:ea typeface="宋体"/>
                        </a:rPr>
                        <a:t>意外医疗报销</a:t>
                      </a: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dirty="0">
                          <a:effectLst/>
                          <a:latin typeface="Times New Roman"/>
                          <a:ea typeface="宋体"/>
                        </a:rPr>
                        <a:t> </a:t>
                      </a:r>
                      <a:endParaRPr lang="zh-CN" sz="1000" kern="100" dirty="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CN" sz="800" kern="100">
                          <a:effectLst/>
                          <a:latin typeface="Times New Roman"/>
                          <a:ea typeface="宋体"/>
                        </a:rPr>
                        <a:t>让我们生病花别人的钱</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4547">
                <a:tc vMerge="1">
                  <a:txBody>
                    <a:bodyPr/>
                    <a:lstStyle/>
                    <a:p>
                      <a:endParaRPr lang="zh-CN" altLang="en-US"/>
                    </a:p>
                  </a:txBody>
                  <a:tcPr/>
                </a:tc>
                <a:tc>
                  <a:txBody>
                    <a:bodyPr/>
                    <a:lstStyle/>
                    <a:p>
                      <a:pPr algn="ctr">
                        <a:spcAft>
                          <a:spcPts val="0"/>
                        </a:spcAft>
                      </a:pPr>
                      <a:r>
                        <a:rPr lang="zh-CN" sz="1000" kern="100" dirty="0">
                          <a:effectLst/>
                          <a:latin typeface="Times New Roman"/>
                          <a:ea typeface="宋体"/>
                        </a:rPr>
                        <a:t>意外医疗补贴</a:t>
                      </a: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dirty="0">
                          <a:effectLst/>
                          <a:latin typeface="Times New Roman"/>
                          <a:ea typeface="宋体"/>
                        </a:rPr>
                        <a:t> </a:t>
                      </a:r>
                      <a:endParaRPr lang="zh-CN" sz="1000" kern="100" dirty="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dirty="0">
                          <a:effectLst/>
                          <a:latin typeface="Times New Roman"/>
                          <a:ea typeface="宋体"/>
                        </a:rPr>
                        <a:t> </a:t>
                      </a:r>
                      <a:endParaRPr lang="zh-CN" sz="1000" kern="100" dirty="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dirty="0">
                          <a:effectLst/>
                          <a:latin typeface="Times New Roman"/>
                          <a:ea typeface="宋体"/>
                        </a:rPr>
                        <a:t> </a:t>
                      </a:r>
                      <a:endParaRPr lang="zh-CN" sz="1000" kern="100" dirty="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CN" sz="800" kern="100">
                          <a:effectLst/>
                          <a:latin typeface="Times New Roman"/>
                          <a:ea typeface="宋体"/>
                        </a:rPr>
                        <a:t>用小钱去换大钱支出</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4547">
                <a:tc vMerge="1">
                  <a:txBody>
                    <a:bodyPr/>
                    <a:lstStyle/>
                    <a:p>
                      <a:endParaRPr lang="zh-CN" altLang="en-US"/>
                    </a:p>
                  </a:txBody>
                  <a:tcPr/>
                </a:tc>
                <a:tc>
                  <a:txBody>
                    <a:bodyPr/>
                    <a:lstStyle/>
                    <a:p>
                      <a:pPr algn="ctr">
                        <a:spcAft>
                          <a:spcPts val="0"/>
                        </a:spcAft>
                      </a:pPr>
                      <a:r>
                        <a:rPr lang="zh-CN" sz="1000" kern="100">
                          <a:effectLst/>
                          <a:latin typeface="Times New Roman"/>
                          <a:ea typeface="宋体"/>
                        </a:rPr>
                        <a:t>疾病住院报销</a:t>
                      </a: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dirty="0">
                          <a:effectLst/>
                          <a:latin typeface="Times New Roman"/>
                          <a:ea typeface="宋体"/>
                        </a:rPr>
                        <a:t> </a:t>
                      </a:r>
                      <a:endParaRPr lang="zh-CN" sz="1000" kern="100" dirty="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dirty="0">
                          <a:effectLst/>
                          <a:latin typeface="Times New Roman"/>
                          <a:ea typeface="宋体"/>
                        </a:rPr>
                        <a:t> </a:t>
                      </a:r>
                      <a:endParaRPr lang="zh-CN" sz="1000" kern="100" dirty="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dirty="0">
                          <a:effectLst/>
                          <a:latin typeface="Times New Roman"/>
                          <a:ea typeface="宋体"/>
                        </a:rPr>
                        <a:t> </a:t>
                      </a:r>
                      <a:endParaRPr lang="zh-CN" sz="1000" kern="100" dirty="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dirty="0">
                          <a:effectLst/>
                          <a:latin typeface="Times New Roman"/>
                          <a:ea typeface="宋体"/>
                        </a:rPr>
                        <a:t> </a:t>
                      </a:r>
                      <a:endParaRPr lang="zh-CN" sz="1000" kern="100" dirty="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CN" sz="800" kern="100">
                          <a:effectLst/>
                          <a:latin typeface="Times New Roman"/>
                          <a:ea typeface="宋体"/>
                        </a:rPr>
                        <a:t>解决意外住院误工费</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4547">
                <a:tc vMerge="1">
                  <a:txBody>
                    <a:bodyPr/>
                    <a:lstStyle/>
                    <a:p>
                      <a:endParaRPr lang="zh-CN" altLang="en-US"/>
                    </a:p>
                  </a:txBody>
                  <a:tcPr/>
                </a:tc>
                <a:tc>
                  <a:txBody>
                    <a:bodyPr/>
                    <a:lstStyle/>
                    <a:p>
                      <a:pPr algn="ctr">
                        <a:spcAft>
                          <a:spcPts val="0"/>
                        </a:spcAft>
                      </a:pPr>
                      <a:r>
                        <a:rPr lang="zh-CN" sz="1000" kern="100">
                          <a:effectLst/>
                          <a:latin typeface="Times New Roman"/>
                          <a:ea typeface="宋体"/>
                        </a:rPr>
                        <a:t>疾病住院补贴</a:t>
                      </a: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dirty="0">
                          <a:effectLst/>
                          <a:latin typeface="Times New Roman"/>
                          <a:ea typeface="宋体"/>
                        </a:rPr>
                        <a:t> </a:t>
                      </a:r>
                      <a:endParaRPr lang="zh-CN" sz="1000" kern="100" dirty="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dirty="0">
                          <a:effectLst/>
                          <a:latin typeface="Times New Roman"/>
                          <a:ea typeface="宋体"/>
                        </a:rPr>
                        <a:t> </a:t>
                      </a:r>
                      <a:endParaRPr lang="zh-CN" sz="1000" kern="100" dirty="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dirty="0">
                          <a:effectLst/>
                          <a:latin typeface="Times New Roman"/>
                          <a:ea typeface="宋体"/>
                        </a:rPr>
                        <a:t> </a:t>
                      </a:r>
                      <a:endParaRPr lang="zh-CN" sz="1000" kern="100" dirty="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CN" sz="800" kern="100">
                          <a:effectLst/>
                          <a:latin typeface="Times New Roman"/>
                          <a:ea typeface="宋体"/>
                        </a:rPr>
                        <a:t>用小钱去换大钱支出</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4539">
                <a:tc gridSpan="2">
                  <a:txBody>
                    <a:bodyPr/>
                    <a:lstStyle/>
                    <a:p>
                      <a:pPr algn="ctr">
                        <a:spcAft>
                          <a:spcPts val="0"/>
                        </a:spcAft>
                      </a:pPr>
                      <a:r>
                        <a:rPr lang="zh-CN" sz="1000" kern="100">
                          <a:effectLst/>
                          <a:latin typeface="Times New Roman"/>
                          <a:ea typeface="宋体"/>
                        </a:rPr>
                        <a:t>长期住院护理费</a:t>
                      </a: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dirty="0">
                          <a:effectLst/>
                          <a:latin typeface="Times New Roman"/>
                          <a:ea typeface="宋体"/>
                        </a:rPr>
                        <a:t> </a:t>
                      </a:r>
                      <a:endParaRPr lang="zh-CN" sz="1000" kern="100" dirty="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CN" sz="800" kern="100">
                          <a:effectLst/>
                          <a:latin typeface="Times New Roman"/>
                          <a:ea typeface="宋体"/>
                        </a:rPr>
                        <a:t>解决疾病住院误工费</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4539">
                <a:tc gridSpan="2">
                  <a:txBody>
                    <a:bodyPr/>
                    <a:lstStyle/>
                    <a:p>
                      <a:pPr algn="ctr">
                        <a:spcAft>
                          <a:spcPts val="0"/>
                        </a:spcAft>
                      </a:pPr>
                      <a:r>
                        <a:rPr lang="zh-CN" sz="1000" kern="100">
                          <a:effectLst/>
                          <a:latin typeface="Times New Roman"/>
                          <a:ea typeface="宋体"/>
                        </a:rPr>
                        <a:t>意外门急诊费</a:t>
                      </a: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dirty="0">
                          <a:effectLst/>
                          <a:latin typeface="Times New Roman"/>
                          <a:ea typeface="宋体"/>
                        </a:rPr>
                        <a:t> </a:t>
                      </a:r>
                      <a:endParaRPr lang="zh-CN" sz="1000" kern="100" dirty="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dirty="0">
                          <a:effectLst/>
                          <a:latin typeface="Times New Roman"/>
                          <a:ea typeface="宋体"/>
                        </a:rPr>
                        <a:t> </a:t>
                      </a:r>
                      <a:endParaRPr lang="zh-CN" sz="1000" kern="100" dirty="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dirty="0">
                          <a:effectLst/>
                          <a:latin typeface="Times New Roman"/>
                          <a:ea typeface="宋体"/>
                        </a:rPr>
                        <a:t> </a:t>
                      </a:r>
                      <a:endParaRPr lang="zh-CN" sz="1000" kern="100" dirty="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dirty="0">
                          <a:effectLst/>
                          <a:latin typeface="Times New Roman"/>
                          <a:ea typeface="宋体"/>
                        </a:rPr>
                        <a:t> </a:t>
                      </a:r>
                      <a:endParaRPr lang="zh-CN" sz="1000" kern="100" dirty="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CN" sz="800" kern="100">
                          <a:effectLst/>
                          <a:latin typeface="Times New Roman"/>
                          <a:ea typeface="宋体"/>
                        </a:rPr>
                        <a:t>解决门诊费</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4539">
                <a:tc gridSpan="2">
                  <a:txBody>
                    <a:bodyPr/>
                    <a:lstStyle/>
                    <a:p>
                      <a:pPr algn="ctr">
                        <a:spcAft>
                          <a:spcPts val="0"/>
                        </a:spcAft>
                      </a:pPr>
                      <a:r>
                        <a:rPr lang="zh-CN" sz="1000" kern="100">
                          <a:effectLst/>
                          <a:latin typeface="Times New Roman"/>
                          <a:ea typeface="宋体"/>
                        </a:rPr>
                        <a:t>养老金</a:t>
                      </a: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dirty="0">
                          <a:effectLst/>
                          <a:latin typeface="Times New Roman"/>
                          <a:ea typeface="宋体"/>
                        </a:rPr>
                        <a:t> </a:t>
                      </a:r>
                      <a:endParaRPr lang="zh-CN" sz="1000" kern="100" dirty="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dirty="0">
                          <a:effectLst/>
                          <a:latin typeface="Times New Roman"/>
                          <a:ea typeface="宋体"/>
                        </a:rPr>
                        <a:t> </a:t>
                      </a:r>
                      <a:endParaRPr lang="zh-CN" sz="1000" kern="100" dirty="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CN" sz="800" kern="100">
                          <a:effectLst/>
                          <a:latin typeface="Times New Roman"/>
                          <a:ea typeface="宋体"/>
                        </a:rPr>
                        <a:t>解决未来养老问题</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4539">
                <a:tc gridSpan="2">
                  <a:txBody>
                    <a:bodyPr/>
                    <a:lstStyle/>
                    <a:p>
                      <a:pPr algn="ctr">
                        <a:spcAft>
                          <a:spcPts val="0"/>
                        </a:spcAft>
                      </a:pPr>
                      <a:r>
                        <a:rPr lang="zh-CN" sz="1000" kern="100">
                          <a:effectLst/>
                          <a:latin typeface="Times New Roman"/>
                          <a:ea typeface="宋体"/>
                        </a:rPr>
                        <a:t>分红保险</a:t>
                      </a: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dirty="0">
                          <a:effectLst/>
                          <a:latin typeface="Times New Roman"/>
                          <a:ea typeface="宋体"/>
                        </a:rPr>
                        <a:t> </a:t>
                      </a:r>
                      <a:endParaRPr lang="zh-CN" sz="1000" kern="100" dirty="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dirty="0">
                          <a:effectLst/>
                          <a:latin typeface="Times New Roman"/>
                          <a:ea typeface="宋体"/>
                        </a:rPr>
                        <a:t> </a:t>
                      </a:r>
                      <a:endParaRPr lang="zh-CN" sz="1000" kern="100" dirty="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dirty="0">
                          <a:effectLst/>
                          <a:latin typeface="Times New Roman"/>
                          <a:ea typeface="宋体"/>
                        </a:rPr>
                        <a:t> </a:t>
                      </a:r>
                      <a:endParaRPr lang="zh-CN" sz="1000" kern="100" dirty="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CN" sz="800" kern="100">
                          <a:effectLst/>
                          <a:latin typeface="Times New Roman"/>
                          <a:ea typeface="宋体"/>
                        </a:rPr>
                        <a:t>实现钱生钱资产增值</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4539">
                <a:tc gridSpan="2">
                  <a:txBody>
                    <a:bodyPr/>
                    <a:lstStyle/>
                    <a:p>
                      <a:pPr algn="ctr">
                        <a:spcAft>
                          <a:spcPts val="0"/>
                        </a:spcAft>
                      </a:pPr>
                      <a:r>
                        <a:rPr lang="zh-CN" sz="1000" kern="100">
                          <a:effectLst/>
                          <a:latin typeface="Times New Roman"/>
                          <a:ea typeface="宋体"/>
                        </a:rPr>
                        <a:t>投资保险</a:t>
                      </a: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dirty="0">
                          <a:effectLst/>
                          <a:latin typeface="Times New Roman"/>
                          <a:ea typeface="宋体"/>
                        </a:rPr>
                        <a:t> </a:t>
                      </a:r>
                      <a:endParaRPr lang="zh-CN" sz="1000" kern="100" dirty="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dirty="0">
                          <a:effectLst/>
                          <a:latin typeface="Times New Roman"/>
                          <a:ea typeface="宋体"/>
                        </a:rPr>
                        <a:t> </a:t>
                      </a:r>
                      <a:endParaRPr lang="zh-CN" sz="1000" kern="100" dirty="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dirty="0">
                          <a:effectLst/>
                          <a:latin typeface="Times New Roman"/>
                          <a:ea typeface="宋体"/>
                        </a:rPr>
                        <a:t> </a:t>
                      </a:r>
                      <a:endParaRPr lang="zh-CN" sz="1000" kern="100" dirty="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dirty="0">
                          <a:effectLst/>
                          <a:latin typeface="Times New Roman"/>
                          <a:ea typeface="宋体"/>
                        </a:rPr>
                        <a:t> </a:t>
                      </a:r>
                      <a:endParaRPr lang="zh-CN" sz="1000" kern="100" dirty="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dirty="0">
                          <a:effectLst/>
                          <a:latin typeface="Times New Roman"/>
                          <a:ea typeface="宋体"/>
                        </a:rPr>
                        <a:t> </a:t>
                      </a:r>
                      <a:endParaRPr lang="zh-CN" sz="1000" kern="100" dirty="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CN" sz="800" kern="100" dirty="0">
                          <a:effectLst/>
                          <a:latin typeface="Times New Roman"/>
                          <a:ea typeface="宋体"/>
                        </a:rPr>
                        <a:t>创造资本帐户</a:t>
                      </a:r>
                      <a:endParaRPr lang="zh-CN" sz="1000" kern="100" dirty="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4539">
                <a:tc gridSpan="2">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00" kern="100">
                          <a:effectLst/>
                          <a:latin typeface="Times New Roman"/>
                          <a:ea typeface="宋体"/>
                        </a:rPr>
                        <a:t> </a:t>
                      </a:r>
                      <a:endParaRPr lang="zh-CN" sz="1000" kern="10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800" kern="100" dirty="0">
                          <a:effectLst/>
                          <a:latin typeface="Times New Roman"/>
                          <a:ea typeface="宋体"/>
                        </a:rPr>
                        <a:t> </a:t>
                      </a:r>
                      <a:endParaRPr lang="zh-CN" sz="1000" kern="100" dirty="0">
                        <a:effectLst/>
                        <a:latin typeface="Times New Roman"/>
                        <a:ea typeface="宋体"/>
                      </a:endParaRPr>
                    </a:p>
                  </a:txBody>
                  <a:tcPr marL="63763" marR="637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pic>
        <p:nvPicPr>
          <p:cNvPr id="1028"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43608" y="1203325"/>
            <a:ext cx="7925321" cy="790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2016337" y="3249379"/>
            <a:ext cx="4889972" cy="7978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12" name="直接连接符 11"/>
          <p:cNvCxnSpPr/>
          <p:nvPr/>
        </p:nvCxnSpPr>
        <p:spPr>
          <a:xfrm>
            <a:off x="899592" y="1203325"/>
            <a:ext cx="0" cy="5538044"/>
          </a:xfrm>
          <a:prstGeom prst="line">
            <a:avLst/>
          </a:prstGeom>
          <a:ln w="381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3" name="Text Box 6"/>
          <p:cNvSpPr txBox="1">
            <a:spLocks noChangeArrowheads="1"/>
          </p:cNvSpPr>
          <p:nvPr/>
        </p:nvSpPr>
        <p:spPr bwMode="auto">
          <a:xfrm rot="5400000">
            <a:off x="143208" y="6056996"/>
            <a:ext cx="570879" cy="797867"/>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CN" altLang="en-US" sz="1000" b="0" i="0" u="none" strike="noStrike" cap="none" normalizeH="0" baseline="0" dirty="0" smtClean="0">
                <a:ln>
                  <a:noFill/>
                </a:ln>
                <a:solidFill>
                  <a:schemeClr val="tx1"/>
                </a:solidFill>
                <a:effectLst/>
                <a:latin typeface="Calibri" pitchFamily="34" charset="0"/>
                <a:ea typeface="宋体" pitchFamily="2" charset="-122"/>
                <a:cs typeface="宋体" pitchFamily="2" charset="-122"/>
              </a:rPr>
              <a:t>兑奖栏</a:t>
            </a:r>
            <a:endParaRPr kumimoji="0" lang="zh-CN" altLang="en-US" sz="1000" b="0" i="0" u="none" strike="noStrike" cap="none" normalizeH="0" baseline="0" dirty="0" smtClean="0">
              <a:ln>
                <a:noFill/>
              </a:ln>
              <a:solidFill>
                <a:schemeClr val="tx1"/>
              </a:solidFill>
              <a:effectLst/>
              <a:latin typeface="Times New Roman" pitchFamily="18" charset="0"/>
              <a:ea typeface="宋体" pitchFamily="2" charset="-122"/>
              <a:cs typeface="宋体" pitchFamily="2" charset="-122"/>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zh-CN" alt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4" name="矩形 13"/>
          <p:cNvSpPr/>
          <p:nvPr/>
        </p:nvSpPr>
        <p:spPr>
          <a:xfrm>
            <a:off x="251520" y="6237312"/>
            <a:ext cx="288032" cy="432048"/>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402711319"/>
      </p:ext>
    </p:extLst>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2"/>
          </p:nvPr>
        </p:nvSpPr>
        <p:spPr/>
        <p:txBody>
          <a:bodyPr/>
          <a:lstStyle/>
          <a:p>
            <a:pPr>
              <a:defRPr/>
            </a:pPr>
            <a:r>
              <a:rPr lang="zh-CN" altLang="en-US" smtClean="0">
                <a:solidFill>
                  <a:prstClr val="black">
                    <a:tint val="75000"/>
                  </a:prstClr>
                </a:solidFill>
              </a:rPr>
              <a:t>第 </a:t>
            </a:r>
            <a:fld id="{A49E217F-1B88-46D4-B81D-917F21C34834}" type="slidenum">
              <a:rPr lang="zh-CN" altLang="en-US" smtClean="0">
                <a:solidFill>
                  <a:prstClr val="black">
                    <a:tint val="75000"/>
                  </a:prstClr>
                </a:solidFill>
              </a:rPr>
              <a:pPr>
                <a:defRPr/>
              </a:pPr>
              <a:t>4</a:t>
            </a:fld>
            <a:r>
              <a:rPr lang="zh-CN" altLang="en-US" smtClean="0">
                <a:solidFill>
                  <a:prstClr val="black">
                    <a:tint val="75000"/>
                  </a:prstClr>
                </a:solidFill>
              </a:rPr>
              <a:t> 页</a:t>
            </a:r>
            <a:endParaRPr lang="zh-CN" altLang="en-US">
              <a:solidFill>
                <a:prstClr val="black">
                  <a:tint val="75000"/>
                </a:prstClr>
              </a:solidFill>
            </a:endParaRPr>
          </a:p>
        </p:txBody>
      </p:sp>
      <p:pic>
        <p:nvPicPr>
          <p:cNvPr id="7" name="图片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3999" cy="6858000"/>
          </a:xfrm>
          <a:prstGeom prst="rect">
            <a:avLst/>
          </a:prstGeom>
        </p:spPr>
      </p:pic>
    </p:spTree>
    <p:extLst>
      <p:ext uri="{BB962C8B-B14F-4D97-AF65-F5344CB8AC3E}">
        <p14:creationId xmlns:p14="http://schemas.microsoft.com/office/powerpoint/2010/main" val="3424333632"/>
      </p:ext>
    </p:extLst>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ext Box 2"/>
          <p:cNvSpPr txBox="1">
            <a:spLocks noChangeArrowheads="1"/>
          </p:cNvSpPr>
          <p:nvPr/>
        </p:nvSpPr>
        <p:spPr bwMode="auto">
          <a:xfrm>
            <a:off x="611560" y="1196752"/>
            <a:ext cx="7489825" cy="47459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110000"/>
              </a:lnSpc>
              <a:spcBef>
                <a:spcPct val="20000"/>
              </a:spcBef>
            </a:pPr>
            <a:r>
              <a:rPr kumimoji="1" lang="zh-CN" altLang="en-US" sz="3800" b="1" dirty="0" smtClean="0">
                <a:solidFill>
                  <a:srgbClr val="8A1A32"/>
                </a:solidFill>
                <a:latin typeface="楷体_GB2312" pitchFamily="49" charset="-122"/>
                <a:ea typeface="楷体_GB2312" pitchFamily="49" charset="-122"/>
              </a:rPr>
              <a:t>说明话</a:t>
            </a:r>
            <a:r>
              <a:rPr kumimoji="1" lang="zh-CN" altLang="en-US" sz="3800" b="1" dirty="0">
                <a:solidFill>
                  <a:srgbClr val="8A1A32"/>
                </a:solidFill>
                <a:latin typeface="楷体_GB2312" pitchFamily="49" charset="-122"/>
                <a:ea typeface="楷体_GB2312" pitchFamily="49" charset="-122"/>
              </a:rPr>
              <a:t>术</a:t>
            </a:r>
          </a:p>
          <a:p>
            <a:pPr eaLnBrk="1" hangingPunct="1">
              <a:lnSpc>
                <a:spcPct val="110000"/>
              </a:lnSpc>
              <a:spcBef>
                <a:spcPct val="20000"/>
              </a:spcBef>
            </a:pPr>
            <a:r>
              <a:rPr kumimoji="1" lang="zh-CN" altLang="en-US" sz="3800" b="1" dirty="0">
                <a:solidFill>
                  <a:srgbClr val="F20C32"/>
                </a:solidFill>
                <a:latin typeface="楷体_GB2312" pitchFamily="49" charset="-122"/>
                <a:ea typeface="楷体_GB2312" pitchFamily="49" charset="-122"/>
              </a:rPr>
              <a:t>    </a:t>
            </a:r>
            <a:r>
              <a:rPr kumimoji="1" lang="zh-CN" altLang="en-US" sz="3200" b="1" dirty="0">
                <a:solidFill>
                  <a:srgbClr val="F20C32"/>
                </a:solidFill>
                <a:latin typeface="楷体_GB2312" pitchFamily="49" charset="-122"/>
                <a:ea typeface="楷体_GB2312" pitchFamily="49" charset="-122"/>
              </a:rPr>
              <a:t>您好！我今天特地来拜访您，作为中国人寿的客户，您会不断享受到公司的售后服务</a:t>
            </a:r>
            <a:r>
              <a:rPr kumimoji="1" lang="zh-CN" altLang="en-US" sz="3200" b="1" dirty="0" smtClean="0">
                <a:solidFill>
                  <a:srgbClr val="F20C32"/>
                </a:solidFill>
                <a:latin typeface="楷体_GB2312" pitchFamily="49" charset="-122"/>
                <a:ea typeface="楷体_GB2312" pitchFamily="49" charset="-122"/>
              </a:rPr>
              <a:t>，保单体检只是其中之一。最近</a:t>
            </a:r>
            <a:r>
              <a:rPr kumimoji="1" lang="zh-CN" altLang="en-US" sz="3200" b="1" dirty="0">
                <a:solidFill>
                  <a:srgbClr val="F20C32"/>
                </a:solidFill>
                <a:latin typeface="楷体_GB2312" pitchFamily="49" charset="-122"/>
                <a:ea typeface="楷体_GB2312" pitchFamily="49" charset="-122"/>
              </a:rPr>
              <a:t>中国人寿在客户咨询中统计</a:t>
            </a:r>
            <a:r>
              <a:rPr kumimoji="1" lang="zh-CN" altLang="en-US" sz="3200" b="1" dirty="0" smtClean="0">
                <a:solidFill>
                  <a:srgbClr val="F20C32"/>
                </a:solidFill>
                <a:latin typeface="楷体_GB2312" pitchFamily="49" charset="-122"/>
                <a:ea typeface="楷体_GB2312" pitchFamily="49" charset="-122"/>
              </a:rPr>
              <a:t>出，客户</a:t>
            </a:r>
            <a:r>
              <a:rPr kumimoji="1" lang="zh-CN" altLang="en-US" sz="3200" b="1" dirty="0">
                <a:solidFill>
                  <a:srgbClr val="F20C32"/>
                </a:solidFill>
                <a:latin typeface="楷体_GB2312" pitchFamily="49" charset="-122"/>
                <a:ea typeface="楷体_GB2312" pitchFamily="49" charset="-122"/>
              </a:rPr>
              <a:t>的最大需求，是及时的关心和帮助</a:t>
            </a:r>
            <a:r>
              <a:rPr kumimoji="1" lang="zh-CN" altLang="en-US" sz="3200" b="1" dirty="0" smtClean="0">
                <a:solidFill>
                  <a:srgbClr val="F20C32"/>
                </a:solidFill>
                <a:latin typeface="楷体_GB2312" pitchFamily="49" charset="-122"/>
                <a:ea typeface="楷体_GB2312" pitchFamily="49" charset="-122"/>
              </a:rPr>
              <a:t>，于是国寿针对</a:t>
            </a:r>
            <a:r>
              <a:rPr kumimoji="1" lang="zh-CN" altLang="en-US" sz="3200" b="1" dirty="0">
                <a:solidFill>
                  <a:srgbClr val="F20C32"/>
                </a:solidFill>
                <a:latin typeface="楷体_GB2312" pitchFamily="49" charset="-122"/>
                <a:ea typeface="楷体_GB2312" pitchFamily="49" charset="-122"/>
              </a:rPr>
              <a:t>这种需求为客户提供了一种及时的售后服务。</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88640"/>
            <a:ext cx="3121025" cy="536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40653631"/>
      </p:ext>
    </p:extLst>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ext Box 2"/>
          <p:cNvSpPr txBox="1">
            <a:spLocks noChangeArrowheads="1"/>
          </p:cNvSpPr>
          <p:nvPr/>
        </p:nvSpPr>
        <p:spPr bwMode="auto">
          <a:xfrm>
            <a:off x="0" y="1484313"/>
            <a:ext cx="9144000" cy="551176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110000"/>
              </a:lnSpc>
              <a:spcBef>
                <a:spcPct val="20000"/>
              </a:spcBef>
            </a:pPr>
            <a:r>
              <a:rPr kumimoji="1" lang="en-US" altLang="zh-CN" sz="3200" b="1" dirty="0">
                <a:solidFill>
                  <a:srgbClr val="F20C32"/>
                </a:solidFill>
                <a:latin typeface="Times New Roman" pitchFamily="18" charset="0"/>
                <a:ea typeface="楷体_GB2312" pitchFamily="49" charset="-122"/>
              </a:rPr>
              <a:t>        </a:t>
            </a:r>
            <a:r>
              <a:rPr kumimoji="1" lang="zh-CN" altLang="en-US" sz="2800" b="1" dirty="0">
                <a:solidFill>
                  <a:srgbClr val="FF0000"/>
                </a:solidFill>
                <a:latin typeface="Times New Roman" pitchFamily="18" charset="0"/>
                <a:ea typeface="楷体_GB2312" pitchFamily="49" charset="-122"/>
              </a:rPr>
              <a:t>公司最近推出了</a:t>
            </a:r>
            <a:r>
              <a:rPr kumimoji="1" lang="zh-CN" altLang="en-US" sz="2800" b="1" dirty="0" smtClean="0">
                <a:solidFill>
                  <a:srgbClr val="FF0000"/>
                </a:solidFill>
                <a:latin typeface="Times New Roman" pitchFamily="18" charset="0"/>
                <a:ea typeface="楷体_GB2312" pitchFamily="49" charset="-122"/>
              </a:rPr>
              <a:t>一种紧急联络人的</a:t>
            </a:r>
            <a:r>
              <a:rPr kumimoji="1" lang="zh-CN" altLang="en-US" sz="2800" b="1" dirty="0">
                <a:solidFill>
                  <a:srgbClr val="FF0000"/>
                </a:solidFill>
                <a:latin typeface="Times New Roman" pitchFamily="18" charset="0"/>
                <a:ea typeface="楷体_GB2312" pitchFamily="49" charset="-122"/>
              </a:rPr>
              <a:t>服务项目，就是公司</a:t>
            </a:r>
            <a:r>
              <a:rPr kumimoji="1" lang="zh-CN" altLang="en-US" sz="2800" b="1" dirty="0" smtClean="0">
                <a:solidFill>
                  <a:srgbClr val="FF0000"/>
                </a:solidFill>
                <a:latin typeface="Times New Roman" pitchFamily="18" charset="0"/>
                <a:ea typeface="楷体_GB2312" pitchFamily="49" charset="-122"/>
              </a:rPr>
              <a:t>将紧急联络人做好登记，公司当有重大事项要找你时，（如：保单升级、新产品发布、旅游回馈、积分换礼。。。。</a:t>
            </a:r>
            <a:r>
              <a:rPr kumimoji="1" lang="zh-CN" altLang="en-US" sz="2800" b="1" dirty="0">
                <a:solidFill>
                  <a:srgbClr val="FF0000"/>
                </a:solidFill>
                <a:latin typeface="Times New Roman" pitchFamily="18" charset="0"/>
                <a:ea typeface="楷体_GB2312" pitchFamily="49" charset="-122"/>
              </a:rPr>
              <a:t>）</a:t>
            </a:r>
            <a:r>
              <a:rPr kumimoji="1" lang="zh-CN" altLang="en-US" sz="2800" b="1" dirty="0" smtClean="0">
                <a:solidFill>
                  <a:srgbClr val="FF0000"/>
                </a:solidFill>
                <a:latin typeface="Times New Roman" pitchFamily="18" charset="0"/>
                <a:ea typeface="楷体_GB2312" pitchFamily="49" charset="-122"/>
              </a:rPr>
              <a:t>在不能及时的联系到你本人的时候，公司可以通过你的紧急联络人转告，那我们公司就可以有效的避免因联系不上你而导致你的一些不必要的损失，实现永不消失的服务。</a:t>
            </a:r>
          </a:p>
          <a:p>
            <a:pPr eaLnBrk="1" hangingPunct="1">
              <a:lnSpc>
                <a:spcPct val="110000"/>
              </a:lnSpc>
              <a:spcBef>
                <a:spcPct val="20000"/>
              </a:spcBef>
            </a:pPr>
            <a:r>
              <a:rPr kumimoji="1" lang="zh-CN" altLang="en-US" sz="2800" b="1" dirty="0" smtClean="0">
                <a:solidFill>
                  <a:srgbClr val="FF0000"/>
                </a:solidFill>
                <a:latin typeface="Times New Roman" pitchFamily="18" charset="0"/>
                <a:ea typeface="楷体_GB2312" pitchFamily="49" charset="-122"/>
              </a:rPr>
              <a:t>新</a:t>
            </a:r>
            <a:r>
              <a:rPr kumimoji="1" lang="zh-CN" altLang="en-US" sz="2800" b="1" dirty="0">
                <a:solidFill>
                  <a:srgbClr val="FF0000"/>
                </a:solidFill>
                <a:latin typeface="Times New Roman" pitchFamily="18" charset="0"/>
                <a:ea typeface="楷体_GB2312" pitchFamily="49" charset="-122"/>
              </a:rPr>
              <a:t>出台的</a:t>
            </a:r>
            <a:r>
              <a:rPr kumimoji="1" lang="en-US" altLang="zh-CN" sz="2800" b="1" dirty="0">
                <a:solidFill>
                  <a:srgbClr val="FF0000"/>
                </a:solidFill>
                <a:latin typeface="Times New Roman" pitchFamily="18" charset="0"/>
                <a:ea typeface="楷体_GB2312" pitchFamily="49" charset="-122"/>
              </a:rPr>
              <a:t>《</a:t>
            </a:r>
            <a:r>
              <a:rPr kumimoji="1" lang="zh-CN" altLang="en-US" sz="2800" b="1" dirty="0">
                <a:solidFill>
                  <a:srgbClr val="FF0000"/>
                </a:solidFill>
                <a:latin typeface="Times New Roman" pitchFamily="18" charset="0"/>
                <a:ea typeface="楷体_GB2312" pitchFamily="49" charset="-122"/>
              </a:rPr>
              <a:t>保险法</a:t>
            </a:r>
            <a:r>
              <a:rPr kumimoji="1" lang="en-US" altLang="zh-CN" sz="2800" b="1" dirty="0">
                <a:solidFill>
                  <a:srgbClr val="FF0000"/>
                </a:solidFill>
                <a:latin typeface="Times New Roman" pitchFamily="18" charset="0"/>
                <a:ea typeface="楷体_GB2312" pitchFamily="49" charset="-122"/>
              </a:rPr>
              <a:t>》</a:t>
            </a:r>
            <a:r>
              <a:rPr kumimoji="1" lang="zh-CN" altLang="en-US" sz="2800" b="1" dirty="0">
                <a:solidFill>
                  <a:srgbClr val="FF0000"/>
                </a:solidFill>
                <a:latin typeface="Times New Roman" pitchFamily="18" charset="0"/>
                <a:ea typeface="楷体_GB2312" pitchFamily="49" charset="-122"/>
              </a:rPr>
              <a:t>第二十一条也明确了它的重要性。在遇到应急事件时，能及时通知保险公司或相关人士，可以免于延误时间带来其他损失。</a:t>
            </a:r>
          </a:p>
          <a:p>
            <a:pPr eaLnBrk="1" hangingPunct="1">
              <a:lnSpc>
                <a:spcPct val="110000"/>
              </a:lnSpc>
              <a:spcBef>
                <a:spcPct val="20000"/>
              </a:spcBef>
            </a:pPr>
            <a:endParaRPr kumimoji="1" lang="en-US" altLang="zh-CN" sz="2800" b="1" dirty="0">
              <a:solidFill>
                <a:srgbClr val="FF0000"/>
              </a:solidFill>
              <a:latin typeface="Times New Roman" pitchFamily="18" charset="0"/>
              <a:ea typeface="楷体_GB2312" pitchFamily="49" charset="-122"/>
            </a:endParaRPr>
          </a:p>
        </p:txBody>
      </p:sp>
      <p:sp>
        <p:nvSpPr>
          <p:cNvPr id="32771" name="Rectangle 3"/>
          <p:cNvSpPr>
            <a:spLocks noChangeArrowheads="1"/>
          </p:cNvSpPr>
          <p:nvPr/>
        </p:nvSpPr>
        <p:spPr bwMode="auto">
          <a:xfrm>
            <a:off x="3097212" y="44624"/>
            <a:ext cx="2949575"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r>
              <a:rPr kumimoji="1" lang="zh-CN" altLang="en-US" sz="4400" b="1" dirty="0"/>
              <a:t>说明话术</a:t>
            </a:r>
          </a:p>
        </p:txBody>
      </p:sp>
    </p:spTree>
    <p:extLst>
      <p:ext uri="{BB962C8B-B14F-4D97-AF65-F5344CB8AC3E}">
        <p14:creationId xmlns:p14="http://schemas.microsoft.com/office/powerpoint/2010/main" val="3332624677"/>
      </p:ext>
    </p:extLst>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body" idx="1"/>
          </p:nvPr>
        </p:nvSpPr>
        <p:spPr>
          <a:xfrm>
            <a:off x="0" y="1196975"/>
            <a:ext cx="8893175" cy="4824413"/>
          </a:xfrm>
          <a:solidFill>
            <a:schemeClr val="bg1"/>
          </a:solidFill>
        </p:spPr>
        <p:txBody>
          <a:bodyPr/>
          <a:lstStyle/>
          <a:p>
            <a:pPr eaLnBrk="1" hangingPunct="1">
              <a:buFontTx/>
              <a:buNone/>
            </a:pPr>
            <a:r>
              <a:rPr lang="en-US" altLang="zh-CN" sz="3600" b="1" smtClean="0">
                <a:ea typeface="楷体_GB2312" pitchFamily="49" charset="-122"/>
              </a:rPr>
              <a:t>   </a:t>
            </a:r>
            <a:r>
              <a:rPr lang="zh-CN" altLang="en-US" sz="3600" b="1" smtClean="0">
                <a:ea typeface="楷体_GB2312" pitchFamily="49" charset="-122"/>
              </a:rPr>
              <a:t>第二十一条　投保人、被保险人或者受益人知道保险事故发生后，应当及时通知保险人。故意或者因重大过失</a:t>
            </a:r>
            <a:r>
              <a:rPr lang="zh-CN" altLang="en-US" sz="3600" b="1" u="sng" smtClean="0">
                <a:solidFill>
                  <a:srgbClr val="F20C32"/>
                </a:solidFill>
                <a:ea typeface="楷体_GB2312" pitchFamily="49" charset="-122"/>
              </a:rPr>
              <a:t>未及时通知</a:t>
            </a:r>
            <a:r>
              <a:rPr lang="zh-CN" altLang="en-US" sz="3600" b="1" smtClean="0">
                <a:ea typeface="楷体_GB2312" pitchFamily="49" charset="-122"/>
              </a:rPr>
              <a:t>，致使保险事故的性质、原因、损失程度等难以确定的，保险人对无法确定的部分，</a:t>
            </a:r>
            <a:r>
              <a:rPr lang="zh-CN" altLang="en-US" sz="3600" b="1" u="sng" smtClean="0">
                <a:solidFill>
                  <a:srgbClr val="F20C32"/>
                </a:solidFill>
                <a:ea typeface="楷体_GB2312" pitchFamily="49" charset="-122"/>
              </a:rPr>
              <a:t>不承担</a:t>
            </a:r>
            <a:r>
              <a:rPr lang="zh-CN" altLang="en-US" sz="3600" b="1" smtClean="0">
                <a:ea typeface="楷体_GB2312" pitchFamily="49" charset="-122"/>
              </a:rPr>
              <a:t>赔偿或者给付保险金的责任，</a:t>
            </a:r>
            <a:r>
              <a:rPr lang="zh-CN" altLang="en-US" sz="3600" b="1" u="sng" smtClean="0">
                <a:solidFill>
                  <a:srgbClr val="F20C32"/>
                </a:solidFill>
                <a:ea typeface="楷体_GB2312" pitchFamily="49" charset="-122"/>
              </a:rPr>
              <a:t>但保险人通过其他途径已经及时知道或者应当及时知道保险事故发生的除外。</a:t>
            </a:r>
          </a:p>
        </p:txBody>
      </p:sp>
      <p:sp>
        <p:nvSpPr>
          <p:cNvPr id="33795" name="Rectangle 3"/>
          <p:cNvSpPr>
            <a:spLocks noGrp="1" noChangeArrowheads="1"/>
          </p:cNvSpPr>
          <p:nvPr>
            <p:ph type="title"/>
          </p:nvPr>
        </p:nvSpPr>
        <p:spPr>
          <a:xfrm>
            <a:off x="528638" y="274638"/>
            <a:ext cx="6419626" cy="487362"/>
          </a:xfrm>
          <a:noFill/>
        </p:spPr>
        <p:txBody>
          <a:bodyPr>
            <a:normAutofit fontScale="90000"/>
          </a:bodyPr>
          <a:lstStyle/>
          <a:p>
            <a:pPr eaLnBrk="1" hangingPunct="1"/>
            <a:r>
              <a:rPr lang="en-US" altLang="zh-CN" sz="2800" b="1" dirty="0" smtClean="0">
                <a:solidFill>
                  <a:srgbClr val="FF0000"/>
                </a:solidFill>
              </a:rPr>
              <a:t>《</a:t>
            </a:r>
            <a:r>
              <a:rPr lang="zh-CN" altLang="en-US" sz="2800" b="1" dirty="0" smtClean="0">
                <a:solidFill>
                  <a:srgbClr val="FF0000"/>
                </a:solidFill>
              </a:rPr>
              <a:t>保险法</a:t>
            </a:r>
            <a:r>
              <a:rPr lang="en-US" altLang="zh-CN" sz="2800" b="1" dirty="0" smtClean="0">
                <a:solidFill>
                  <a:srgbClr val="FF0000"/>
                </a:solidFill>
              </a:rPr>
              <a:t>》</a:t>
            </a:r>
            <a:r>
              <a:rPr lang="zh-CN" altLang="en-US" sz="2800" b="1" dirty="0" smtClean="0">
                <a:solidFill>
                  <a:srgbClr val="FF0000"/>
                </a:solidFill>
              </a:rPr>
              <a:t>规定的被保险人的权益保护</a:t>
            </a:r>
          </a:p>
        </p:txBody>
      </p:sp>
    </p:spTree>
    <p:extLst>
      <p:ext uri="{BB962C8B-B14F-4D97-AF65-F5344CB8AC3E}">
        <p14:creationId xmlns:p14="http://schemas.microsoft.com/office/powerpoint/2010/main" val="1723114658"/>
      </p:ext>
    </p:extLst>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ChangeArrowheads="1"/>
          </p:cNvSpPr>
          <p:nvPr/>
        </p:nvSpPr>
        <p:spPr bwMode="auto">
          <a:xfrm>
            <a:off x="900113" y="2209800"/>
            <a:ext cx="7416800" cy="3922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110000"/>
              </a:lnSpc>
              <a:spcBef>
                <a:spcPct val="20000"/>
              </a:spcBef>
            </a:pPr>
            <a:endParaRPr lang="zh-CN" altLang="zh-CN" sz="2400">
              <a:ea typeface="华文新魏" pitchFamily="2" charset="-122"/>
            </a:endParaRPr>
          </a:p>
        </p:txBody>
      </p:sp>
      <p:sp>
        <p:nvSpPr>
          <p:cNvPr id="34819" name="Text Box 3"/>
          <p:cNvSpPr txBox="1">
            <a:spLocks noChangeArrowheads="1"/>
          </p:cNvSpPr>
          <p:nvPr/>
        </p:nvSpPr>
        <p:spPr bwMode="auto">
          <a:xfrm>
            <a:off x="763778" y="116632"/>
            <a:ext cx="7427913" cy="59093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110000"/>
              </a:lnSpc>
              <a:spcBef>
                <a:spcPct val="20000"/>
              </a:spcBef>
            </a:pPr>
            <a:r>
              <a:rPr kumimoji="1" lang="zh-CN" altLang="en-US" sz="4200" b="1" dirty="0">
                <a:solidFill>
                  <a:srgbClr val="FF0000"/>
                </a:solidFill>
                <a:latin typeface="黑体" pitchFamily="49" charset="-122"/>
                <a:ea typeface="楷体_GB2312" pitchFamily="49" charset="-122"/>
              </a:rPr>
              <a:t>促成话术</a:t>
            </a:r>
          </a:p>
          <a:p>
            <a:pPr eaLnBrk="1" hangingPunct="1">
              <a:lnSpc>
                <a:spcPct val="110000"/>
              </a:lnSpc>
              <a:spcBef>
                <a:spcPct val="20000"/>
              </a:spcBef>
            </a:pPr>
            <a:r>
              <a:rPr kumimoji="1" lang="zh-CN" altLang="en-US" sz="4200" b="1" dirty="0">
                <a:solidFill>
                  <a:srgbClr val="F20C32"/>
                </a:solidFill>
                <a:latin typeface="黑体" pitchFamily="49" charset="-122"/>
                <a:ea typeface="楷体_GB2312" pitchFamily="49" charset="-122"/>
              </a:rPr>
              <a:t>   在您</a:t>
            </a:r>
            <a:r>
              <a:rPr kumimoji="1" lang="zh-CN" altLang="en-US" sz="4200" b="1" dirty="0" smtClean="0">
                <a:solidFill>
                  <a:srgbClr val="F20C32"/>
                </a:solidFill>
                <a:latin typeface="黑体" pitchFamily="49" charset="-122"/>
                <a:ea typeface="楷体_GB2312" pitchFamily="49" charset="-122"/>
              </a:rPr>
              <a:t>的</a:t>
            </a:r>
            <a:r>
              <a:rPr kumimoji="1" lang="zh-CN" altLang="en-US" sz="4200" b="1" dirty="0">
                <a:solidFill>
                  <a:srgbClr val="F20C32"/>
                </a:solidFill>
                <a:latin typeface="黑体" pitchFamily="49" charset="-122"/>
                <a:ea typeface="楷体_GB2312" pitchFamily="49" charset="-122"/>
              </a:rPr>
              <a:t>回执栏</a:t>
            </a:r>
            <a:r>
              <a:rPr kumimoji="1" lang="zh-CN" altLang="en-US" sz="4200" b="1" dirty="0" smtClean="0">
                <a:solidFill>
                  <a:srgbClr val="F20C32"/>
                </a:solidFill>
                <a:latin typeface="黑体" pitchFamily="49" charset="-122"/>
                <a:ea typeface="楷体_GB2312" pitchFamily="49" charset="-122"/>
              </a:rPr>
              <a:t>上</a:t>
            </a:r>
            <a:r>
              <a:rPr kumimoji="1" lang="zh-CN" altLang="en-US" sz="4200" b="1" dirty="0">
                <a:solidFill>
                  <a:srgbClr val="F20C32"/>
                </a:solidFill>
                <a:latin typeface="黑体" pitchFamily="49" charset="-122"/>
                <a:ea typeface="楷体_GB2312" pitchFamily="49" charset="-122"/>
              </a:rPr>
              <a:t>，请将您认为在应急时刻有能力、有爱心和您信任的，能给予您最大帮助</a:t>
            </a:r>
            <a:r>
              <a:rPr kumimoji="1" lang="zh-CN" altLang="en-US" sz="4200" b="1" dirty="0" smtClean="0">
                <a:solidFill>
                  <a:srgbClr val="F20C32"/>
                </a:solidFill>
                <a:latin typeface="黑体" pitchFamily="49" charset="-122"/>
                <a:ea typeface="楷体_GB2312" pitchFamily="49" charset="-122"/>
              </a:rPr>
              <a:t>的两位</a:t>
            </a:r>
            <a:r>
              <a:rPr kumimoji="1" lang="zh-CN" altLang="en-US" sz="4200" b="1" dirty="0">
                <a:solidFill>
                  <a:srgbClr val="F20C32"/>
                </a:solidFill>
                <a:latin typeface="黑体" pitchFamily="49" charset="-122"/>
                <a:ea typeface="楷体_GB2312" pitchFamily="49" charset="-122"/>
              </a:rPr>
              <a:t>亲戚或朋友的名字及联系电话填</a:t>
            </a:r>
            <a:r>
              <a:rPr kumimoji="1" lang="zh-CN" altLang="en-US" sz="4200" b="1" dirty="0" smtClean="0">
                <a:solidFill>
                  <a:srgbClr val="F20C32"/>
                </a:solidFill>
                <a:latin typeface="黑体" pitchFamily="49" charset="-122"/>
                <a:ea typeface="楷体_GB2312" pitchFamily="49" charset="-122"/>
              </a:rPr>
              <a:t>上（最好有车、有空闲时间），</a:t>
            </a:r>
            <a:r>
              <a:rPr kumimoji="1" lang="zh-CN" altLang="en-US" sz="4200" b="1" dirty="0">
                <a:solidFill>
                  <a:srgbClr val="F20C32"/>
                </a:solidFill>
                <a:latin typeface="黑体" pitchFamily="49" charset="-122"/>
                <a:ea typeface="楷体_GB2312" pitchFamily="49" charset="-122"/>
              </a:rPr>
              <a:t>我公司将为您建立档案来维护您的平安和权益。</a:t>
            </a:r>
          </a:p>
        </p:txBody>
      </p:sp>
    </p:spTree>
    <p:extLst>
      <p:ext uri="{BB962C8B-B14F-4D97-AF65-F5344CB8AC3E}">
        <p14:creationId xmlns:p14="http://schemas.microsoft.com/office/powerpoint/2010/main" val="2482727292"/>
      </p:ext>
    </p:extLst>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ChangeArrowheads="1"/>
          </p:cNvSpPr>
          <p:nvPr/>
        </p:nvSpPr>
        <p:spPr bwMode="auto">
          <a:xfrm>
            <a:off x="304800" y="2057400"/>
            <a:ext cx="8650288" cy="4075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110000"/>
              </a:lnSpc>
              <a:spcBef>
                <a:spcPct val="20000"/>
              </a:spcBef>
            </a:pPr>
            <a:endParaRPr lang="en-US" altLang="zh-CN" sz="2400">
              <a:latin typeface="华文新魏" pitchFamily="2" charset="-122"/>
              <a:ea typeface="华文新魏" pitchFamily="2" charset="-122"/>
            </a:endParaRPr>
          </a:p>
          <a:p>
            <a:pPr eaLnBrk="1" hangingPunct="1">
              <a:lnSpc>
                <a:spcPct val="110000"/>
              </a:lnSpc>
              <a:spcBef>
                <a:spcPct val="20000"/>
              </a:spcBef>
            </a:pPr>
            <a:r>
              <a:rPr lang="en-US" altLang="zh-CN" sz="2400">
                <a:latin typeface="华文新魏" pitchFamily="2" charset="-122"/>
                <a:ea typeface="华文新魏" pitchFamily="2" charset="-122"/>
              </a:rPr>
              <a:t> </a:t>
            </a:r>
          </a:p>
        </p:txBody>
      </p:sp>
      <p:sp>
        <p:nvSpPr>
          <p:cNvPr id="212995" name="Rectangle 3"/>
          <p:cNvSpPr>
            <a:spLocks noChangeArrowheads="1"/>
          </p:cNvSpPr>
          <p:nvPr/>
        </p:nvSpPr>
        <p:spPr bwMode="auto">
          <a:xfrm>
            <a:off x="0" y="188913"/>
            <a:ext cx="9144000" cy="619862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r>
              <a:rPr kumimoji="1" lang="zh-CN" altLang="en-US" sz="3200" b="1" dirty="0">
                <a:solidFill>
                  <a:srgbClr val="000066"/>
                </a:solidFill>
                <a:latin typeface="楷体_GB2312" pitchFamily="49" charset="-122"/>
                <a:ea typeface="楷体_GB2312" pitchFamily="49" charset="-122"/>
              </a:rPr>
              <a:t>拒绝</a:t>
            </a:r>
            <a:r>
              <a:rPr kumimoji="1" lang="zh-CN" altLang="en-US" sz="3200" b="1" dirty="0" smtClean="0">
                <a:solidFill>
                  <a:srgbClr val="000066"/>
                </a:solidFill>
                <a:latin typeface="楷体_GB2312" pitchFamily="49" charset="-122"/>
                <a:ea typeface="楷体_GB2312" pitchFamily="49" charset="-122"/>
              </a:rPr>
              <a:t>处理</a:t>
            </a:r>
            <a:r>
              <a:rPr kumimoji="1" lang="en-US" altLang="zh-CN" sz="3200" b="1" dirty="0" smtClean="0">
                <a:solidFill>
                  <a:srgbClr val="000066"/>
                </a:solidFill>
                <a:latin typeface="楷体_GB2312" pitchFamily="49" charset="-122"/>
                <a:ea typeface="楷体_GB2312" pitchFamily="49" charset="-122"/>
              </a:rPr>
              <a:t>1</a:t>
            </a:r>
            <a:r>
              <a:rPr kumimoji="1" lang="zh-CN" altLang="en-US" sz="3200" b="1" dirty="0" smtClean="0">
                <a:solidFill>
                  <a:srgbClr val="000066"/>
                </a:solidFill>
                <a:latin typeface="楷体_GB2312" pitchFamily="49" charset="-122"/>
                <a:ea typeface="楷体_GB2312" pitchFamily="49" charset="-122"/>
              </a:rPr>
              <a:t>：</a:t>
            </a:r>
            <a:r>
              <a:rPr kumimoji="1" lang="zh-CN" altLang="en-US" sz="3200" b="1" dirty="0">
                <a:solidFill>
                  <a:srgbClr val="000066"/>
                </a:solidFill>
                <a:latin typeface="楷体_GB2312" pitchFamily="49" charset="-122"/>
                <a:ea typeface="楷体_GB2312" pitchFamily="49" charset="-122"/>
              </a:rPr>
              <a:t>为什么要</a:t>
            </a:r>
            <a:r>
              <a:rPr kumimoji="1" lang="zh-CN" altLang="en-US" sz="3200" b="1" dirty="0" smtClean="0">
                <a:solidFill>
                  <a:srgbClr val="000066"/>
                </a:solidFill>
                <a:latin typeface="楷体_GB2312" pitchFamily="49" charset="-122"/>
                <a:ea typeface="楷体_GB2312" pitchFamily="49" charset="-122"/>
              </a:rPr>
              <a:t>填呢</a:t>
            </a:r>
            <a:r>
              <a:rPr kumimoji="1" lang="zh-CN" altLang="en-US" sz="3200" b="1" dirty="0">
                <a:solidFill>
                  <a:srgbClr val="000066"/>
                </a:solidFill>
                <a:latin typeface="楷体_GB2312" pitchFamily="49" charset="-122"/>
                <a:ea typeface="楷体_GB2312" pitchFamily="49" charset="-122"/>
              </a:rPr>
              <a:t>？</a:t>
            </a:r>
          </a:p>
          <a:p>
            <a:pPr eaLnBrk="1" hangingPunct="1">
              <a:lnSpc>
                <a:spcPct val="110000"/>
              </a:lnSpc>
              <a:spcBef>
                <a:spcPct val="20000"/>
              </a:spcBef>
            </a:pPr>
            <a:r>
              <a:rPr kumimoji="1" lang="zh-CN" altLang="en-US" sz="3200" b="1" dirty="0">
                <a:solidFill>
                  <a:srgbClr val="F20C32"/>
                </a:solidFill>
                <a:latin typeface="楷体_GB2312" pitchFamily="49" charset="-122"/>
                <a:ea typeface="楷体_GB2312" pitchFamily="49" charset="-122"/>
              </a:rPr>
              <a:t>   随着公司业务的迅速发展，客户量迅速增长，理赔事件也多起来</a:t>
            </a:r>
            <a:r>
              <a:rPr kumimoji="1" lang="en-US" altLang="zh-CN" sz="3200" b="1" dirty="0">
                <a:solidFill>
                  <a:srgbClr val="F20C32"/>
                </a:solidFill>
                <a:latin typeface="楷体_GB2312" pitchFamily="49" charset="-122"/>
                <a:ea typeface="楷体_GB2312" pitchFamily="49" charset="-122"/>
              </a:rPr>
              <a:t>,</a:t>
            </a:r>
            <a:r>
              <a:rPr kumimoji="1" lang="zh-CN" altLang="en-US" sz="3200" b="1" dirty="0">
                <a:solidFill>
                  <a:srgbClr val="F20C32"/>
                </a:solidFill>
                <a:latin typeface="楷体_GB2312" pitchFamily="49" charset="-122"/>
                <a:ea typeface="楷体_GB2312" pitchFamily="49" charset="-122"/>
              </a:rPr>
              <a:t>遇到的问题也多了。我们发现有的客户出门在外</a:t>
            </a:r>
            <a:r>
              <a:rPr kumimoji="1" lang="en-US" altLang="zh-CN" sz="3200" b="1" dirty="0">
                <a:solidFill>
                  <a:srgbClr val="F20C32"/>
                </a:solidFill>
                <a:latin typeface="楷体_GB2312" pitchFamily="49" charset="-122"/>
                <a:ea typeface="楷体_GB2312" pitchFamily="49" charset="-122"/>
              </a:rPr>
              <a:t>,</a:t>
            </a:r>
            <a:r>
              <a:rPr kumimoji="1" lang="zh-CN" altLang="en-US" sz="3200" b="1" dirty="0">
                <a:solidFill>
                  <a:srgbClr val="F20C32"/>
                </a:solidFill>
                <a:latin typeface="楷体_GB2312" pitchFamily="49" charset="-122"/>
                <a:ea typeface="楷体_GB2312" pitchFamily="49" charset="-122"/>
              </a:rPr>
              <a:t>发生应急事件时</a:t>
            </a:r>
            <a:r>
              <a:rPr kumimoji="1" lang="en-US" altLang="zh-CN" sz="3200" b="1" dirty="0">
                <a:solidFill>
                  <a:srgbClr val="F20C32"/>
                </a:solidFill>
                <a:latin typeface="楷体_GB2312" pitchFamily="49" charset="-122"/>
                <a:ea typeface="楷体_GB2312" pitchFamily="49" charset="-122"/>
              </a:rPr>
              <a:t>,</a:t>
            </a:r>
            <a:r>
              <a:rPr kumimoji="1" lang="zh-CN" altLang="en-US" sz="3200" b="1" dirty="0">
                <a:solidFill>
                  <a:srgbClr val="F20C32"/>
                </a:solidFill>
                <a:latin typeface="楷体_GB2312" pitchFamily="49" charset="-122"/>
                <a:ea typeface="楷体_GB2312" pitchFamily="49" charset="-122"/>
              </a:rPr>
              <a:t>由于应急联系不通畅</a:t>
            </a:r>
            <a:r>
              <a:rPr kumimoji="1" lang="en-US" altLang="zh-CN" sz="3200" b="1" dirty="0">
                <a:solidFill>
                  <a:srgbClr val="F20C32"/>
                </a:solidFill>
                <a:latin typeface="楷体_GB2312" pitchFamily="49" charset="-122"/>
                <a:ea typeface="楷体_GB2312" pitchFamily="49" charset="-122"/>
              </a:rPr>
              <a:t>,</a:t>
            </a:r>
            <a:r>
              <a:rPr kumimoji="1" lang="zh-CN" altLang="en-US" sz="3200" b="1" dirty="0">
                <a:solidFill>
                  <a:srgbClr val="F20C32"/>
                </a:solidFill>
                <a:latin typeface="楷体_GB2312" pitchFamily="49" charset="-122"/>
                <a:ea typeface="楷体_GB2312" pitchFamily="49" charset="-122"/>
              </a:rPr>
              <a:t>耽误了救治或影响了理赔时效</a:t>
            </a:r>
            <a:r>
              <a:rPr kumimoji="1" lang="en-US" altLang="zh-CN" sz="3200" b="1" dirty="0">
                <a:solidFill>
                  <a:srgbClr val="F20C32"/>
                </a:solidFill>
                <a:latin typeface="楷体_GB2312" pitchFamily="49" charset="-122"/>
                <a:ea typeface="楷体_GB2312" pitchFamily="49" charset="-122"/>
              </a:rPr>
              <a:t>,</a:t>
            </a:r>
            <a:r>
              <a:rPr kumimoji="1" lang="zh-CN" altLang="en-US" sz="3200" b="1" dirty="0">
                <a:solidFill>
                  <a:srgbClr val="F20C32"/>
                </a:solidFill>
                <a:latin typeface="楷体_GB2312" pitchFamily="49" charset="-122"/>
                <a:ea typeface="楷体_GB2312" pitchFamily="49" charset="-122"/>
              </a:rPr>
              <a:t>作为我们的客户</a:t>
            </a:r>
            <a:r>
              <a:rPr kumimoji="1" lang="en-US" altLang="zh-CN" sz="3200" b="1" dirty="0">
                <a:solidFill>
                  <a:srgbClr val="F20C32"/>
                </a:solidFill>
                <a:latin typeface="楷体_GB2312" pitchFamily="49" charset="-122"/>
                <a:ea typeface="楷体_GB2312" pitchFamily="49" charset="-122"/>
              </a:rPr>
              <a:t>,</a:t>
            </a:r>
            <a:r>
              <a:rPr kumimoji="1" lang="zh-CN" altLang="en-US" sz="3200" b="1" dirty="0">
                <a:solidFill>
                  <a:srgbClr val="F20C32"/>
                </a:solidFill>
                <a:latin typeface="楷体_GB2312" pitchFamily="49" charset="-122"/>
                <a:ea typeface="楷体_GB2312" pitchFamily="49" charset="-122"/>
              </a:rPr>
              <a:t>我们不希望看到任何遗憾的事情发生。关键时刻</a:t>
            </a:r>
            <a:r>
              <a:rPr kumimoji="1" lang="en-US" altLang="zh-CN" sz="3200" b="1" dirty="0">
                <a:solidFill>
                  <a:srgbClr val="F20C32"/>
                </a:solidFill>
                <a:latin typeface="楷体_GB2312" pitchFamily="49" charset="-122"/>
                <a:ea typeface="楷体_GB2312" pitchFamily="49" charset="-122"/>
              </a:rPr>
              <a:t>,</a:t>
            </a:r>
            <a:r>
              <a:rPr kumimoji="1" lang="zh-CN" altLang="en-US" sz="3200" b="1" dirty="0">
                <a:solidFill>
                  <a:srgbClr val="F20C32"/>
                </a:solidFill>
                <a:latin typeface="楷体_GB2312" pitchFamily="49" charset="-122"/>
                <a:ea typeface="楷体_GB2312" pitchFamily="49" charset="-122"/>
              </a:rPr>
              <a:t>亲戚和朋友就能为我们伸出援助之手呀！</a:t>
            </a:r>
          </a:p>
          <a:p>
            <a:pPr eaLnBrk="1" hangingPunct="1">
              <a:lnSpc>
                <a:spcPct val="110000"/>
              </a:lnSpc>
              <a:spcBef>
                <a:spcPct val="20000"/>
              </a:spcBef>
            </a:pPr>
            <a:r>
              <a:rPr kumimoji="1" lang="zh-CN" altLang="en-US" sz="3200" b="1" dirty="0" smtClean="0">
                <a:solidFill>
                  <a:srgbClr val="F20C32"/>
                </a:solidFill>
                <a:latin typeface="楷体_GB2312" pitchFamily="49" charset="-122"/>
                <a:ea typeface="楷体_GB2312" pitchFamily="49" charset="-122"/>
              </a:rPr>
              <a:t>有了紧急联络人</a:t>
            </a:r>
            <a:r>
              <a:rPr kumimoji="1" lang="en-US" altLang="zh-CN" sz="3200" b="1" dirty="0" smtClean="0">
                <a:solidFill>
                  <a:srgbClr val="F20C32"/>
                </a:solidFill>
                <a:latin typeface="楷体_GB2312" pitchFamily="49" charset="-122"/>
                <a:ea typeface="楷体_GB2312" pitchFamily="49" charset="-122"/>
              </a:rPr>
              <a:t>,</a:t>
            </a:r>
            <a:r>
              <a:rPr kumimoji="1" lang="zh-CN" altLang="en-US" sz="3200" b="1" dirty="0">
                <a:solidFill>
                  <a:srgbClr val="F20C32"/>
                </a:solidFill>
                <a:latin typeface="楷体_GB2312" pitchFamily="49" charset="-122"/>
                <a:ea typeface="楷体_GB2312" pitchFamily="49" charset="-122"/>
              </a:rPr>
              <a:t>当遇到应急事件时</a:t>
            </a:r>
            <a:r>
              <a:rPr kumimoji="1" lang="en-US" altLang="zh-CN" sz="3200" b="1" dirty="0">
                <a:solidFill>
                  <a:srgbClr val="F20C32"/>
                </a:solidFill>
                <a:latin typeface="楷体_GB2312" pitchFamily="49" charset="-122"/>
                <a:ea typeface="楷体_GB2312" pitchFamily="49" charset="-122"/>
              </a:rPr>
              <a:t>,</a:t>
            </a:r>
            <a:r>
              <a:rPr kumimoji="1" lang="zh-CN" altLang="en-US" sz="3200" b="1" dirty="0">
                <a:solidFill>
                  <a:srgbClr val="F20C32"/>
                </a:solidFill>
                <a:latin typeface="楷体_GB2312" pitchFamily="49" charset="-122"/>
                <a:ea typeface="楷体_GB2312" pitchFamily="49" charset="-122"/>
              </a:rPr>
              <a:t>可以在最短时间将风险降至最低</a:t>
            </a:r>
            <a:r>
              <a:rPr kumimoji="1" lang="en-US" altLang="zh-CN" sz="3200" b="1" dirty="0">
                <a:solidFill>
                  <a:srgbClr val="F20C32"/>
                </a:solidFill>
                <a:latin typeface="楷体_GB2312" pitchFamily="49" charset="-122"/>
                <a:ea typeface="楷体_GB2312" pitchFamily="49" charset="-122"/>
              </a:rPr>
              <a:t>,</a:t>
            </a:r>
            <a:r>
              <a:rPr kumimoji="1" lang="zh-CN" altLang="en-US" sz="3200" b="1" dirty="0">
                <a:solidFill>
                  <a:srgbClr val="F20C32"/>
                </a:solidFill>
                <a:latin typeface="楷体_GB2312" pitchFamily="49" charset="-122"/>
                <a:ea typeface="楷体_GB2312" pitchFamily="49" charset="-122"/>
              </a:rPr>
              <a:t>同时享受最快的理赔服务速度，</a:t>
            </a:r>
            <a:r>
              <a:rPr kumimoji="1" lang="zh-CN" altLang="en-US" sz="3200" b="1" dirty="0" smtClean="0">
                <a:solidFill>
                  <a:srgbClr val="F20C32"/>
                </a:solidFill>
                <a:latin typeface="楷体_GB2312" pitchFamily="49" charset="-122"/>
                <a:ea typeface="楷体_GB2312" pitchFamily="49" charset="-122"/>
              </a:rPr>
              <a:t>这联系方式</a:t>
            </a:r>
            <a:r>
              <a:rPr kumimoji="1" lang="zh-CN" altLang="en-US" sz="3200" b="1" dirty="0" smtClean="0">
                <a:solidFill>
                  <a:srgbClr val="F20C32"/>
                </a:solidFill>
                <a:latin typeface="Times New Roman" pitchFamily="18" charset="0"/>
                <a:ea typeface="楷体_GB2312" pitchFamily="49" charset="-122"/>
              </a:rPr>
              <a:t>“</a:t>
            </a:r>
            <a:r>
              <a:rPr kumimoji="1" lang="zh-CN" altLang="en-US" sz="3200" b="1" dirty="0">
                <a:solidFill>
                  <a:srgbClr val="F20C32"/>
                </a:solidFill>
                <a:latin typeface="楷体_GB2312" pitchFamily="49" charset="-122"/>
                <a:ea typeface="楷体_GB2312" pitchFamily="49" charset="-122"/>
              </a:rPr>
              <a:t>宁可百年不用，但不可一日不备</a:t>
            </a:r>
            <a:r>
              <a:rPr kumimoji="1" lang="zh-CN" altLang="en-US" sz="3200" b="1" dirty="0">
                <a:solidFill>
                  <a:srgbClr val="F20C32"/>
                </a:solidFill>
                <a:latin typeface="Times New Roman" pitchFamily="18" charset="0"/>
                <a:ea typeface="楷体_GB2312" pitchFamily="49" charset="-122"/>
              </a:rPr>
              <a:t>”</a:t>
            </a:r>
            <a:r>
              <a:rPr kumimoji="1" lang="zh-CN" altLang="en-US" sz="3200" b="1" dirty="0">
                <a:solidFill>
                  <a:srgbClr val="F20C32"/>
                </a:solidFill>
                <a:latin typeface="楷体_GB2312" pitchFamily="49" charset="-122"/>
                <a:ea typeface="楷体_GB2312" pitchFamily="49" charset="-122"/>
              </a:rPr>
              <a:t>呀！</a:t>
            </a:r>
          </a:p>
        </p:txBody>
      </p:sp>
    </p:spTree>
    <p:extLst>
      <p:ext uri="{BB962C8B-B14F-4D97-AF65-F5344CB8AC3E}">
        <p14:creationId xmlns:p14="http://schemas.microsoft.com/office/powerpoint/2010/main" val="235041460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12995">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1299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ChangeArrowheads="1"/>
          </p:cNvSpPr>
          <p:nvPr/>
        </p:nvSpPr>
        <p:spPr bwMode="auto">
          <a:xfrm>
            <a:off x="304800" y="2057400"/>
            <a:ext cx="8650288" cy="4075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110000"/>
              </a:lnSpc>
              <a:spcBef>
                <a:spcPct val="20000"/>
              </a:spcBef>
            </a:pPr>
            <a:endParaRPr lang="en-US" altLang="zh-CN" sz="2400">
              <a:latin typeface="华文新魏" pitchFamily="2" charset="-122"/>
              <a:ea typeface="华文新魏" pitchFamily="2" charset="-122"/>
            </a:endParaRPr>
          </a:p>
          <a:p>
            <a:pPr eaLnBrk="1" hangingPunct="1">
              <a:lnSpc>
                <a:spcPct val="110000"/>
              </a:lnSpc>
              <a:spcBef>
                <a:spcPct val="20000"/>
              </a:spcBef>
            </a:pPr>
            <a:r>
              <a:rPr lang="en-US" altLang="zh-CN" sz="2400">
                <a:latin typeface="华文新魏" pitchFamily="2" charset="-122"/>
                <a:ea typeface="华文新魏" pitchFamily="2" charset="-122"/>
              </a:rPr>
              <a:t> </a:t>
            </a:r>
          </a:p>
        </p:txBody>
      </p:sp>
      <p:sp>
        <p:nvSpPr>
          <p:cNvPr id="214019" name="Rectangle 3"/>
          <p:cNvSpPr>
            <a:spLocks noChangeArrowheads="1"/>
          </p:cNvSpPr>
          <p:nvPr/>
        </p:nvSpPr>
        <p:spPr bwMode="auto">
          <a:xfrm>
            <a:off x="39687" y="188640"/>
            <a:ext cx="9180513" cy="602626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r>
              <a:rPr kumimoji="1" lang="zh-CN" altLang="en-US" sz="4000" b="1" dirty="0">
                <a:solidFill>
                  <a:srgbClr val="000066"/>
                </a:solidFill>
                <a:latin typeface="楷体_GB2312" pitchFamily="49" charset="-122"/>
                <a:ea typeface="楷体_GB2312" pitchFamily="49" charset="-122"/>
              </a:rPr>
              <a:t>异议</a:t>
            </a:r>
            <a:r>
              <a:rPr kumimoji="1" lang="zh-CN" altLang="en-US" sz="4000" b="1" dirty="0" smtClean="0">
                <a:solidFill>
                  <a:srgbClr val="000066"/>
                </a:solidFill>
                <a:latin typeface="楷体_GB2312" pitchFamily="49" charset="-122"/>
                <a:ea typeface="楷体_GB2312" pitchFamily="49" charset="-122"/>
              </a:rPr>
              <a:t>处理</a:t>
            </a:r>
            <a:r>
              <a:rPr kumimoji="1" lang="en-US" altLang="zh-CN" sz="4000" b="1" dirty="0" smtClean="0">
                <a:solidFill>
                  <a:srgbClr val="000066"/>
                </a:solidFill>
                <a:latin typeface="楷体_GB2312" pitchFamily="49" charset="-122"/>
                <a:ea typeface="楷体_GB2312" pitchFamily="49" charset="-122"/>
              </a:rPr>
              <a:t>2</a:t>
            </a:r>
            <a:r>
              <a:rPr kumimoji="1" lang="zh-CN" altLang="en-US" sz="4000" b="1" dirty="0" smtClean="0">
                <a:solidFill>
                  <a:srgbClr val="000066"/>
                </a:solidFill>
                <a:latin typeface="楷体_GB2312" pitchFamily="49" charset="-122"/>
                <a:ea typeface="楷体_GB2312" pitchFamily="49" charset="-122"/>
              </a:rPr>
              <a:t>：</a:t>
            </a:r>
            <a:r>
              <a:rPr kumimoji="1" lang="zh-CN" altLang="en-US" sz="4000" b="1" dirty="0">
                <a:solidFill>
                  <a:srgbClr val="000066"/>
                </a:solidFill>
                <a:latin typeface="楷体_GB2312" pitchFamily="49" charset="-122"/>
                <a:ea typeface="楷体_GB2312" pitchFamily="49" charset="-122"/>
              </a:rPr>
              <a:t>为什么不要填写家人呢？</a:t>
            </a:r>
          </a:p>
          <a:p>
            <a:pPr eaLnBrk="1" hangingPunct="1">
              <a:lnSpc>
                <a:spcPct val="110000"/>
              </a:lnSpc>
              <a:spcBef>
                <a:spcPct val="20000"/>
              </a:spcBef>
            </a:pPr>
            <a:r>
              <a:rPr kumimoji="1" lang="zh-CN" altLang="en-US" sz="3600" b="1" dirty="0">
                <a:solidFill>
                  <a:srgbClr val="F20C32"/>
                </a:solidFill>
                <a:latin typeface="楷体_GB2312" pitchFamily="49" charset="-122"/>
                <a:ea typeface="楷体_GB2312" pitchFamily="49" charset="-122"/>
              </a:rPr>
              <a:t>原因主要有：</a:t>
            </a:r>
          </a:p>
          <a:p>
            <a:pPr eaLnBrk="1" hangingPunct="1">
              <a:lnSpc>
                <a:spcPct val="110000"/>
              </a:lnSpc>
              <a:spcBef>
                <a:spcPct val="20000"/>
              </a:spcBef>
            </a:pPr>
            <a:r>
              <a:rPr kumimoji="1" lang="en-US" altLang="zh-CN" sz="3600" b="1" dirty="0">
                <a:solidFill>
                  <a:srgbClr val="F20C32"/>
                </a:solidFill>
                <a:latin typeface="楷体_GB2312" pitchFamily="49" charset="-122"/>
                <a:ea typeface="楷体_GB2312" pitchFamily="49" charset="-122"/>
              </a:rPr>
              <a:t>1</a:t>
            </a:r>
            <a:r>
              <a:rPr kumimoji="1" lang="zh-CN" altLang="en-US" sz="3600" b="1" dirty="0">
                <a:solidFill>
                  <a:srgbClr val="F20C32"/>
                </a:solidFill>
                <a:latin typeface="楷体_GB2312" pitchFamily="49" charset="-122"/>
                <a:ea typeface="楷体_GB2312" pitchFamily="49" charset="-122"/>
              </a:rPr>
              <a:t>、如果在不确定风险程度的前提下就告知父母，老人一定会有很多的猜想和难以接收这样的事实，难免会造成一些不必要的惊慌。</a:t>
            </a:r>
          </a:p>
          <a:p>
            <a:pPr eaLnBrk="1" hangingPunct="1">
              <a:lnSpc>
                <a:spcPct val="110000"/>
              </a:lnSpc>
              <a:spcBef>
                <a:spcPct val="20000"/>
              </a:spcBef>
            </a:pPr>
            <a:r>
              <a:rPr kumimoji="1" lang="en-US" altLang="zh-CN" sz="3600" b="1" dirty="0">
                <a:solidFill>
                  <a:srgbClr val="F20C32"/>
                </a:solidFill>
                <a:latin typeface="楷体_GB2312" pitchFamily="49" charset="-122"/>
                <a:ea typeface="楷体_GB2312" pitchFamily="49" charset="-122"/>
              </a:rPr>
              <a:t>2</a:t>
            </a:r>
            <a:r>
              <a:rPr kumimoji="1" lang="zh-CN" altLang="en-US" sz="3600" b="1" dirty="0">
                <a:solidFill>
                  <a:srgbClr val="F20C32"/>
                </a:solidFill>
                <a:latin typeface="楷体_GB2312" pitchFamily="49" charset="-122"/>
                <a:ea typeface="楷体_GB2312" pitchFamily="49" charset="-122"/>
              </a:rPr>
              <a:t>、如果在不确定风险程度的前提下就告知爱人，难免会影响到爱人的工作或心情并造成一些不必要的惊慌，对工作和生活都不利呀</a:t>
            </a:r>
            <a:r>
              <a:rPr kumimoji="1" lang="zh-CN" altLang="en-US" sz="3600" b="1" dirty="0" smtClean="0">
                <a:solidFill>
                  <a:srgbClr val="F20C32"/>
                </a:solidFill>
                <a:latin typeface="楷体_GB2312" pitchFamily="49" charset="-122"/>
                <a:ea typeface="楷体_GB2312" pitchFamily="49" charset="-122"/>
              </a:rPr>
              <a:t>。</a:t>
            </a:r>
            <a:endParaRPr kumimoji="1" lang="en-US" altLang="zh-CN" sz="3600" b="1" dirty="0" smtClean="0">
              <a:solidFill>
                <a:srgbClr val="F20C32"/>
              </a:solidFill>
              <a:latin typeface="楷体_GB2312" pitchFamily="49" charset="-122"/>
              <a:ea typeface="楷体_GB2312" pitchFamily="49" charset="-122"/>
            </a:endParaRPr>
          </a:p>
          <a:p>
            <a:pPr eaLnBrk="1" hangingPunct="1">
              <a:lnSpc>
                <a:spcPct val="110000"/>
              </a:lnSpc>
              <a:spcBef>
                <a:spcPct val="20000"/>
              </a:spcBef>
            </a:pPr>
            <a:r>
              <a:rPr kumimoji="1" lang="en-US" altLang="zh-CN" sz="3600" b="1" dirty="0" smtClean="0">
                <a:solidFill>
                  <a:srgbClr val="F20C32"/>
                </a:solidFill>
                <a:latin typeface="楷体_GB2312" pitchFamily="49" charset="-122"/>
                <a:ea typeface="楷体_GB2312" pitchFamily="49" charset="-122"/>
              </a:rPr>
              <a:t>4</a:t>
            </a:r>
            <a:r>
              <a:rPr kumimoji="1" lang="zh-CN" altLang="en-US" sz="3600" b="1" dirty="0" smtClean="0">
                <a:solidFill>
                  <a:srgbClr val="F20C32"/>
                </a:solidFill>
                <a:latin typeface="楷体_GB2312" pitchFamily="49" charset="-122"/>
                <a:ea typeface="楷体_GB2312" pitchFamily="49" charset="-122"/>
              </a:rPr>
              <a:t>、紧急联络人不能是投、被、受。</a:t>
            </a:r>
            <a:endParaRPr kumimoji="1" lang="zh-CN" altLang="en-US" sz="3600" b="1" dirty="0">
              <a:solidFill>
                <a:srgbClr val="F20C32"/>
              </a:solidFill>
              <a:latin typeface="楷体_GB2312" pitchFamily="49" charset="-122"/>
              <a:ea typeface="楷体_GB2312" pitchFamily="49" charset="-122"/>
            </a:endParaRPr>
          </a:p>
        </p:txBody>
      </p:sp>
    </p:spTree>
    <p:extLst>
      <p:ext uri="{BB962C8B-B14F-4D97-AF65-F5344CB8AC3E}">
        <p14:creationId xmlns:p14="http://schemas.microsoft.com/office/powerpoint/2010/main" val="279206962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14019">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14019">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14019">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1401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2"/>
          </p:nvPr>
        </p:nvSpPr>
        <p:spPr/>
        <p:txBody>
          <a:bodyPr/>
          <a:lstStyle/>
          <a:p>
            <a:pPr>
              <a:defRPr/>
            </a:pPr>
            <a:r>
              <a:rPr lang="zh-CN" altLang="en-US" smtClean="0">
                <a:solidFill>
                  <a:prstClr val="black">
                    <a:tint val="75000"/>
                  </a:prstClr>
                </a:solidFill>
              </a:rPr>
              <a:t>第 </a:t>
            </a:r>
            <a:fld id="{A49E217F-1B88-46D4-B81D-917F21C34834}" type="slidenum">
              <a:rPr lang="zh-CN" altLang="en-US" smtClean="0">
                <a:solidFill>
                  <a:prstClr val="black">
                    <a:tint val="75000"/>
                  </a:prstClr>
                </a:solidFill>
              </a:rPr>
              <a:pPr>
                <a:defRPr/>
              </a:pPr>
              <a:t>11</a:t>
            </a:fld>
            <a:r>
              <a:rPr lang="zh-CN" altLang="en-US" smtClean="0">
                <a:solidFill>
                  <a:prstClr val="black">
                    <a:tint val="75000"/>
                  </a:prstClr>
                </a:solidFill>
              </a:rPr>
              <a:t> 页</a:t>
            </a:r>
            <a:endParaRPr lang="zh-CN" altLang="en-US">
              <a:solidFill>
                <a:prstClr val="black">
                  <a:tint val="75000"/>
                </a:prstClr>
              </a:solidFill>
            </a:endParaRPr>
          </a:p>
        </p:txBody>
      </p:sp>
      <p:sp>
        <p:nvSpPr>
          <p:cNvPr id="3" name="TextBox 2"/>
          <p:cNvSpPr txBox="1"/>
          <p:nvPr/>
        </p:nvSpPr>
        <p:spPr>
          <a:xfrm>
            <a:off x="395536" y="188640"/>
            <a:ext cx="3960440" cy="369332"/>
          </a:xfrm>
          <a:prstGeom prst="rect">
            <a:avLst/>
          </a:prstGeom>
          <a:noFill/>
        </p:spPr>
        <p:txBody>
          <a:bodyPr wrap="square" rtlCol="0">
            <a:spAutoFit/>
          </a:bodyPr>
          <a:lstStyle/>
          <a:p>
            <a:r>
              <a:rPr lang="zh-CN" altLang="en-US" dirty="0" smtClean="0"/>
              <a:t>要求客户联系联络人</a:t>
            </a:r>
            <a:endParaRPr lang="zh-CN" altLang="en-US" dirty="0"/>
          </a:p>
        </p:txBody>
      </p:sp>
      <p:sp>
        <p:nvSpPr>
          <p:cNvPr id="4" name="TextBox 3"/>
          <p:cNvSpPr txBox="1"/>
          <p:nvPr/>
        </p:nvSpPr>
        <p:spPr>
          <a:xfrm>
            <a:off x="650731" y="980728"/>
            <a:ext cx="8064896" cy="5016758"/>
          </a:xfrm>
          <a:prstGeom prst="rect">
            <a:avLst/>
          </a:prstGeom>
          <a:noFill/>
        </p:spPr>
        <p:txBody>
          <a:bodyPr wrap="square" rtlCol="0">
            <a:spAutoFit/>
          </a:bodyPr>
          <a:lstStyle/>
          <a:p>
            <a:r>
              <a:rPr lang="zh-CN" altLang="en-US" sz="4000" dirty="0" smtClean="0">
                <a:solidFill>
                  <a:srgbClr val="FF0000"/>
                </a:solidFill>
              </a:rPr>
              <a:t>话术：</a:t>
            </a:r>
            <a:endParaRPr lang="en-US" altLang="zh-CN" sz="4000" dirty="0" smtClean="0">
              <a:solidFill>
                <a:srgbClr val="FF0000"/>
              </a:solidFill>
            </a:endParaRPr>
          </a:p>
          <a:p>
            <a:r>
              <a:rPr lang="en-US" altLang="zh-CN" sz="4000" dirty="0">
                <a:solidFill>
                  <a:srgbClr val="FF0000"/>
                </a:solidFill>
              </a:rPr>
              <a:t> </a:t>
            </a:r>
            <a:r>
              <a:rPr lang="en-US" altLang="zh-CN" sz="4000" dirty="0" smtClean="0">
                <a:solidFill>
                  <a:srgbClr val="FF0000"/>
                </a:solidFill>
              </a:rPr>
              <a:t>  </a:t>
            </a:r>
            <a:r>
              <a:rPr lang="zh-CN" altLang="en-US" sz="4000" dirty="0" smtClean="0">
                <a:solidFill>
                  <a:srgbClr val="FF0000"/>
                </a:solidFill>
              </a:rPr>
              <a:t>另外我们也会回馈象你的亲友，请你放心！因为他们的帮助不仅提高了您的保障安全，也提升了中国人寿的服务品质。同时也请你打个电话给他们，告诉他们有这样的一件事，免得他们到时候公司通知他们就显得很唐突。</a:t>
            </a:r>
          </a:p>
        </p:txBody>
      </p:sp>
    </p:spTree>
    <p:extLst>
      <p:ext uri="{BB962C8B-B14F-4D97-AF65-F5344CB8AC3E}">
        <p14:creationId xmlns:p14="http://schemas.microsoft.com/office/powerpoint/2010/main" val="3221835782"/>
      </p:ext>
    </p:extLst>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ChangeArrowheads="1"/>
          </p:cNvSpPr>
          <p:nvPr/>
        </p:nvSpPr>
        <p:spPr bwMode="auto">
          <a:xfrm>
            <a:off x="900113" y="2209800"/>
            <a:ext cx="7416800" cy="3922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110000"/>
              </a:lnSpc>
              <a:spcBef>
                <a:spcPct val="20000"/>
              </a:spcBef>
            </a:pPr>
            <a:endParaRPr lang="zh-CN" altLang="zh-CN" sz="2400">
              <a:ea typeface="华文新魏" pitchFamily="2" charset="-122"/>
            </a:endParaRPr>
          </a:p>
        </p:txBody>
      </p:sp>
      <p:sp>
        <p:nvSpPr>
          <p:cNvPr id="44035" name="Text Box 3"/>
          <p:cNvSpPr txBox="1">
            <a:spLocks noChangeArrowheads="1"/>
          </p:cNvSpPr>
          <p:nvPr/>
        </p:nvSpPr>
        <p:spPr bwMode="auto">
          <a:xfrm>
            <a:off x="129318" y="1466379"/>
            <a:ext cx="8893175" cy="489980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110000"/>
              </a:lnSpc>
              <a:spcBef>
                <a:spcPct val="20000"/>
              </a:spcBef>
            </a:pPr>
            <a:r>
              <a:rPr kumimoji="1" lang="en-US" altLang="zh-CN" sz="3200" b="1" dirty="0">
                <a:solidFill>
                  <a:srgbClr val="F20C32"/>
                </a:solidFill>
                <a:latin typeface="楷体_GB2312" pitchFamily="49" charset="-122"/>
                <a:ea typeface="楷体_GB2312" pitchFamily="49" charset="-122"/>
              </a:rPr>
              <a:t>    </a:t>
            </a:r>
            <a:r>
              <a:rPr kumimoji="1" lang="zh-CN" altLang="en-US" sz="2800" b="1" dirty="0">
                <a:solidFill>
                  <a:srgbClr val="F20C32"/>
                </a:solidFill>
                <a:latin typeface="楷体_GB2312" pitchFamily="49" charset="-122"/>
                <a:ea typeface="楷体_GB2312" pitchFamily="49" charset="-122"/>
              </a:rPr>
              <a:t>您好！我是中国人寿的</a:t>
            </a:r>
            <a:r>
              <a:rPr kumimoji="1" lang="zh-CN" altLang="en-US" sz="2800" b="1" dirty="0" smtClean="0">
                <a:solidFill>
                  <a:srgbClr val="F20C32"/>
                </a:solidFill>
                <a:latin typeface="楷体_GB2312" pitchFamily="49" charset="-122"/>
                <a:ea typeface="楷体_GB2312" pitchFamily="49" charset="-122"/>
              </a:rPr>
              <a:t>代理人李国寿，您作为</a:t>
            </a:r>
            <a:r>
              <a:rPr kumimoji="1" lang="en-US" altLang="zh-CN" sz="2800" b="1" dirty="0" smtClean="0">
                <a:solidFill>
                  <a:srgbClr val="F20C32"/>
                </a:solidFill>
                <a:latin typeface="楷体_GB2312" pitchFamily="49" charset="-122"/>
                <a:ea typeface="楷体_GB2312" pitchFamily="49" charset="-122"/>
              </a:rPr>
              <a:t>XXX</a:t>
            </a:r>
            <a:r>
              <a:rPr kumimoji="1" lang="zh-CN" altLang="en-US" sz="2800" b="1" dirty="0" smtClean="0">
                <a:solidFill>
                  <a:srgbClr val="F20C32"/>
                </a:solidFill>
                <a:latin typeface="楷体_GB2312" pitchFamily="49" charset="-122"/>
                <a:ea typeface="楷体_GB2312" pitchFamily="49" charset="-122"/>
              </a:rPr>
              <a:t>的</a:t>
            </a:r>
            <a:r>
              <a:rPr kumimoji="1" lang="zh-CN" altLang="en-US" sz="2800" b="1" dirty="0">
                <a:solidFill>
                  <a:srgbClr val="F20C32"/>
                </a:solidFill>
                <a:latin typeface="楷体_GB2312" pitchFamily="49" charset="-122"/>
                <a:ea typeface="楷体_GB2312" pitchFamily="49" charset="-122"/>
              </a:rPr>
              <a:t>好朋友</a:t>
            </a:r>
            <a:r>
              <a:rPr kumimoji="1" lang="zh-CN" altLang="en-US" sz="2800" b="1" dirty="0" smtClean="0">
                <a:solidFill>
                  <a:srgbClr val="F20C32"/>
                </a:solidFill>
                <a:latin typeface="楷体_GB2312" pitchFamily="49" charset="-122"/>
                <a:ea typeface="楷体_GB2312" pitchFamily="49" charset="-122"/>
              </a:rPr>
              <a:t>，她在</a:t>
            </a:r>
            <a:r>
              <a:rPr kumimoji="1" lang="zh-CN" altLang="en-US" sz="2800" b="1" dirty="0">
                <a:solidFill>
                  <a:srgbClr val="F20C32"/>
                </a:solidFill>
                <a:latin typeface="楷体_GB2312" pitchFamily="49" charset="-122"/>
                <a:ea typeface="楷体_GB2312" pitchFamily="49" charset="-122"/>
              </a:rPr>
              <a:t>日常生活中或是一些特殊的日子里</a:t>
            </a:r>
            <a:r>
              <a:rPr kumimoji="1" lang="zh-CN" altLang="en-US" sz="2800" b="1" dirty="0" smtClean="0">
                <a:solidFill>
                  <a:srgbClr val="F20C32"/>
                </a:solidFill>
                <a:latin typeface="楷体_GB2312" pitchFamily="49" charset="-122"/>
                <a:ea typeface="楷体_GB2312" pitchFamily="49" charset="-122"/>
              </a:rPr>
              <a:t>，第一</a:t>
            </a:r>
            <a:r>
              <a:rPr kumimoji="1" lang="zh-CN" altLang="en-US" sz="2800" b="1" dirty="0">
                <a:solidFill>
                  <a:srgbClr val="F20C32"/>
                </a:solidFill>
                <a:latin typeface="楷体_GB2312" pitchFamily="49" charset="-122"/>
                <a:ea typeface="楷体_GB2312" pitchFamily="49" charset="-122"/>
              </a:rPr>
              <a:t>个就会想到你</a:t>
            </a:r>
            <a:r>
              <a:rPr kumimoji="1" lang="zh-CN" altLang="en-US" sz="2800" b="1" dirty="0" smtClean="0">
                <a:solidFill>
                  <a:srgbClr val="F20C32"/>
                </a:solidFill>
                <a:latin typeface="楷体_GB2312" pitchFamily="49" charset="-122"/>
                <a:ea typeface="楷体_GB2312" pitchFamily="49" charset="-122"/>
              </a:rPr>
              <a:t>，所以，</a:t>
            </a:r>
            <a:r>
              <a:rPr kumimoji="1" lang="zh-CN" altLang="en-US" sz="2800" b="1" dirty="0">
                <a:solidFill>
                  <a:srgbClr val="F20C32"/>
                </a:solidFill>
                <a:latin typeface="楷体_GB2312" pitchFamily="49" charset="-122"/>
                <a:ea typeface="楷体_GB2312" pitchFamily="49" charset="-122"/>
              </a:rPr>
              <a:t>中国人寿为</a:t>
            </a:r>
            <a:r>
              <a:rPr kumimoji="1" lang="en-US" altLang="zh-CN" sz="2800" b="1" dirty="0">
                <a:solidFill>
                  <a:srgbClr val="F20C32"/>
                </a:solidFill>
              </a:rPr>
              <a:t>×××</a:t>
            </a:r>
            <a:r>
              <a:rPr kumimoji="1" lang="zh-CN" altLang="en-US" sz="2800" b="1" dirty="0">
                <a:solidFill>
                  <a:srgbClr val="F20C32"/>
                </a:solidFill>
                <a:latin typeface="楷体_GB2312" pitchFamily="49" charset="-122"/>
                <a:ea typeface="楷体_GB2312" pitchFamily="49" charset="-122"/>
              </a:rPr>
              <a:t>提供</a:t>
            </a:r>
            <a:r>
              <a:rPr kumimoji="1" lang="zh-CN" altLang="en-US" sz="2800" b="1" dirty="0" smtClean="0">
                <a:solidFill>
                  <a:srgbClr val="F20C32"/>
                </a:solidFill>
                <a:latin typeface="楷体_GB2312" pitchFamily="49" charset="-122"/>
                <a:ea typeface="楷体_GB2312" pitchFamily="49" charset="-122"/>
              </a:rPr>
              <a:t>的高端定制服务中她将您确认为了紧急联络人。请问她将这个好消息告诉您了吗？公司</a:t>
            </a:r>
            <a:r>
              <a:rPr kumimoji="1" lang="zh-CN" altLang="en-US" sz="2800" b="1" dirty="0">
                <a:solidFill>
                  <a:srgbClr val="F20C32"/>
                </a:solidFill>
                <a:latin typeface="楷体_GB2312" pitchFamily="49" charset="-122"/>
                <a:ea typeface="楷体_GB2312" pitchFamily="49" charset="-122"/>
              </a:rPr>
              <a:t>为确保提供全面优质到位的售后服务</a:t>
            </a:r>
            <a:r>
              <a:rPr kumimoji="1" lang="zh-CN" altLang="en-US" sz="2800" b="1" dirty="0" smtClean="0">
                <a:solidFill>
                  <a:srgbClr val="F20C32"/>
                </a:solidFill>
                <a:latin typeface="楷体_GB2312" pitchFamily="49" charset="-122"/>
                <a:ea typeface="楷体_GB2312" pitchFamily="49" charset="-122"/>
              </a:rPr>
              <a:t>，委派</a:t>
            </a:r>
            <a:r>
              <a:rPr kumimoji="1" lang="zh-CN" altLang="en-US" sz="2800" b="1" dirty="0">
                <a:solidFill>
                  <a:srgbClr val="F20C32"/>
                </a:solidFill>
                <a:latin typeface="楷体_GB2312" pitchFamily="49" charset="-122"/>
                <a:ea typeface="楷体_GB2312" pitchFamily="49" charset="-122"/>
              </a:rPr>
              <a:t>我来拜访你，将你好朋友</a:t>
            </a:r>
            <a:r>
              <a:rPr kumimoji="1" lang="en-US" altLang="zh-CN" sz="2800" b="1" dirty="0">
                <a:solidFill>
                  <a:srgbClr val="F20C32"/>
                </a:solidFill>
                <a:latin typeface="楷体_GB2312" pitchFamily="49" charset="-122"/>
                <a:ea typeface="楷体_GB2312" pitchFamily="49" charset="-122"/>
              </a:rPr>
              <a:t>×××</a:t>
            </a:r>
            <a:r>
              <a:rPr kumimoji="1" lang="zh-CN" altLang="en-US" sz="2800" b="1" dirty="0">
                <a:solidFill>
                  <a:srgbClr val="F20C32"/>
                </a:solidFill>
                <a:latin typeface="楷体_GB2312" pitchFamily="49" charset="-122"/>
                <a:ea typeface="楷体_GB2312" pitchFamily="49" charset="-122"/>
              </a:rPr>
              <a:t>委托的事情落实一下</a:t>
            </a:r>
            <a:r>
              <a:rPr kumimoji="1" lang="zh-CN" altLang="en-US" sz="2800" b="1" dirty="0" smtClean="0">
                <a:solidFill>
                  <a:srgbClr val="F20C32"/>
                </a:solidFill>
                <a:latin typeface="楷体_GB2312" pitchFamily="49" charset="-122"/>
                <a:ea typeface="楷体_GB2312" pitchFamily="49" charset="-122"/>
              </a:rPr>
              <a:t>，同时为了感谢</a:t>
            </a:r>
            <a:r>
              <a:rPr kumimoji="1" lang="zh-CN" altLang="en-US" sz="2800" b="1" dirty="0">
                <a:solidFill>
                  <a:srgbClr val="F20C32"/>
                </a:solidFill>
                <a:latin typeface="楷体_GB2312" pitchFamily="49" charset="-122"/>
                <a:ea typeface="楷体_GB2312" pitchFamily="49" charset="-122"/>
              </a:rPr>
              <a:t>您对公司的支持和对好朋友的</a:t>
            </a:r>
            <a:r>
              <a:rPr kumimoji="1" lang="zh-CN" altLang="en-US" sz="2800" b="1" dirty="0" smtClean="0">
                <a:solidFill>
                  <a:srgbClr val="F20C32"/>
                </a:solidFill>
                <a:latin typeface="楷体_GB2312" pitchFamily="49" charset="-122"/>
                <a:ea typeface="楷体_GB2312" pitchFamily="49" charset="-122"/>
              </a:rPr>
              <a:t>关爱，国寿将赠送您一份高保障的保险，您也可以体验中国人寿产品和服务。您看我今天下午还是明天下午过来拜访您合适？</a:t>
            </a:r>
            <a:endParaRPr kumimoji="1" lang="zh-CN" altLang="en-US" sz="2800" b="1" dirty="0">
              <a:solidFill>
                <a:srgbClr val="F20C32"/>
              </a:solidFill>
              <a:latin typeface="楷体_GB2312" pitchFamily="49" charset="-122"/>
              <a:ea typeface="楷体_GB2312" pitchFamily="49" charset="-122"/>
            </a:endParaRPr>
          </a:p>
        </p:txBody>
      </p:sp>
      <p:sp>
        <p:nvSpPr>
          <p:cNvPr id="44036" name="Rectangle 4"/>
          <p:cNvSpPr>
            <a:spLocks noChangeArrowheads="1"/>
          </p:cNvSpPr>
          <p:nvPr/>
        </p:nvSpPr>
        <p:spPr bwMode="auto">
          <a:xfrm>
            <a:off x="577465" y="764704"/>
            <a:ext cx="405130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r>
              <a:rPr kumimoji="1" lang="zh-CN" altLang="en-US" sz="4000" b="1" dirty="0">
                <a:solidFill>
                  <a:srgbClr val="FF0000"/>
                </a:solidFill>
              </a:rPr>
              <a:t>接触话术</a:t>
            </a:r>
          </a:p>
        </p:txBody>
      </p:sp>
      <p:sp>
        <p:nvSpPr>
          <p:cNvPr id="5" name="矩形 4"/>
          <p:cNvSpPr/>
          <p:nvPr/>
        </p:nvSpPr>
        <p:spPr>
          <a:xfrm>
            <a:off x="251520" y="332656"/>
            <a:ext cx="2627642" cy="369332"/>
          </a:xfrm>
          <a:prstGeom prst="rect">
            <a:avLst/>
          </a:prstGeom>
        </p:spPr>
        <p:txBody>
          <a:bodyPr wrap="none">
            <a:spAutoFit/>
          </a:bodyPr>
          <a:lstStyle/>
          <a:p>
            <a:r>
              <a:rPr lang="zh-CN" altLang="en-US" dirty="0" smtClean="0"/>
              <a:t>步骤</a:t>
            </a:r>
            <a:r>
              <a:rPr lang="en-US" altLang="zh-CN" dirty="0" smtClean="0"/>
              <a:t>4</a:t>
            </a:r>
            <a:r>
              <a:rPr lang="zh-CN" altLang="en-US" dirty="0" smtClean="0"/>
              <a:t>：拜访紧急联络人</a:t>
            </a:r>
            <a:endParaRPr lang="zh-CN" altLang="en-US" dirty="0"/>
          </a:p>
        </p:txBody>
      </p:sp>
    </p:spTree>
    <p:extLst>
      <p:ext uri="{BB962C8B-B14F-4D97-AF65-F5344CB8AC3E}">
        <p14:creationId xmlns:p14="http://schemas.microsoft.com/office/powerpoint/2010/main" val="2845186637"/>
      </p:ext>
    </p:extLst>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2"/>
          </p:nvPr>
        </p:nvSpPr>
        <p:spPr/>
        <p:txBody>
          <a:bodyPr/>
          <a:lstStyle/>
          <a:p>
            <a:pPr>
              <a:defRPr/>
            </a:pPr>
            <a:r>
              <a:rPr lang="zh-CN" altLang="en-US" smtClean="0">
                <a:solidFill>
                  <a:prstClr val="black">
                    <a:tint val="75000"/>
                  </a:prstClr>
                </a:solidFill>
              </a:rPr>
              <a:t>第 </a:t>
            </a:r>
            <a:fld id="{A49E217F-1B88-46D4-B81D-917F21C34834}" type="slidenum">
              <a:rPr lang="zh-CN" altLang="en-US" smtClean="0">
                <a:solidFill>
                  <a:prstClr val="black">
                    <a:tint val="75000"/>
                  </a:prstClr>
                </a:solidFill>
              </a:rPr>
              <a:pPr>
                <a:defRPr/>
              </a:pPr>
              <a:t>13</a:t>
            </a:fld>
            <a:r>
              <a:rPr lang="zh-CN" altLang="en-US" smtClean="0">
                <a:solidFill>
                  <a:prstClr val="black">
                    <a:tint val="75000"/>
                  </a:prstClr>
                </a:solidFill>
              </a:rPr>
              <a:t> 页</a:t>
            </a:r>
            <a:endParaRPr lang="zh-CN" altLang="en-US">
              <a:solidFill>
                <a:prstClr val="black">
                  <a:tint val="75000"/>
                </a:prstClr>
              </a:solidFill>
            </a:endParaRPr>
          </a:p>
        </p:txBody>
      </p:sp>
      <p:sp>
        <p:nvSpPr>
          <p:cNvPr id="4" name="TextBox 3"/>
          <p:cNvSpPr txBox="1"/>
          <p:nvPr/>
        </p:nvSpPr>
        <p:spPr>
          <a:xfrm>
            <a:off x="683568" y="764704"/>
            <a:ext cx="6912768" cy="5693866"/>
          </a:xfrm>
          <a:prstGeom prst="rect">
            <a:avLst/>
          </a:prstGeom>
          <a:noFill/>
        </p:spPr>
        <p:txBody>
          <a:bodyPr wrap="square" rtlCol="0">
            <a:spAutoFit/>
          </a:bodyPr>
          <a:lstStyle/>
          <a:p>
            <a:r>
              <a:rPr lang="en-US" altLang="zh-CN" sz="2800" dirty="0" smtClean="0">
                <a:solidFill>
                  <a:srgbClr val="FF0000"/>
                </a:solidFill>
              </a:rPr>
              <a:t>1.</a:t>
            </a:r>
            <a:r>
              <a:rPr lang="zh-CN" altLang="en-US" sz="2800" dirty="0" smtClean="0">
                <a:solidFill>
                  <a:srgbClr val="FF0000"/>
                </a:solidFill>
              </a:rPr>
              <a:t>寒暄赞美</a:t>
            </a:r>
            <a:endParaRPr lang="en-US" altLang="zh-CN" sz="2800" dirty="0" smtClean="0">
              <a:solidFill>
                <a:srgbClr val="FF0000"/>
              </a:solidFill>
            </a:endParaRPr>
          </a:p>
          <a:p>
            <a:r>
              <a:rPr lang="en-US" altLang="zh-CN" sz="2800" dirty="0" smtClean="0">
                <a:solidFill>
                  <a:srgbClr val="FF0000"/>
                </a:solidFill>
              </a:rPr>
              <a:t>2.</a:t>
            </a:r>
            <a:r>
              <a:rPr lang="zh-CN" altLang="en-US" sz="2800" dirty="0" smtClean="0">
                <a:solidFill>
                  <a:srgbClr val="FF0000"/>
                </a:solidFill>
              </a:rPr>
              <a:t>核实紧急联络人信息</a:t>
            </a:r>
            <a:endParaRPr lang="en-US" altLang="zh-CN" sz="2800" dirty="0" smtClean="0">
              <a:solidFill>
                <a:srgbClr val="FF0000"/>
              </a:solidFill>
            </a:endParaRPr>
          </a:p>
          <a:p>
            <a:r>
              <a:rPr lang="en-US" altLang="zh-CN" sz="2800" dirty="0" smtClean="0">
                <a:solidFill>
                  <a:srgbClr val="FF0000"/>
                </a:solidFill>
              </a:rPr>
              <a:t>3.</a:t>
            </a:r>
            <a:r>
              <a:rPr lang="zh-CN" altLang="en-US" sz="2800" dirty="0" smtClean="0">
                <a:solidFill>
                  <a:srgbClr val="FF0000"/>
                </a:solidFill>
              </a:rPr>
              <a:t>介绍险种及保单体检：</a:t>
            </a:r>
            <a:endParaRPr lang="en-US" altLang="zh-CN" sz="2800" dirty="0" smtClean="0">
              <a:solidFill>
                <a:srgbClr val="FF0000"/>
              </a:solidFill>
            </a:endParaRPr>
          </a:p>
          <a:p>
            <a:r>
              <a:rPr lang="zh-CN" altLang="en-US" sz="2800" dirty="0" smtClean="0">
                <a:solidFill>
                  <a:srgbClr val="FF0000"/>
                </a:solidFill>
              </a:rPr>
              <a:t>                                     为了感谢您对公司的支持和对好朋友的关爱，国寿将赠送您一份高保障的保险，您也可以体验中国人寿产品和服务。它的保障范围是。。。（边讲边填写保单体检卡）。平常您要了解保单的保障情况就不用翻出保单了，这张体检卡可以一目了然。请问您还有其他的保单需要一并进行整理吗？也可以填写在体检卡上，方便查阅。</a:t>
            </a:r>
            <a:endParaRPr lang="en-US" altLang="zh-CN" sz="2800" dirty="0" smtClean="0">
              <a:solidFill>
                <a:srgbClr val="FF0000"/>
              </a:solidFill>
            </a:endParaRPr>
          </a:p>
          <a:p>
            <a:r>
              <a:rPr lang="en-US" altLang="zh-CN" sz="2800" dirty="0">
                <a:solidFill>
                  <a:srgbClr val="FF0000"/>
                </a:solidFill>
              </a:rPr>
              <a:t> </a:t>
            </a:r>
            <a:r>
              <a:rPr lang="en-US" altLang="zh-CN" sz="2800" dirty="0" smtClean="0">
                <a:solidFill>
                  <a:srgbClr val="FF0000"/>
                </a:solidFill>
              </a:rPr>
              <a:t>                   </a:t>
            </a:r>
            <a:endParaRPr lang="zh-CN" altLang="en-US" sz="2800" dirty="0">
              <a:solidFill>
                <a:srgbClr val="FF0000"/>
              </a:solidFill>
            </a:endParaRPr>
          </a:p>
        </p:txBody>
      </p:sp>
      <p:sp>
        <p:nvSpPr>
          <p:cNvPr id="5" name="TextBox 4"/>
          <p:cNvSpPr txBox="1"/>
          <p:nvPr/>
        </p:nvSpPr>
        <p:spPr>
          <a:xfrm>
            <a:off x="395536" y="275456"/>
            <a:ext cx="3528392" cy="461665"/>
          </a:xfrm>
          <a:prstGeom prst="rect">
            <a:avLst/>
          </a:prstGeom>
          <a:noFill/>
        </p:spPr>
        <p:txBody>
          <a:bodyPr wrap="square" rtlCol="0">
            <a:spAutoFit/>
          </a:bodyPr>
          <a:lstStyle/>
          <a:p>
            <a:r>
              <a:rPr lang="zh-CN" altLang="en-US" sz="2400" dirty="0" smtClean="0"/>
              <a:t>上门拜访：</a:t>
            </a:r>
            <a:endParaRPr lang="zh-CN" altLang="en-US" sz="2400" dirty="0"/>
          </a:p>
        </p:txBody>
      </p:sp>
    </p:spTree>
    <p:extLst>
      <p:ext uri="{BB962C8B-B14F-4D97-AF65-F5344CB8AC3E}">
        <p14:creationId xmlns:p14="http://schemas.microsoft.com/office/powerpoint/2010/main" val="1263035003"/>
      </p:ext>
    </p:extLst>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82" name="Rectangle 2"/>
          <p:cNvSpPr>
            <a:spLocks noChangeArrowheads="1"/>
          </p:cNvSpPr>
          <p:nvPr/>
        </p:nvSpPr>
        <p:spPr bwMode="auto">
          <a:xfrm>
            <a:off x="684213" y="1570038"/>
            <a:ext cx="7920037" cy="4379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r>
              <a:rPr kumimoji="1" lang="zh-CN" altLang="en-US" sz="3600" b="1" dirty="0">
                <a:solidFill>
                  <a:srgbClr val="000066"/>
                </a:solidFill>
                <a:latin typeface="楷体_GB2312" pitchFamily="49" charset="-122"/>
                <a:ea typeface="楷体_GB2312" pitchFamily="49" charset="-122"/>
              </a:rPr>
              <a:t>拒绝</a:t>
            </a:r>
            <a:r>
              <a:rPr kumimoji="1" lang="zh-CN" altLang="en-US" sz="3600" b="1" dirty="0" smtClean="0">
                <a:solidFill>
                  <a:srgbClr val="000066"/>
                </a:solidFill>
                <a:latin typeface="楷体_GB2312" pitchFamily="49" charset="-122"/>
                <a:ea typeface="楷体_GB2312" pitchFamily="49" charset="-122"/>
              </a:rPr>
              <a:t>处理</a:t>
            </a:r>
            <a:r>
              <a:rPr kumimoji="1" lang="en-US" altLang="zh-CN" sz="3600" b="1" dirty="0" smtClean="0">
                <a:solidFill>
                  <a:srgbClr val="000066"/>
                </a:solidFill>
                <a:latin typeface="楷体_GB2312" pitchFamily="49" charset="-122"/>
                <a:ea typeface="楷体_GB2312" pitchFamily="49" charset="-122"/>
              </a:rPr>
              <a:t>1</a:t>
            </a:r>
            <a:r>
              <a:rPr kumimoji="1" lang="zh-CN" altLang="en-US" sz="3600" b="1" dirty="0" smtClean="0">
                <a:solidFill>
                  <a:srgbClr val="000066"/>
                </a:solidFill>
                <a:latin typeface="楷体_GB2312" pitchFamily="49" charset="-122"/>
                <a:ea typeface="楷体_GB2312" pitchFamily="49" charset="-122"/>
              </a:rPr>
              <a:t>：</a:t>
            </a:r>
            <a:r>
              <a:rPr kumimoji="1" lang="zh-CN" altLang="en-US" sz="3600" b="1" dirty="0">
                <a:solidFill>
                  <a:srgbClr val="000066"/>
                </a:solidFill>
                <a:latin typeface="楷体_GB2312" pitchFamily="49" charset="-122"/>
                <a:ea typeface="楷体_GB2312" pitchFamily="49" charset="-122"/>
              </a:rPr>
              <a:t>我不方便</a:t>
            </a:r>
          </a:p>
          <a:p>
            <a:pPr eaLnBrk="1" hangingPunct="1">
              <a:lnSpc>
                <a:spcPct val="110000"/>
              </a:lnSpc>
              <a:spcBef>
                <a:spcPct val="20000"/>
              </a:spcBef>
            </a:pPr>
            <a:r>
              <a:rPr kumimoji="1" lang="zh-CN" altLang="en-US" sz="3600" b="1" dirty="0">
                <a:solidFill>
                  <a:srgbClr val="F20C32"/>
                </a:solidFill>
                <a:latin typeface="楷体_GB2312" pitchFamily="49" charset="-122"/>
                <a:ea typeface="楷体_GB2312" pitchFamily="49" charset="-122"/>
              </a:rPr>
              <a:t>  您的顾虑我们非常理解。但作为联络人是一定不会有任何经济上的连带责任，它只是在其他的联络方式都无法建立的情形下</a:t>
            </a:r>
            <a:r>
              <a:rPr kumimoji="1" lang="zh-CN" altLang="en-US" sz="3600" b="1" dirty="0" smtClean="0">
                <a:solidFill>
                  <a:srgbClr val="F20C32"/>
                </a:solidFill>
                <a:latin typeface="楷体_GB2312" pitchFamily="49" charset="-122"/>
                <a:ea typeface="楷体_GB2312" pitchFamily="49" charset="-122"/>
              </a:rPr>
              <a:t>，中国人寿或您</a:t>
            </a:r>
            <a:r>
              <a:rPr kumimoji="1" lang="zh-CN" altLang="en-US" sz="3600" b="1" dirty="0">
                <a:solidFill>
                  <a:srgbClr val="F20C32"/>
                </a:solidFill>
                <a:latin typeface="楷体_GB2312" pitchFamily="49" charset="-122"/>
                <a:ea typeface="楷体_GB2312" pitchFamily="49" charset="-122"/>
              </a:rPr>
              <a:t>的朋友</a:t>
            </a:r>
            <a:r>
              <a:rPr kumimoji="1" lang="en-US" altLang="zh-CN" sz="2400" b="1" dirty="0">
                <a:solidFill>
                  <a:srgbClr val="F20C32"/>
                </a:solidFill>
              </a:rPr>
              <a:t>×××</a:t>
            </a:r>
            <a:r>
              <a:rPr kumimoji="1" lang="zh-CN" altLang="en-US" sz="3600" b="1" dirty="0">
                <a:solidFill>
                  <a:srgbClr val="F20C32"/>
                </a:solidFill>
                <a:latin typeface="楷体_GB2312" pitchFamily="49" charset="-122"/>
                <a:ea typeface="楷体_GB2312" pitchFamily="49" charset="-122"/>
              </a:rPr>
              <a:t>才会将事件告知您，将可能的风险或损失尽可能地降到最低限度。</a:t>
            </a:r>
          </a:p>
        </p:txBody>
      </p:sp>
    </p:spTree>
    <p:extLst>
      <p:ext uri="{BB962C8B-B14F-4D97-AF65-F5344CB8AC3E}">
        <p14:creationId xmlns:p14="http://schemas.microsoft.com/office/powerpoint/2010/main" val="109948573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25282">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ChangeArrowheads="1"/>
          </p:cNvSpPr>
          <p:nvPr/>
        </p:nvSpPr>
        <p:spPr bwMode="auto">
          <a:xfrm>
            <a:off x="304800" y="2057400"/>
            <a:ext cx="8650288" cy="4075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110000"/>
              </a:lnSpc>
              <a:spcBef>
                <a:spcPct val="20000"/>
              </a:spcBef>
            </a:pPr>
            <a:endParaRPr lang="en-US" altLang="zh-CN" sz="2400">
              <a:latin typeface="华文新魏" pitchFamily="2" charset="-122"/>
              <a:ea typeface="华文新魏" pitchFamily="2" charset="-122"/>
            </a:endParaRPr>
          </a:p>
          <a:p>
            <a:pPr eaLnBrk="1" hangingPunct="1">
              <a:lnSpc>
                <a:spcPct val="110000"/>
              </a:lnSpc>
              <a:spcBef>
                <a:spcPct val="20000"/>
              </a:spcBef>
            </a:pPr>
            <a:r>
              <a:rPr lang="en-US" altLang="zh-CN" sz="2400">
                <a:latin typeface="华文新魏" pitchFamily="2" charset="-122"/>
                <a:ea typeface="华文新魏" pitchFamily="2" charset="-122"/>
              </a:rPr>
              <a:t> </a:t>
            </a:r>
          </a:p>
        </p:txBody>
      </p:sp>
      <p:sp>
        <p:nvSpPr>
          <p:cNvPr id="226307" name="Rectangle 3"/>
          <p:cNvSpPr>
            <a:spLocks noChangeArrowheads="1"/>
          </p:cNvSpPr>
          <p:nvPr/>
        </p:nvSpPr>
        <p:spPr bwMode="auto">
          <a:xfrm>
            <a:off x="73025" y="908050"/>
            <a:ext cx="9070975" cy="555466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110000"/>
              </a:lnSpc>
              <a:spcBef>
                <a:spcPct val="20000"/>
              </a:spcBef>
            </a:pPr>
            <a:r>
              <a:rPr kumimoji="1" lang="en-US" altLang="zh-CN" sz="3200" b="1">
                <a:solidFill>
                  <a:srgbClr val="F20C32"/>
                </a:solidFill>
                <a:latin typeface="楷体_GB2312" pitchFamily="49" charset="-122"/>
                <a:ea typeface="楷体_GB2312" pitchFamily="49" charset="-122"/>
              </a:rPr>
              <a:t>    </a:t>
            </a:r>
            <a:r>
              <a:rPr kumimoji="1" lang="zh-CN" altLang="en-US" sz="3200" b="1">
                <a:solidFill>
                  <a:srgbClr val="F20C32"/>
                </a:solidFill>
                <a:latin typeface="楷体_GB2312" pitchFamily="49" charset="-122"/>
                <a:ea typeface="楷体_GB2312" pitchFamily="49" charset="-122"/>
              </a:rPr>
              <a:t>当然是的。随着公司业务的迅速发展，客户量迅速增长，而环境和社会的复杂程度也在日益变化，意想不到的事件时有发生，我们发现有的客户出门在外，发生应急事件时，由于应急联系恐有不通畅，耽误了救治或影响了理赔时效，作为我们的客户和您的朋友，我们不希望看到任何遗憾的事情发生。关键时刻，保持通话，就能为我们和您的朋友解除不必要的损失呀！</a:t>
            </a:r>
          </a:p>
          <a:p>
            <a:pPr eaLnBrk="1" hangingPunct="1">
              <a:lnSpc>
                <a:spcPct val="110000"/>
              </a:lnSpc>
              <a:spcBef>
                <a:spcPct val="20000"/>
              </a:spcBef>
            </a:pPr>
            <a:r>
              <a:rPr kumimoji="1" lang="zh-CN" altLang="en-US" sz="3200" b="1">
                <a:solidFill>
                  <a:srgbClr val="F20C32"/>
                </a:solidFill>
                <a:latin typeface="楷体_GB2312" pitchFamily="49" charset="-122"/>
                <a:ea typeface="楷体_GB2312" pitchFamily="49" charset="-122"/>
              </a:rPr>
              <a:t>   当然啦，这东西</a:t>
            </a:r>
            <a:r>
              <a:rPr kumimoji="1" lang="zh-CN" altLang="en-US" sz="3200" b="1">
                <a:solidFill>
                  <a:srgbClr val="F20C32"/>
                </a:solidFill>
                <a:latin typeface="Times New Roman" pitchFamily="18" charset="0"/>
                <a:ea typeface="楷体_GB2312" pitchFamily="49" charset="-122"/>
              </a:rPr>
              <a:t>“</a:t>
            </a:r>
            <a:r>
              <a:rPr kumimoji="1" lang="zh-CN" altLang="en-US" sz="3200" b="1">
                <a:solidFill>
                  <a:srgbClr val="F20C32"/>
                </a:solidFill>
                <a:latin typeface="楷体_GB2312" pitchFamily="49" charset="-122"/>
                <a:ea typeface="楷体_GB2312" pitchFamily="49" charset="-122"/>
              </a:rPr>
              <a:t>宁可百年不用，但不可一日不备</a:t>
            </a:r>
            <a:r>
              <a:rPr kumimoji="1" lang="zh-CN" altLang="en-US" sz="3200" b="1">
                <a:solidFill>
                  <a:srgbClr val="F20C32"/>
                </a:solidFill>
                <a:latin typeface="Times New Roman" pitchFamily="18" charset="0"/>
                <a:ea typeface="楷体_GB2312" pitchFamily="49" charset="-122"/>
              </a:rPr>
              <a:t>”</a:t>
            </a:r>
            <a:r>
              <a:rPr kumimoji="1" lang="zh-CN" altLang="en-US" sz="3200" b="1">
                <a:solidFill>
                  <a:srgbClr val="F20C32"/>
                </a:solidFill>
                <a:latin typeface="楷体_GB2312" pitchFamily="49" charset="-122"/>
                <a:ea typeface="楷体_GB2312" pitchFamily="49" charset="-122"/>
              </a:rPr>
              <a:t>！   </a:t>
            </a:r>
          </a:p>
        </p:txBody>
      </p:sp>
      <p:sp>
        <p:nvSpPr>
          <p:cNvPr id="50180" name="Rectangle 4"/>
          <p:cNvSpPr>
            <a:spLocks noChangeArrowheads="1"/>
          </p:cNvSpPr>
          <p:nvPr/>
        </p:nvSpPr>
        <p:spPr bwMode="auto">
          <a:xfrm>
            <a:off x="0" y="228600"/>
            <a:ext cx="88392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r>
              <a:rPr kumimoji="1" lang="zh-CN" altLang="en-US" sz="3200" b="1" dirty="0">
                <a:solidFill>
                  <a:schemeClr val="accent2"/>
                </a:solidFill>
              </a:rPr>
              <a:t>拒绝</a:t>
            </a:r>
            <a:r>
              <a:rPr kumimoji="1" lang="zh-CN" altLang="en-US" sz="3200" b="1" dirty="0" smtClean="0">
                <a:solidFill>
                  <a:schemeClr val="accent2"/>
                </a:solidFill>
              </a:rPr>
              <a:t>处理</a:t>
            </a:r>
            <a:r>
              <a:rPr kumimoji="1" lang="en-US" altLang="zh-CN" sz="3200" b="1" dirty="0" smtClean="0">
                <a:solidFill>
                  <a:schemeClr val="accent2"/>
                </a:solidFill>
              </a:rPr>
              <a:t>2</a:t>
            </a:r>
            <a:r>
              <a:rPr kumimoji="1" lang="zh-CN" altLang="en-US" sz="3200" b="1" dirty="0" smtClean="0">
                <a:solidFill>
                  <a:schemeClr val="accent2"/>
                </a:solidFill>
              </a:rPr>
              <a:t>：</a:t>
            </a:r>
            <a:r>
              <a:rPr kumimoji="1" lang="zh-CN" altLang="en-US" sz="3200" b="1" dirty="0">
                <a:solidFill>
                  <a:schemeClr val="accent2"/>
                </a:solidFill>
              </a:rPr>
              <a:t>这些不是应该保险公司做的吗？</a:t>
            </a:r>
          </a:p>
        </p:txBody>
      </p:sp>
    </p:spTree>
    <p:extLst>
      <p:ext uri="{BB962C8B-B14F-4D97-AF65-F5344CB8AC3E}">
        <p14:creationId xmlns:p14="http://schemas.microsoft.com/office/powerpoint/2010/main" val="222450204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26307">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26307">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a:xfrm>
            <a:off x="0" y="0"/>
            <a:ext cx="5867400" cy="966788"/>
          </a:xfrm>
          <a:noFill/>
        </p:spPr>
        <p:txBody>
          <a:bodyPr/>
          <a:lstStyle/>
          <a:p>
            <a:pPr eaLnBrk="1" hangingPunct="1"/>
            <a:r>
              <a:rPr lang="zh-CN" altLang="en-US" sz="4800" b="1" dirty="0" smtClean="0">
                <a:solidFill>
                  <a:srgbClr val="FF0000"/>
                </a:solidFill>
                <a:ea typeface="黑体" pitchFamily="49" charset="-122"/>
              </a:rPr>
              <a:t>成功的方式方法</a:t>
            </a:r>
          </a:p>
        </p:txBody>
      </p:sp>
      <p:pic>
        <p:nvPicPr>
          <p:cNvPr id="54275" name="Picture 3" descr="图片3"/>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flipH="1">
            <a:off x="5651500" y="2852738"/>
            <a:ext cx="3492500" cy="4005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276" name="Picture 4" descr="图片2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713" y="2852738"/>
            <a:ext cx="2859087" cy="4005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277" name="Picture 5" descr="图片5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55950" y="2852738"/>
            <a:ext cx="2787650" cy="4005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4278" name="Text Box 6"/>
          <p:cNvSpPr txBox="1">
            <a:spLocks noChangeArrowheads="1"/>
          </p:cNvSpPr>
          <p:nvPr/>
        </p:nvSpPr>
        <p:spPr bwMode="auto">
          <a:xfrm>
            <a:off x="457200" y="1327150"/>
            <a:ext cx="2428875" cy="1433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r>
              <a:rPr lang="zh-CN" altLang="en-US" sz="8800" b="1">
                <a:solidFill>
                  <a:srgbClr val="000066"/>
                </a:solidFill>
              </a:rPr>
              <a:t>相信</a:t>
            </a:r>
          </a:p>
        </p:txBody>
      </p:sp>
      <p:sp>
        <p:nvSpPr>
          <p:cNvPr id="54279" name="Text Box 7"/>
          <p:cNvSpPr txBox="1">
            <a:spLocks noChangeArrowheads="1"/>
          </p:cNvSpPr>
          <p:nvPr/>
        </p:nvSpPr>
        <p:spPr bwMode="auto">
          <a:xfrm>
            <a:off x="3286125" y="1309688"/>
            <a:ext cx="2428875" cy="1433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r>
              <a:rPr lang="zh-CN" altLang="en-US" sz="8800" b="1">
                <a:solidFill>
                  <a:srgbClr val="000066"/>
                </a:solidFill>
              </a:rPr>
              <a:t>听话</a:t>
            </a:r>
          </a:p>
        </p:txBody>
      </p:sp>
      <p:sp>
        <p:nvSpPr>
          <p:cNvPr id="54280" name="Text Box 8"/>
          <p:cNvSpPr txBox="1">
            <a:spLocks noChangeArrowheads="1"/>
          </p:cNvSpPr>
          <p:nvPr/>
        </p:nvSpPr>
        <p:spPr bwMode="auto">
          <a:xfrm>
            <a:off x="6248400" y="1309688"/>
            <a:ext cx="2428875" cy="1433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r>
              <a:rPr lang="zh-CN" altLang="en-US" sz="8800" b="1">
                <a:solidFill>
                  <a:srgbClr val="000066"/>
                </a:solidFill>
              </a:rPr>
              <a:t>照做</a:t>
            </a:r>
          </a:p>
        </p:txBody>
      </p:sp>
    </p:spTree>
    <p:extLst>
      <p:ext uri="{BB962C8B-B14F-4D97-AF65-F5344CB8AC3E}">
        <p14:creationId xmlns:p14="http://schemas.microsoft.com/office/powerpoint/2010/main" val="668122205"/>
      </p:ext>
    </p:extLst>
  </p:cSld>
  <p:clrMapOvr>
    <a:masterClrMapping/>
  </p:clrMapOvr>
  <p:transition advClick="0"/>
  <p:timing>
    <p:tnLst>
      <p:par>
        <p:cTn id="1" dur="indefinite" restart="never" nodeType="tmRoot"/>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暗香扑面">
      <a:majorFont>
        <a:latin typeface="Franklin Gothic Medium"/>
        <a:ea typeface=""/>
        <a:cs typeface=""/>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majorFont>
      <a:minorFont>
        <a:latin typeface="Franklin Gothic Book"/>
        <a:ea typeface=""/>
        <a:cs typeface=""/>
        <a:font script="Jpan" typeface="HG創英角ｺﾞｼｯｸUB"/>
        <a:font script="Hang" typeface="맑은 고딕"/>
        <a:font script="Hans" typeface="黑体"/>
        <a:font script="Hant" typeface="新細明體"/>
        <a:font script="Arab" typeface="Arial"/>
        <a:font script="Hebr" typeface="Arial"/>
        <a:font script="Thai" typeface="Cordian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104</TotalTime>
  <Words>1401</Words>
  <Application>Microsoft Office PowerPoint</Application>
  <PresentationFormat>全屏显示(4:3)</PresentationFormat>
  <Paragraphs>289</Paragraphs>
  <Slides>16</Slides>
  <Notes>0</Notes>
  <HiddenSlides>0</HiddenSlides>
  <MMClips>0</MMClips>
  <ScaleCrop>false</ScaleCrop>
  <HeadingPairs>
    <vt:vector size="4" baseType="variant">
      <vt:variant>
        <vt:lpstr>主题</vt:lpstr>
      </vt:variant>
      <vt:variant>
        <vt:i4>1</vt:i4>
      </vt:variant>
      <vt:variant>
        <vt:lpstr>幻灯片标题</vt:lpstr>
      </vt:variant>
      <vt:variant>
        <vt:i4>16</vt:i4>
      </vt:variant>
    </vt:vector>
  </HeadingPairs>
  <TitlesOfParts>
    <vt:vector size="17" baseType="lpstr">
      <vt:lpstr>Office 主题</vt:lpstr>
      <vt:lpstr>保单体检操转介绍作流程</vt:lpstr>
      <vt:lpstr>PowerPoint 演示文稿</vt:lpstr>
      <vt:lpstr>PowerPoint 演示文稿</vt:lpstr>
      <vt:lpstr>PowerPoint 演示文稿</vt:lpstr>
      <vt:lpstr>PowerPoint 演示文稿</vt:lpstr>
      <vt:lpstr>PowerPoint 演示文稿</vt:lpstr>
      <vt:lpstr>《保险法》规定的被保险人的权益保护</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成功的方式方法</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保单体检操作流程</dc:title>
  <dc:creator>Microsoft</dc:creator>
  <cp:lastModifiedBy>Microsoft</cp:lastModifiedBy>
  <cp:revision>10</cp:revision>
  <dcterms:created xsi:type="dcterms:W3CDTF">2014-10-26T13:44:09Z</dcterms:created>
  <dcterms:modified xsi:type="dcterms:W3CDTF">2014-10-26T15:28:36Z</dcterms:modified>
</cp:coreProperties>
</file>