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4"/>
  </p:notesMasterIdLst>
  <p:sldIdLst>
    <p:sldId id="256" r:id="rId3"/>
    <p:sldId id="257" r:id="rId4"/>
    <p:sldId id="26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B8C170-2382-4B73-85C8-07FB8ACB41D9}" type="datetimeFigureOut">
              <a:rPr lang="zh-CN" altLang="en-US" smtClean="0"/>
              <a:t>2014/11/23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4D1234-6450-4231-8251-8C695E2FC17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3101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sz="1200" dirty="0" smtClean="0"/>
              <a:t>一、为什么要增员？</a:t>
            </a:r>
            <a:endParaRPr lang="en-US" altLang="zh-CN" sz="1200" dirty="0" smtClean="0"/>
          </a:p>
          <a:p>
            <a:r>
              <a:rPr lang="zh-CN" altLang="en-US" sz="1200" dirty="0" smtClean="0"/>
              <a:t>提问：</a:t>
            </a:r>
            <a:endParaRPr lang="en-US" altLang="zh-CN" sz="1200" dirty="0" smtClean="0"/>
          </a:p>
          <a:p>
            <a:r>
              <a:rPr lang="zh-CN" altLang="en-US" sz="1200" dirty="0" smtClean="0"/>
              <a:t>解答：</a:t>
            </a:r>
            <a:endParaRPr lang="en-US" altLang="zh-CN" sz="1200" dirty="0" smtClean="0"/>
          </a:p>
          <a:p>
            <a:r>
              <a:rPr lang="en-US" altLang="zh-CN" sz="1200" baseline="0" dirty="0" smtClean="0"/>
              <a:t>   </a:t>
            </a:r>
            <a:r>
              <a:rPr lang="en-US" altLang="zh-CN" sz="1200" dirty="0" smtClean="0"/>
              <a:t>1</a:t>
            </a:r>
            <a:r>
              <a:rPr lang="zh-CN" altLang="en-US" sz="1200" dirty="0" smtClean="0"/>
              <a:t>、业务量会不会连连上涨？</a:t>
            </a:r>
            <a:endParaRPr lang="en-US" altLang="zh-CN" sz="1200" dirty="0" smtClean="0"/>
          </a:p>
          <a:p>
            <a:r>
              <a:rPr lang="en-US" altLang="zh-CN" sz="1200" dirty="0" smtClean="0"/>
              <a:t>   2</a:t>
            </a:r>
            <a:r>
              <a:rPr lang="zh-CN" altLang="en-US" sz="1200" dirty="0" smtClean="0"/>
              <a:t>、不同年资的伙伴是不是都会有流失？</a:t>
            </a:r>
            <a:endParaRPr lang="en-US" altLang="zh-CN" sz="1200" dirty="0" smtClean="0"/>
          </a:p>
          <a:p>
            <a:r>
              <a:rPr lang="en-US" altLang="zh-CN" sz="1200" dirty="0" smtClean="0"/>
              <a:t>   3</a:t>
            </a:r>
            <a:r>
              <a:rPr lang="zh-CN" altLang="en-US" sz="1200" dirty="0" smtClean="0"/>
              <a:t>、培养一个业务高手容易还是增员一个人容易？</a:t>
            </a:r>
            <a:endParaRPr lang="en-US" altLang="zh-CN" sz="1200" dirty="0" smtClean="0"/>
          </a:p>
          <a:p>
            <a:r>
              <a:rPr lang="en-US" altLang="zh-CN" sz="1200" baseline="0" dirty="0" smtClean="0"/>
              <a:t>   </a:t>
            </a:r>
            <a:r>
              <a:rPr lang="zh-CN" altLang="en-US" sz="1200" baseline="0" dirty="0" smtClean="0"/>
              <a:t>得出一个结论，业务要增长，只能靠增员！</a:t>
            </a:r>
            <a:endParaRPr lang="en-US" altLang="zh-CN" sz="1200" baseline="0" dirty="0" smtClean="0"/>
          </a:p>
          <a:p>
            <a:r>
              <a:rPr lang="en-US" altLang="zh-CN" sz="1200" baseline="0" dirty="0" smtClean="0"/>
              <a:t>   </a:t>
            </a:r>
            <a:r>
              <a:rPr lang="zh-CN" altLang="en-US" sz="1200" baseline="0" dirty="0" smtClean="0"/>
              <a:t>人力发展岗重不重要？</a:t>
            </a:r>
            <a:endParaRPr lang="en-US" altLang="zh-CN" sz="1200" baseline="0" dirty="0" smtClean="0"/>
          </a:p>
          <a:p>
            <a:endParaRPr lang="en-US" altLang="zh-CN" sz="1200" baseline="0" dirty="0" smtClean="0"/>
          </a:p>
          <a:p>
            <a:r>
              <a:rPr lang="zh-CN" altLang="en-US" sz="1200" baseline="0" dirty="0" smtClean="0"/>
              <a:t>以前的做法：业绩第一位，增员等等看！</a:t>
            </a:r>
            <a:endParaRPr lang="en-US" altLang="zh-CN" sz="1200" baseline="0" dirty="0" smtClean="0"/>
          </a:p>
          <a:p>
            <a:endParaRPr lang="en-US" altLang="zh-CN" sz="1200" baseline="0" dirty="0" smtClean="0"/>
          </a:p>
          <a:p>
            <a:r>
              <a:rPr lang="zh-CN" altLang="en-US" sz="1200" baseline="0" dirty="0" smtClean="0"/>
              <a:t>建立常态增员工作模式，就是要把常态增员的美好蓝图实现，让我们的队伍走上良性发展。</a:t>
            </a:r>
            <a:endParaRPr lang="en-US" altLang="zh-CN" sz="1200" baseline="0" dirty="0" smtClean="0"/>
          </a:p>
          <a:p>
            <a:endParaRPr lang="en-US" altLang="zh-CN" sz="1200" b="0" i="0" u="none" dirty="0" smtClean="0">
              <a:solidFill>
                <a:srgbClr val="C00000"/>
              </a:solidFill>
              <a:effectLst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82AFEB-CFF9-4814-91CC-E9E53D73525E}" type="slidenum">
              <a:rPr lang="zh-CN" altLang="en-US" smtClean="0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en-US" altLang="zh-CN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6.jpe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2014/11/23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2014/11/23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2014/11/23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2014/11/23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2014/11/23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2014/11/23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2014/11/23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2014/11/23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2014/11/23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2014/11/23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2014/11/23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14" descr="A 模板封面页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组合 15"/>
          <p:cNvGrpSpPr>
            <a:grpSpLocks/>
          </p:cNvGrpSpPr>
          <p:nvPr userDrawn="1"/>
        </p:nvGrpSpPr>
        <p:grpSpPr bwMode="auto">
          <a:xfrm>
            <a:off x="3175000" y="711200"/>
            <a:ext cx="2606675" cy="936625"/>
            <a:chOff x="1728" y="399"/>
            <a:chExt cx="1642" cy="590"/>
          </a:xfrm>
        </p:grpSpPr>
        <p:pic>
          <p:nvPicPr>
            <p:cNvPr id="6" name="图片 16" descr="100712-中国人寿logo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728" y="399"/>
              <a:ext cx="957" cy="5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图片 17" descr="100712-人才招募logo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685" y="400"/>
              <a:ext cx="685" cy="5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直线 18"/>
            <p:cNvSpPr>
              <a:spLocks noChangeShapeType="1"/>
            </p:cNvSpPr>
            <p:nvPr/>
          </p:nvSpPr>
          <p:spPr bwMode="auto">
            <a:xfrm>
              <a:off x="2685" y="448"/>
              <a:ext cx="0" cy="453"/>
            </a:xfrm>
            <a:prstGeom prst="line">
              <a:avLst/>
            </a:prstGeom>
            <a:noFill/>
            <a:ln w="19050">
              <a:solidFill>
                <a:srgbClr val="008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srgbClr val="000000"/>
                </a:solidFill>
                <a:ea typeface="楷体_GB2312" pitchFamily="49" charset="-122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/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9519A1-D55B-41C6-A88D-B5D39DAD73DC}" type="datetime1">
              <a:rPr lang="zh-CN" altLang="en-US"/>
              <a:pPr>
                <a:defRPr/>
              </a:pPr>
              <a:t>2014/11/23</a:t>
            </a:fld>
            <a:endParaRPr lang="en-US" altLang="zh-CN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2D82EC-D1ED-4FE6-9A35-1813D0B97974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717320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2684D4-1D04-4F4F-9E0F-70B439B84BCE}" type="datetime1">
              <a:rPr lang="zh-CN" altLang="en-US"/>
              <a:pPr>
                <a:defRPr/>
              </a:pPr>
              <a:t>2014/11/23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00438" y="6357938"/>
            <a:ext cx="2133600" cy="365125"/>
          </a:xfrm>
        </p:spPr>
        <p:txBody>
          <a:bodyPr/>
          <a:lstStyle>
            <a:lvl1pPr algn="ctr">
              <a:defRPr b="1">
                <a:latin typeface="黑体" pitchFamily="2" charset="-122"/>
                <a:ea typeface="黑体" pitchFamily="2" charset="-122"/>
              </a:defRPr>
            </a:lvl1pPr>
          </a:lstStyle>
          <a:p>
            <a:pPr>
              <a:defRPr/>
            </a:pPr>
            <a:fld id="{2558DBA3-0EDB-4F17-8B06-197DC034BAE2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215647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98887-8563-4EDB-948F-8E5A42967D58}" type="datetime1">
              <a:rPr lang="zh-CN" altLang="en-US"/>
              <a:pPr>
                <a:defRPr/>
              </a:pPr>
              <a:t>2014/11/23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734157-F441-4CAC-9860-F1AF135545FB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416039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C7DE43-B1BD-4A20-BA44-05740387EB62}" type="datetime1">
              <a:rPr lang="zh-CN" altLang="en-US"/>
              <a:pPr>
                <a:defRPr/>
              </a:pPr>
              <a:t>2014/11/23</a:t>
            </a:fld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F6546A-183D-4A6E-A3E9-08D86DE29BE5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909161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380F03-7F94-48C2-8D2C-71546E995751}" type="datetime1">
              <a:rPr lang="zh-CN" altLang="en-US"/>
              <a:pPr>
                <a:defRPr/>
              </a:pPr>
              <a:t>2014/11/23</a:t>
            </a:fld>
            <a:endParaRPr lang="en-US" altLang="zh-CN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1AE71B-634C-400E-814D-25B99DD7854B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275715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959187-9BC1-4203-A9DA-A381B67349E7}" type="datetime1">
              <a:rPr lang="zh-CN" altLang="en-US"/>
              <a:pPr>
                <a:defRPr/>
              </a:pPr>
              <a:t>2014/11/23</a:t>
            </a:fld>
            <a:endParaRPr lang="en-US" altLang="zh-CN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81FA82-989B-4041-A9AC-C44152C3D91C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947640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EF6AF5-156F-4B2B-9C4B-8A1D4237ADA2}" type="datetime1">
              <a:rPr lang="zh-CN" altLang="en-US"/>
              <a:pPr>
                <a:defRPr/>
              </a:pPr>
              <a:t>2014/11/23</a:t>
            </a:fld>
            <a:endParaRPr lang="en-US" altLang="zh-CN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E27840-3447-42C9-9808-D86170109703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2812030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53353A-35F5-4930-BD5C-068ABF4515FF}" type="datetime1">
              <a:rPr lang="zh-CN" altLang="en-US"/>
              <a:pPr>
                <a:defRPr/>
              </a:pPr>
              <a:t>2014/11/23</a:t>
            </a:fld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C12AB8-4307-4C3B-9340-1D4BDC1ED905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954893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C06358-CA23-431A-86DE-70DF9CCA1BBB}" type="datetime1">
              <a:rPr lang="zh-CN" altLang="en-US"/>
              <a:pPr>
                <a:defRPr/>
              </a:pPr>
              <a:t>2014/11/23</a:t>
            </a:fld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14DB08-A9F4-45C5-B28E-111204234544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118690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522EC0-AE13-4846-AE60-6F30AF74890D}" type="datetime1">
              <a:rPr lang="zh-CN" altLang="en-US"/>
              <a:pPr>
                <a:defRPr/>
              </a:pPr>
              <a:t>2014/11/23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F801A3-3589-487E-B8BC-8B85F600BF30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5681160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D6D4A5-F714-4C34-8623-A19A5C07C539}" type="datetime1">
              <a:rPr lang="zh-CN" altLang="en-US"/>
              <a:pPr>
                <a:defRPr/>
              </a:pPr>
              <a:t>2014/11/23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74266E-F301-421B-A74A-AD14E20491B2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09499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2014/11/23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图片 13" descr="A 模板内页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4799013"/>
            <a:ext cx="9144000" cy="2058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071563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  <a:ea typeface="MS PGothic" pitchFamily="34" charset="-128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fld id="{95C5B503-D199-498B-9CEB-50BD12FD6687}" type="datetime1">
              <a:rPr lang="zh-CN" altLang="en-US"/>
              <a:pPr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t>2014/11/23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20395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  <a:ea typeface="MS PGothic" pitchFamily="34" charset="-128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509963" y="6421438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600" b="1">
                <a:solidFill>
                  <a:srgbClr val="898989"/>
                </a:solidFill>
                <a:latin typeface="黑体" pitchFamily="2" charset="-122"/>
                <a:ea typeface="黑体" pitchFamily="2" charset="-122"/>
              </a:defRPr>
            </a:lvl1pPr>
          </a:lstStyle>
          <a:p>
            <a:pPr defTabSz="457200" fontAlgn="base">
              <a:spcBef>
                <a:spcPct val="0"/>
              </a:spcBef>
              <a:spcAft>
                <a:spcPct val="0"/>
              </a:spcAft>
              <a:defRPr/>
            </a:pPr>
            <a:fld id="{1990DDB0-5ED8-4023-BFBB-6FD9ED17161F}" type="slidenum">
              <a:rPr lang="zh-CN" altLang="en-US"/>
              <a:pPr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/>
          </a:p>
        </p:txBody>
      </p:sp>
      <p:grpSp>
        <p:nvGrpSpPr>
          <p:cNvPr id="1031" name="组合 18"/>
          <p:cNvGrpSpPr>
            <a:grpSpLocks/>
          </p:cNvGrpSpPr>
          <p:nvPr/>
        </p:nvGrpSpPr>
        <p:grpSpPr bwMode="auto">
          <a:xfrm>
            <a:off x="7223125" y="1588"/>
            <a:ext cx="1903413" cy="684212"/>
            <a:chOff x="4352" y="3890"/>
            <a:chExt cx="1199" cy="431"/>
          </a:xfrm>
        </p:grpSpPr>
        <p:pic>
          <p:nvPicPr>
            <p:cNvPr id="1033" name="图片 19" descr="100712-中国人寿logo"/>
            <p:cNvPicPr>
              <a:picLocks noChangeAspect="1" noChangeArrowheads="1"/>
            </p:cNvPicPr>
            <p:nvPr userDrawn="1"/>
          </p:nvPicPr>
          <p:blipFill>
            <a:blip r:embed="rId14"/>
            <a:srcRect/>
            <a:stretch>
              <a:fillRect/>
            </a:stretch>
          </p:blipFill>
          <p:spPr bwMode="auto">
            <a:xfrm>
              <a:off x="4352" y="3890"/>
              <a:ext cx="698" cy="4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34" name="图片 20" descr="100712-人才招募logo"/>
            <p:cNvPicPr>
              <a:picLocks noChangeAspect="1" noChangeArrowheads="1"/>
            </p:cNvPicPr>
            <p:nvPr userDrawn="1"/>
          </p:nvPicPr>
          <p:blipFill>
            <a:blip r:embed="rId15"/>
            <a:srcRect/>
            <a:stretch>
              <a:fillRect/>
            </a:stretch>
          </p:blipFill>
          <p:spPr bwMode="auto">
            <a:xfrm>
              <a:off x="5050" y="3890"/>
              <a:ext cx="501" cy="4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7051" name="直线 21"/>
            <p:cNvSpPr>
              <a:spLocks noChangeShapeType="1"/>
            </p:cNvSpPr>
            <p:nvPr userDrawn="1"/>
          </p:nvSpPr>
          <p:spPr bwMode="auto">
            <a:xfrm>
              <a:off x="5050" y="4005"/>
              <a:ext cx="0" cy="230"/>
            </a:xfrm>
            <a:prstGeom prst="line">
              <a:avLst/>
            </a:prstGeom>
            <a:noFill/>
            <a:ln w="19050">
              <a:solidFill>
                <a:srgbClr val="008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4572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srgbClr val="000000"/>
                </a:solidFill>
                <a:ea typeface="楷体_GB2312" pitchFamily="49" charset="-122"/>
              </a:endParaRPr>
            </a:p>
          </p:txBody>
        </p:sp>
      </p:grpSp>
      <p:sp>
        <p:nvSpPr>
          <p:cNvPr id="1032" name="Title Placeholder 1"/>
          <p:cNvSpPr>
            <a:spLocks noGrp="1"/>
          </p:cNvSpPr>
          <p:nvPr>
            <p:ph type="title"/>
          </p:nvPr>
        </p:nvSpPr>
        <p:spPr bwMode="auto">
          <a:xfrm>
            <a:off x="428625" y="295275"/>
            <a:ext cx="8258175" cy="63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42679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indent="263525" algn="l" defTabSz="457200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黑体" pitchFamily="2" charset="-122"/>
          <a:ea typeface="黑体" pitchFamily="2" charset="-122"/>
          <a:cs typeface="黑体" pitchFamily="2" charset="-122"/>
        </a:defRPr>
      </a:lvl1pPr>
      <a:lvl2pPr indent="263525" algn="l" defTabSz="457200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黑体" pitchFamily="2" charset="-122"/>
          <a:ea typeface="黑体" pitchFamily="2" charset="-122"/>
          <a:cs typeface="MS PGothic" pitchFamily="34" charset="-128"/>
        </a:defRPr>
      </a:lvl2pPr>
      <a:lvl3pPr indent="263525" algn="l" defTabSz="457200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黑体" pitchFamily="2" charset="-122"/>
          <a:ea typeface="黑体" pitchFamily="2" charset="-122"/>
          <a:cs typeface="MS PGothic" pitchFamily="34" charset="-128"/>
        </a:defRPr>
      </a:lvl3pPr>
      <a:lvl4pPr indent="263525" algn="l" defTabSz="457200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黑体" pitchFamily="2" charset="-122"/>
          <a:ea typeface="黑体" pitchFamily="2" charset="-122"/>
          <a:cs typeface="MS PGothic" pitchFamily="34" charset="-128"/>
        </a:defRPr>
      </a:lvl4pPr>
      <a:lvl5pPr indent="263525" algn="l" defTabSz="457200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黑体" pitchFamily="2" charset="-122"/>
          <a:ea typeface="黑体" pitchFamily="2" charset="-122"/>
          <a:cs typeface="MS PGothic" pitchFamily="34" charset="-128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楷体_GB2312" pitchFamily="49" charset="-122"/>
          <a:ea typeface="宋体" pitchFamily="2" charset="-122"/>
          <a:cs typeface="MS PGothic" pitchFamily="34" charset="-128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楷体_GB2312" pitchFamily="49" charset="-122"/>
          <a:ea typeface="宋体" pitchFamily="2" charset="-122"/>
          <a:cs typeface="MS PGothic" pitchFamily="34" charset="-128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楷体_GB2312" pitchFamily="49" charset="-122"/>
          <a:ea typeface="宋体" pitchFamily="2" charset="-122"/>
          <a:cs typeface="MS PGothic" pitchFamily="34" charset="-128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楷体_GB2312" pitchFamily="49" charset="-122"/>
          <a:ea typeface="宋体" pitchFamily="2" charset="-122"/>
          <a:cs typeface="MS PGothic" pitchFamily="34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Clr>
          <a:srgbClr val="009900"/>
        </a:buClr>
        <a:buFont typeface="Wingdings" pitchFamily="2" charset="2"/>
        <a:buChar char="n"/>
        <a:defRPr sz="2800" b="1">
          <a:solidFill>
            <a:schemeClr val="tx1"/>
          </a:solidFill>
          <a:latin typeface="华文新魏" pitchFamily="2" charset="-122"/>
          <a:ea typeface="华文新魏" pitchFamily="2" charset="-122"/>
          <a:cs typeface="华文新魏" pitchFamily="2" charset="-122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400" b="1">
          <a:solidFill>
            <a:schemeClr val="tx1"/>
          </a:solidFill>
          <a:latin typeface="华文新魏" pitchFamily="2" charset="-122"/>
          <a:ea typeface="华文新魏" pitchFamily="2" charset="-122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200" b="1">
          <a:solidFill>
            <a:schemeClr val="tx1"/>
          </a:solidFill>
          <a:latin typeface="华文新魏" pitchFamily="2" charset="-122"/>
          <a:ea typeface="华文新魏" pitchFamily="2" charset="-122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Calibri" pitchFamily="34" charset="0"/>
          <a:ea typeface="+mn-ea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Calibri" pitchFamily="34" charset="0"/>
          <a:ea typeface="+mn-ea"/>
        </a:defRPr>
      </a:lvl5pPr>
      <a:lvl6pPr marL="25146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Calibri" pitchFamily="34" charset="0"/>
          <a:ea typeface="+mn-ea"/>
        </a:defRPr>
      </a:lvl6pPr>
      <a:lvl7pPr marL="29718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Calibri" pitchFamily="34" charset="0"/>
          <a:ea typeface="+mn-ea"/>
        </a:defRPr>
      </a:lvl7pPr>
      <a:lvl8pPr marL="34290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Calibri" pitchFamily="34" charset="0"/>
          <a:ea typeface="+mn-ea"/>
        </a:defRPr>
      </a:lvl8pPr>
      <a:lvl9pPr marL="38862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Calibri" pitchFamily="34" charset="0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矩形 4"/>
          <p:cNvSpPr>
            <a:spLocks noGrp="1"/>
          </p:cNvSpPr>
          <p:nvPr>
            <p:ph type="ctrTitle"/>
          </p:nvPr>
        </p:nvSpPr>
        <p:spPr>
          <a:xfrm>
            <a:off x="214313" y="1928813"/>
            <a:ext cx="8643937" cy="147002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CN" altLang="en-US" sz="4400" dirty="0" smtClean="0"/>
              <a:t>地震  你的保险能报吗？</a:t>
            </a:r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C8C37C5-3542-4E10-AD8E-4DC6B1DD75E6}" type="slidenum">
              <a:rPr lang="zh-CN" altLang="en-US" smtClean="0"/>
              <a:pPr/>
              <a:t>1</a:t>
            </a:fld>
            <a:endParaRPr lang="en-US" altLang="zh-CN" dirty="0" smtClean="0"/>
          </a:p>
        </p:txBody>
      </p:sp>
    </p:spTree>
    <p:extLst>
      <p:ext uri="{BB962C8B-B14F-4D97-AF65-F5344CB8AC3E}">
        <p14:creationId xmlns:p14="http://schemas.microsoft.com/office/powerpoint/2010/main" val="2808684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92696"/>
            <a:ext cx="8829675" cy="554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6772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558DBA3-0EDB-4F17-8B06-197DC034BAE2}" type="slidenum">
              <a:rPr lang="zh-CN" altLang="en-US" smtClean="0"/>
              <a:pPr>
                <a:defRPr/>
              </a:pPr>
              <a:t>3</a:t>
            </a:fld>
            <a:endParaRPr lang="en-US" altLang="zh-CN"/>
          </a:p>
        </p:txBody>
      </p:sp>
      <p:pic>
        <p:nvPicPr>
          <p:cNvPr id="2050" name="Picture 2" descr="c:\users\cheny\appdata\roaming\360se6\User Data\temp\127242651_14167490222321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88640"/>
            <a:ext cx="6341765" cy="6419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43207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7166"/>
            <a:ext cx="9144000" cy="6287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389161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357166"/>
            <a:ext cx="9144000" cy="6286544"/>
          </a:xfrm>
        </p:spPr>
        <p:txBody>
          <a:bodyPr>
            <a:normAutofit lnSpcReduction="10000"/>
          </a:bodyPr>
          <a:lstStyle/>
          <a:p>
            <a:pPr>
              <a:lnSpc>
                <a:spcPct val="160000"/>
              </a:lnSpc>
              <a:buNone/>
            </a:pPr>
            <a:r>
              <a:rPr lang="en-US" altLang="zh-CN" dirty="0" smtClean="0"/>
              <a:t>           8</a:t>
            </a:r>
            <a:r>
              <a:rPr lang="zh-CN" altLang="en-US" dirty="0" smtClean="0"/>
              <a:t>月</a:t>
            </a:r>
            <a:r>
              <a:rPr lang="en-US" altLang="zh-CN" dirty="0" smtClean="0"/>
              <a:t>3</a:t>
            </a:r>
            <a:r>
              <a:rPr lang="zh-CN" altLang="en-US" dirty="0" smtClean="0"/>
              <a:t>日</a:t>
            </a:r>
            <a:r>
              <a:rPr lang="en-US" altLang="zh-CN" dirty="0" smtClean="0"/>
              <a:t>16</a:t>
            </a:r>
            <a:r>
              <a:rPr lang="zh-CN" altLang="en-US" dirty="0" smtClean="0"/>
              <a:t>日</a:t>
            </a:r>
            <a:r>
              <a:rPr lang="en-US" altLang="zh-CN" dirty="0" smtClean="0"/>
              <a:t>30</a:t>
            </a:r>
            <a:r>
              <a:rPr lang="zh-CN" altLang="en-US" dirty="0" smtClean="0"/>
              <a:t>分，云南省鲁甸县发生里氏</a:t>
            </a:r>
            <a:r>
              <a:rPr lang="en-US" altLang="zh-CN" dirty="0" smtClean="0"/>
              <a:t>6.5</a:t>
            </a:r>
            <a:r>
              <a:rPr lang="zh-CN" altLang="en-US" dirty="0" smtClean="0"/>
              <a:t>级地震，截止</a:t>
            </a:r>
            <a:r>
              <a:rPr lang="en-US" altLang="zh-CN" dirty="0" smtClean="0"/>
              <a:t>6</a:t>
            </a:r>
            <a:r>
              <a:rPr lang="zh-CN" altLang="en-US" dirty="0" smtClean="0"/>
              <a:t>日</a:t>
            </a:r>
            <a:r>
              <a:rPr lang="en-US" altLang="zh-CN" dirty="0" smtClean="0"/>
              <a:t>10</a:t>
            </a:r>
            <a:r>
              <a:rPr lang="zh-CN" altLang="en-US" dirty="0" smtClean="0"/>
              <a:t>时</a:t>
            </a:r>
            <a:r>
              <a:rPr lang="en-US" altLang="zh-CN" dirty="0" smtClean="0"/>
              <a:t>30</a:t>
            </a:r>
            <a:r>
              <a:rPr lang="zh-CN" altLang="en-US" dirty="0" smtClean="0"/>
              <a:t>分地震已造成</a:t>
            </a:r>
            <a:r>
              <a:rPr lang="en-US" altLang="zh-CN" dirty="0" smtClean="0"/>
              <a:t>589</a:t>
            </a:r>
            <a:r>
              <a:rPr lang="zh-CN" altLang="en-US" dirty="0" smtClean="0"/>
              <a:t>人遇难，</a:t>
            </a:r>
            <a:r>
              <a:rPr lang="en-US" altLang="zh-CN" dirty="0" smtClean="0"/>
              <a:t>9</a:t>
            </a:r>
            <a:r>
              <a:rPr lang="zh-CN" altLang="en-US" dirty="0" smtClean="0"/>
              <a:t>人失踪，</a:t>
            </a:r>
            <a:r>
              <a:rPr lang="en-US" altLang="zh-CN" dirty="0" smtClean="0"/>
              <a:t>2401</a:t>
            </a:r>
            <a:r>
              <a:rPr lang="zh-CN" altLang="en-US" dirty="0" smtClean="0"/>
              <a:t>人受伤。昭通市鲁甸县、巧家县、昭阳区和曲靖市会泽县的</a:t>
            </a:r>
            <a:r>
              <a:rPr lang="en-US" altLang="zh-CN" dirty="0" smtClean="0"/>
              <a:t>2.55</a:t>
            </a:r>
            <a:r>
              <a:rPr lang="zh-CN" altLang="en-US" dirty="0" smtClean="0"/>
              <a:t>万户</a:t>
            </a:r>
            <a:r>
              <a:rPr lang="en-US" altLang="zh-CN" dirty="0" smtClean="0"/>
              <a:t>7.98</a:t>
            </a:r>
            <a:r>
              <a:rPr lang="zh-CN" altLang="en-US" dirty="0" smtClean="0"/>
              <a:t>万间房屋倒塌，</a:t>
            </a:r>
            <a:r>
              <a:rPr lang="en-US" altLang="zh-CN" dirty="0" smtClean="0"/>
              <a:t>3.92</a:t>
            </a:r>
            <a:r>
              <a:rPr lang="zh-CN" altLang="en-US" dirty="0" smtClean="0"/>
              <a:t>万户</a:t>
            </a:r>
            <a:r>
              <a:rPr lang="en-US" altLang="zh-CN" dirty="0" smtClean="0"/>
              <a:t>12.40</a:t>
            </a:r>
            <a:r>
              <a:rPr lang="zh-CN" altLang="en-US" dirty="0" smtClean="0"/>
              <a:t>万间严重损坏，</a:t>
            </a:r>
            <a:r>
              <a:rPr lang="en-US" altLang="zh-CN" dirty="0" smtClean="0"/>
              <a:t>15.12</a:t>
            </a:r>
            <a:r>
              <a:rPr lang="zh-CN" altLang="en-US" dirty="0" smtClean="0"/>
              <a:t>万户</a:t>
            </a:r>
            <a:r>
              <a:rPr lang="en-US" altLang="zh-CN" dirty="0" smtClean="0"/>
              <a:t>46.61</a:t>
            </a:r>
            <a:r>
              <a:rPr lang="zh-CN" altLang="en-US" dirty="0" smtClean="0"/>
              <a:t>万间一般损坏，造成重大财产损失。又是一个灾难的日子，无情带走了我们同胞的生命，鲁甸地震牵动着我们每一个人的心。</a:t>
            </a:r>
            <a:endParaRPr lang="en-US" altLang="zh-CN" dirty="0" smtClean="0"/>
          </a:p>
          <a:p>
            <a:pPr>
              <a:lnSpc>
                <a:spcPct val="160000"/>
              </a:lnSpc>
              <a:buNone/>
            </a:pPr>
            <a:r>
              <a:rPr lang="zh-CN" altLang="en-US" dirty="0" smtClean="0"/>
              <a:t>          截至</a:t>
            </a:r>
            <a:r>
              <a:rPr lang="en-US" altLang="zh-CN" dirty="0" smtClean="0"/>
              <a:t>2014</a:t>
            </a:r>
            <a:r>
              <a:rPr lang="zh-CN" altLang="en-US" dirty="0" smtClean="0"/>
              <a:t>年</a:t>
            </a:r>
            <a:r>
              <a:rPr lang="en-US" altLang="zh-CN" dirty="0" smtClean="0"/>
              <a:t>8</a:t>
            </a:r>
            <a:r>
              <a:rPr lang="zh-CN" altLang="en-US" dirty="0" smtClean="0"/>
              <a:t>月</a:t>
            </a:r>
            <a:r>
              <a:rPr lang="en-US" altLang="zh-CN" dirty="0" smtClean="0"/>
              <a:t>5</a:t>
            </a:r>
            <a:r>
              <a:rPr lang="zh-CN" altLang="en-US" dirty="0" smtClean="0"/>
              <a:t>日</a:t>
            </a:r>
            <a:r>
              <a:rPr lang="en-US" altLang="zh-CN" dirty="0" smtClean="0"/>
              <a:t>16</a:t>
            </a:r>
            <a:r>
              <a:rPr lang="zh-CN" altLang="en-US" dirty="0" smtClean="0"/>
              <a:t>：</a:t>
            </a:r>
            <a:r>
              <a:rPr lang="en-US" altLang="zh-CN" dirty="0" smtClean="0"/>
              <a:t>30</a:t>
            </a:r>
            <a:r>
              <a:rPr lang="zh-CN" altLang="en-US" dirty="0" smtClean="0"/>
              <a:t>，云南保险业共接到报案</a:t>
            </a:r>
            <a:r>
              <a:rPr lang="en-US" altLang="zh-CN" dirty="0" smtClean="0"/>
              <a:t>61</a:t>
            </a:r>
            <a:r>
              <a:rPr lang="zh-CN" altLang="en-US" dirty="0" smtClean="0"/>
              <a:t>笔，赔付</a:t>
            </a:r>
            <a:r>
              <a:rPr lang="en-US" altLang="zh-CN" dirty="0" smtClean="0"/>
              <a:t>16</a:t>
            </a:r>
            <a:r>
              <a:rPr lang="zh-CN" altLang="en-US" dirty="0" smtClean="0"/>
              <a:t>笔赔款，合计赔款</a:t>
            </a:r>
            <a:r>
              <a:rPr lang="en-US" altLang="zh-CN" dirty="0" smtClean="0"/>
              <a:t>703367</a:t>
            </a:r>
            <a:r>
              <a:rPr lang="zh-CN" altLang="en-US" dirty="0" smtClean="0"/>
              <a:t>元。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2662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596" y="2357430"/>
            <a:ext cx="8229600" cy="1143000"/>
          </a:xfrm>
        </p:spPr>
        <p:txBody>
          <a:bodyPr/>
          <a:lstStyle/>
          <a:p>
            <a:r>
              <a:rPr lang="zh-CN" altLang="en-US" sz="4000" dirty="0" smtClean="0">
                <a:solidFill>
                  <a:srgbClr val="FF0000"/>
                </a:solidFill>
              </a:rPr>
              <a:t>怎样使用保险分担我们的风险？</a:t>
            </a:r>
            <a:endParaRPr lang="zh-CN" altLang="en-US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4254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 descr="6705_39626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642918"/>
            <a:ext cx="5500726" cy="5500726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6000760" y="642918"/>
            <a:ext cx="292895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       近年来，全球地震频发。汶川、玉树、雅安地震还历历在目，云南地震又再次袭来，夺去了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400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多名同胞的生命，造成的财产损失更是不计其数。面对灾区的满目疮痍，到底哪些保险能为地震买单？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76681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282" y="3500438"/>
            <a:ext cx="864399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       以人的身体和寿命为保险标的的人身保险，包括受限（定期寿险、终身寿险、两全寿险）、个人意外伤害保险、个人意外医疗保险、旅游意外保险等的保险责任重一般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均包括地震责任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。购买这些保险的客户在地震中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身故或者伤残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将获得相关赔偿，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受伤以及接受住院治疗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也将按照合同约定获得保险金。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158" y="642918"/>
            <a:ext cx="4000528" cy="24384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54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人身险地震可获得赔偿</a:t>
            </a:r>
            <a:endParaRPr lang="zh-CN" altLang="en-US" sz="54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6" name="图片 5" descr="11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47" y="500042"/>
            <a:ext cx="4500595" cy="278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46034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785794"/>
            <a:ext cx="4572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8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车险 地震致高空坠物砸车可赔</a:t>
            </a:r>
            <a:endParaRPr lang="zh-CN" altLang="en-US" sz="48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4876" y="714356"/>
            <a:ext cx="4305300" cy="2409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矩形 3"/>
          <p:cNvSpPr/>
          <p:nvPr/>
        </p:nvSpPr>
        <p:spPr>
          <a:xfrm>
            <a:off x="142844" y="3571876"/>
            <a:ext cx="88582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       车险产品中，保险公司大多把地震列为免责条款。目前所有保险公司的家财险扩展条款里，也都不包括私家车地震保险。因此，地震造成的车辆损失不在理赔范围内，但因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地陷、地裂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造成车辆损坏，保险公司会赔偿。或者由于地震造成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高空坠物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造成的车辆损坏，如果车主能够出示证明则可以理赔。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93384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642918"/>
            <a:ext cx="4000528" cy="24295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54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家财险将地震赔偿排除</a:t>
            </a:r>
            <a:endParaRPr lang="zh-CN" altLang="en-US" sz="54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4" y="785794"/>
            <a:ext cx="3752850" cy="24860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矩形 3"/>
          <p:cNvSpPr/>
          <p:nvPr/>
        </p:nvSpPr>
        <p:spPr>
          <a:xfrm>
            <a:off x="142844" y="3246310"/>
            <a:ext cx="885828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       地震破坏面积大，后果严重，损失难以估量，灾后的重建花费巨大，这远远超出了保险公司的偿付能力，是商业保险的不堪承受之重，因此保险公司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不会轻易承保地震风险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。中国保监会也统一规定，作为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特定的自然现象，因地震造成的财产损失，保险公司将不予理赔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。因此，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多数财产险不承保地震损失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，将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地震列为免除责任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55087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27584" y="27809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zh-CN" altLang="en-US" sz="7200" dirty="0" smtClean="0"/>
              <a:t>结束 谢谢</a:t>
            </a:r>
            <a:endParaRPr lang="zh-CN" altLang="en-US" sz="7200" dirty="0"/>
          </a:p>
        </p:txBody>
      </p:sp>
    </p:spTree>
    <p:extLst>
      <p:ext uri="{BB962C8B-B14F-4D97-AF65-F5344CB8AC3E}">
        <p14:creationId xmlns:p14="http://schemas.microsoft.com/office/powerpoint/2010/main" val="2409715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Theme">
  <a:themeElements>
    <a:clrScheme name="2_Office Them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2_Office Theme">
      <a:majorFont>
        <a:latin typeface="楷体_GB2312"/>
        <a:ea typeface="宋体"/>
        <a:cs typeface="MS PGothic"/>
      </a:majorFont>
      <a:minorFont>
        <a:latin typeface="华文楷体"/>
        <a:ea typeface="宋体"/>
        <a:cs typeface="MS PGothic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Office Them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600</Words>
  <Application>Microsoft Office PowerPoint</Application>
  <PresentationFormat>全屏显示(4:3)</PresentationFormat>
  <Paragraphs>27</Paragraphs>
  <Slides>11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11</vt:i4>
      </vt:variant>
    </vt:vector>
  </HeadingPairs>
  <TitlesOfParts>
    <vt:vector size="13" baseType="lpstr">
      <vt:lpstr>Office 主题</vt:lpstr>
      <vt:lpstr>2_Office Theme</vt:lpstr>
      <vt:lpstr>地震  你的保险能报吗？</vt:lpstr>
      <vt:lpstr>PowerPoint 演示文稿</vt:lpstr>
      <vt:lpstr>PowerPoint 演示文稿</vt:lpstr>
      <vt:lpstr>PowerPoint 演示文稿</vt:lpstr>
      <vt:lpstr>PowerPoint 演示文稿</vt:lpstr>
      <vt:lpstr>怎样使用保险分担我们的风险？</vt:lpstr>
      <vt:lpstr>PowerPoint 演示文稿</vt:lpstr>
      <vt:lpstr>PowerPoint 演示文稿</vt:lpstr>
      <vt:lpstr>PowerPoint 演示文稿</vt:lpstr>
      <vt:lpstr>PowerPoint 演示文稿</vt:lpstr>
      <vt:lpstr>结束 谢谢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地震  你的保险能报吗？</dc:title>
  <dc:creator>cheny</dc:creator>
  <cp:lastModifiedBy>cheny</cp:lastModifiedBy>
  <cp:revision>4</cp:revision>
  <dcterms:created xsi:type="dcterms:W3CDTF">2014-11-23T14:17:23Z</dcterms:created>
  <dcterms:modified xsi:type="dcterms:W3CDTF">2014-11-23T14:23:21Z</dcterms:modified>
</cp:coreProperties>
</file>