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9" r:id="rId3"/>
    <p:sldId id="260" r:id="rId4"/>
    <p:sldId id="272" r:id="rId5"/>
    <p:sldId id="261" r:id="rId6"/>
    <p:sldId id="262" r:id="rId7"/>
    <p:sldId id="263" r:id="rId8"/>
    <p:sldId id="273" r:id="rId9"/>
    <p:sldId id="300" r:id="rId10"/>
    <p:sldId id="274" r:id="rId11"/>
    <p:sldId id="275" r:id="rId12"/>
    <p:sldId id="284" r:id="rId13"/>
    <p:sldId id="285" r:id="rId14"/>
    <p:sldId id="292" r:id="rId15"/>
    <p:sldId id="294" r:id="rId16"/>
    <p:sldId id="293" r:id="rId17"/>
    <p:sldId id="283" r:id="rId18"/>
    <p:sldId id="295" r:id="rId19"/>
    <p:sldId id="291" r:id="rId20"/>
    <p:sldId id="302" r:id="rId21"/>
    <p:sldId id="279" r:id="rId22"/>
    <p:sldId id="280" r:id="rId23"/>
    <p:sldId id="298" r:id="rId24"/>
    <p:sldId id="299" r:id="rId25"/>
    <p:sldId id="281" r:id="rId26"/>
    <p:sldId id="282" r:id="rId2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4" d="100"/>
          <a:sy n="74" d="100"/>
        </p:scale>
        <p:origin x="-966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79750C-32CA-45FE-B35B-F6C281528FA1}" type="datetimeFigureOut">
              <a:rPr lang="zh-CN" altLang="en-US" smtClean="0"/>
              <a:pPr/>
              <a:t>2012-6-25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2AA0D2-1A22-47A2-8D02-6454EEABEF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3BDE2-5DF2-4EB2-B6CA-66E1DE9FE4CD}" type="datetimeFigureOut">
              <a:rPr lang="zh-CN" altLang="en-US" smtClean="0"/>
              <a:pPr/>
              <a:t>2012-6-25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177E-8181-4F68-8865-898B96F974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3BDE2-5DF2-4EB2-B6CA-66E1DE9FE4CD}" type="datetimeFigureOut">
              <a:rPr lang="zh-CN" altLang="en-US" smtClean="0"/>
              <a:pPr/>
              <a:t>2012-6-25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177E-8181-4F68-8865-898B96F974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3BDE2-5DF2-4EB2-B6CA-66E1DE9FE4CD}" type="datetimeFigureOut">
              <a:rPr lang="zh-CN" altLang="en-US" smtClean="0"/>
              <a:pPr/>
              <a:t>2012-6-25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177E-8181-4F68-8865-898B96F974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3BDE2-5DF2-4EB2-B6CA-66E1DE9FE4CD}" type="datetimeFigureOut">
              <a:rPr lang="zh-CN" altLang="en-US" smtClean="0"/>
              <a:pPr/>
              <a:t>2012-6-25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177E-8181-4F68-8865-898B96F974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3BDE2-5DF2-4EB2-B6CA-66E1DE9FE4CD}" type="datetimeFigureOut">
              <a:rPr lang="zh-CN" altLang="en-US" smtClean="0"/>
              <a:pPr/>
              <a:t>2012-6-25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177E-8181-4F68-8865-898B96F974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3BDE2-5DF2-4EB2-B6CA-66E1DE9FE4CD}" type="datetimeFigureOut">
              <a:rPr lang="zh-CN" altLang="en-US" smtClean="0"/>
              <a:pPr/>
              <a:t>2012-6-25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177E-8181-4F68-8865-898B96F974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3BDE2-5DF2-4EB2-B6CA-66E1DE9FE4CD}" type="datetimeFigureOut">
              <a:rPr lang="zh-CN" altLang="en-US" smtClean="0"/>
              <a:pPr/>
              <a:t>2012-6-25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177E-8181-4F68-8865-898B96F974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3BDE2-5DF2-4EB2-B6CA-66E1DE9FE4CD}" type="datetimeFigureOut">
              <a:rPr lang="zh-CN" altLang="en-US" smtClean="0"/>
              <a:pPr/>
              <a:t>2012-6-25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177E-8181-4F68-8865-898B96F974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3BDE2-5DF2-4EB2-B6CA-66E1DE9FE4CD}" type="datetimeFigureOut">
              <a:rPr lang="zh-CN" altLang="en-US" smtClean="0"/>
              <a:pPr/>
              <a:t>2012-6-25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177E-8181-4F68-8865-898B96F974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3BDE2-5DF2-4EB2-B6CA-66E1DE9FE4CD}" type="datetimeFigureOut">
              <a:rPr lang="zh-CN" altLang="en-US" smtClean="0"/>
              <a:pPr/>
              <a:t>2012-6-25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177E-8181-4F68-8865-898B96F974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3BDE2-5DF2-4EB2-B6CA-66E1DE9FE4CD}" type="datetimeFigureOut">
              <a:rPr lang="zh-CN" altLang="en-US" smtClean="0"/>
              <a:pPr/>
              <a:t>2012-6-25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177E-8181-4F68-8865-898B96F974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3BDE2-5DF2-4EB2-B6CA-66E1DE9FE4CD}" type="datetimeFigureOut">
              <a:rPr lang="zh-CN" altLang="en-US" smtClean="0"/>
              <a:pPr/>
              <a:t>2012-6-25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8F177E-8181-4F68-8865-898B96F974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liwei3\桌面\图片\20101012183715_24701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99592" y="861665"/>
            <a:ext cx="7772400" cy="3935487"/>
          </a:xfrm>
        </p:spPr>
        <p:txBody>
          <a:bodyPr>
            <a:noAutofit/>
          </a:bodyPr>
          <a:lstStyle/>
          <a:p>
            <a:r>
              <a:rPr lang="zh-CN" altLang="en-US" sz="6600" b="1" dirty="0" smtClean="0">
                <a:latin typeface="微软雅黑" pitchFamily="34" charset="-122"/>
                <a:ea typeface="微软雅黑" pitchFamily="34" charset="-122"/>
              </a:rPr>
              <a:t>放大</a:t>
            </a:r>
            <a:r>
              <a:rPr lang="zh-CN" altLang="en-US" sz="6600" b="1" dirty="0" smtClean="0">
                <a:latin typeface="微软雅黑" pitchFamily="34" charset="-122"/>
                <a:ea typeface="微软雅黑" pitchFamily="34" charset="-122"/>
              </a:rPr>
              <a:t>格局</a:t>
            </a:r>
            <a:r>
              <a:rPr lang="en-US" altLang="zh-CN" sz="6600" b="1" dirty="0" smtClean="0"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6600" b="1" dirty="0" smtClean="0"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6600" b="1" dirty="0" smtClean="0">
                <a:latin typeface="微软雅黑" pitchFamily="34" charset="-122"/>
                <a:ea typeface="微软雅黑" pitchFamily="34" charset="-122"/>
              </a:rPr>
              <a:t>做</a:t>
            </a:r>
            <a:r>
              <a:rPr lang="zh-CN" altLang="en-US" sz="6600" b="1" dirty="0" smtClean="0"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en-US" sz="11500" b="1" dirty="0" smtClean="0">
                <a:solidFill>
                  <a:srgbClr val="FF0000"/>
                </a:solidFill>
                <a:latin typeface="叶根友毛笔行书简体" pitchFamily="2" charset="-122"/>
                <a:ea typeface="叶根友毛笔行书简体" pitchFamily="2" charset="-122"/>
              </a:rPr>
              <a:t>大</a:t>
            </a:r>
            <a:r>
              <a:rPr lang="zh-CN" altLang="en-US" sz="6600" b="1" dirty="0" smtClean="0">
                <a:latin typeface="微软雅黑" pitchFamily="34" charset="-122"/>
                <a:ea typeface="微软雅黑" pitchFamily="34" charset="-122"/>
              </a:rPr>
              <a:t>康宁”</a:t>
            </a:r>
            <a:r>
              <a:rPr lang="zh-CN" altLang="en-US" sz="48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zh-CN" altLang="en-US" sz="48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</a:br>
            <a:endParaRPr lang="zh-CN" alt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何谓“大单”？</a:t>
            </a:r>
            <a:b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传统概念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期交保费</a:t>
            </a:r>
            <a:r>
              <a:rPr lang="en-US" altLang="zh-CN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万元以上</a:t>
            </a:r>
            <a:endParaRPr lang="en-US" altLang="zh-CN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       或投保</a:t>
            </a:r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长期寿险</a:t>
            </a:r>
            <a:r>
              <a:rPr lang="en-US" altLang="zh-CN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30</a:t>
            </a:r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万保额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的“保险合同”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27584" y="3740839"/>
            <a:ext cx="7416824" cy="120032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zh-CN" altLang="en-US" sz="7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 件</a:t>
            </a:r>
            <a:r>
              <a:rPr lang="zh-CN" altLang="en-US" sz="7200" b="1" spc="150" dirty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均保费高！</a:t>
            </a:r>
          </a:p>
        </p:txBody>
      </p:sp>
      <p:pic>
        <p:nvPicPr>
          <p:cNvPr id="5" name="Picture 3" descr="C:\Documents and Settings\liwei3\桌面\图片\272567_090515035510_2.jpg"/>
          <p:cNvPicPr>
            <a:picLocks noChangeAspect="1" noChangeArrowheads="1"/>
          </p:cNvPicPr>
          <p:nvPr/>
        </p:nvPicPr>
        <p:blipFill>
          <a:blip r:embed="rId2" cstate="print"/>
          <a:srcRect b="3908"/>
          <a:stretch>
            <a:fillRect/>
          </a:stretch>
        </p:blipFill>
        <p:spPr bwMode="auto">
          <a:xfrm rot="916567">
            <a:off x="0" y="4869160"/>
            <a:ext cx="3348880" cy="1785904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>
                <a:latin typeface="微软雅黑" pitchFamily="34" charset="-122"/>
                <a:ea typeface="微软雅黑" pitchFamily="34" charset="-122"/>
              </a:rPr>
              <a:t>面对大额保单，我们的态度</a:t>
            </a:r>
            <a:endParaRPr lang="zh-CN" altLang="en-US" sz="40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412777"/>
            <a:ext cx="8229600" cy="345638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sz="36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大部分人</a:t>
            </a:r>
            <a:endParaRPr lang="en-US" altLang="zh-CN" sz="36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只要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客户有意愿投保，我们就“谢天谢地”，即便明知道他（她）保障远远不足，且经济实力远不及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此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…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 …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Picture 4" descr="C:\Documents and Settings\liwei3\桌面\图片\013000000130021211209714531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293096"/>
            <a:ext cx="1838181" cy="2351162"/>
          </a:xfrm>
          <a:prstGeom prst="flowChartMagneticTape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矩形 5"/>
          <p:cNvSpPr/>
          <p:nvPr/>
        </p:nvSpPr>
        <p:spPr>
          <a:xfrm>
            <a:off x="467544" y="4797152"/>
            <a:ext cx="8136904" cy="100811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不敢、也不会主动开口提高</a:t>
            </a:r>
            <a:r>
              <a:rPr lang="zh-CN" altLang="en-US" sz="4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保费！</a:t>
            </a:r>
            <a:endParaRPr lang="zh-CN" altLang="en-US" sz="40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>
                <a:latin typeface="微软雅黑" pitchFamily="34" charset="-122"/>
                <a:ea typeface="微软雅黑" pitchFamily="34" charset="-122"/>
              </a:rPr>
              <a:t>面对大额保单，我们的态度</a:t>
            </a:r>
            <a:endParaRPr lang="zh-CN" altLang="en-US" sz="40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525963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sz="39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只有少</a:t>
            </a:r>
            <a:r>
              <a:rPr lang="zh-CN" altLang="en-US" sz="39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部分人</a:t>
            </a:r>
            <a:endParaRPr lang="en-US" altLang="zh-CN" sz="39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zh-CN" sz="3600" dirty="0" smtClean="0">
                <a:latin typeface="微软雅黑" pitchFamily="34" charset="-122"/>
                <a:ea typeface="微软雅黑" pitchFamily="34" charset="-122"/>
              </a:rPr>
              <a:t>                 </a:t>
            </a:r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敢于</a:t>
            </a:r>
            <a:r>
              <a:rPr lang="zh-CN" altLang="en-US" sz="4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开口</a:t>
            </a:r>
            <a:endParaRPr lang="en-US" altLang="zh-CN" sz="44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zh-CN" sz="4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          </a:t>
            </a:r>
            <a:r>
              <a:rPr lang="zh-CN" altLang="en-US" sz="3600" dirty="0" smtClean="0">
                <a:latin typeface="微软雅黑" pitchFamily="34" charset="-122"/>
                <a:ea typeface="微软雅黑" pitchFamily="34" charset="-122"/>
              </a:rPr>
              <a:t>告诉客户保障不足</a:t>
            </a:r>
            <a:endParaRPr lang="en-US" altLang="zh-CN" sz="36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zh-CN" sz="3600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         </a:t>
            </a:r>
            <a:r>
              <a:rPr lang="zh-CN" altLang="en-US" sz="3600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买</a:t>
            </a:r>
            <a:r>
              <a:rPr lang="zh-CN" altLang="en-US" sz="3600" b="1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保险不能是大人穿小孩衣服</a:t>
            </a:r>
          </a:p>
          <a:p>
            <a:pPr>
              <a:buNone/>
            </a:pPr>
            <a:endParaRPr lang="zh-CN" altLang="en-US" dirty="0"/>
          </a:p>
        </p:txBody>
      </p:sp>
      <p:pic>
        <p:nvPicPr>
          <p:cNvPr id="4" name="Picture 5" descr="C:\Documents and Settings\liwei3\桌面\图片\1326-11010h0200045.jpg"/>
          <p:cNvPicPr>
            <a:picLocks noChangeAspect="1" noChangeArrowheads="1"/>
          </p:cNvPicPr>
          <p:nvPr/>
        </p:nvPicPr>
        <p:blipFill>
          <a:blip r:embed="rId2" cstate="print"/>
          <a:srcRect l="25845"/>
          <a:stretch>
            <a:fillRect/>
          </a:stretch>
        </p:blipFill>
        <p:spPr bwMode="auto">
          <a:xfrm>
            <a:off x="6084168" y="1340768"/>
            <a:ext cx="2891181" cy="2600524"/>
          </a:xfrm>
          <a:prstGeom prst="ellipse">
            <a:avLst/>
          </a:prstGeom>
          <a:noFill/>
          <a:ln w="12700">
            <a:solidFill>
              <a:schemeClr val="accent2">
                <a:lumMod val="50000"/>
              </a:schemeClr>
            </a:solidFill>
            <a:prstDash val="lgDashDot"/>
          </a:ln>
        </p:spPr>
      </p:pic>
      <p:pic>
        <p:nvPicPr>
          <p:cNvPr id="5" name="Picture 6" descr="C:\Documents and Settings\liwei3\桌面\图片\4750538_143444026696_2.jpg"/>
          <p:cNvPicPr>
            <a:picLocks noChangeAspect="1" noChangeArrowheads="1"/>
          </p:cNvPicPr>
          <p:nvPr/>
        </p:nvPicPr>
        <p:blipFill>
          <a:blip r:embed="rId3" cstate="print"/>
          <a:srcRect b="4575"/>
          <a:stretch>
            <a:fillRect/>
          </a:stretch>
        </p:blipFill>
        <p:spPr bwMode="auto">
          <a:xfrm rot="21328566">
            <a:off x="131509" y="3157863"/>
            <a:ext cx="2389740" cy="3429000"/>
          </a:xfrm>
          <a:prstGeom prst="round2Diag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Documents and Settings\liwei3\桌面\图片\4889569_123417093058_2.jpg"/>
          <p:cNvPicPr>
            <a:picLocks noChangeAspect="1" noChangeArrowheads="1"/>
          </p:cNvPicPr>
          <p:nvPr/>
        </p:nvPicPr>
        <p:blipFill>
          <a:blip r:embed="rId2" cstate="print"/>
          <a:srcRect r="57382" b="2691"/>
          <a:stretch>
            <a:fillRect/>
          </a:stretch>
        </p:blipFill>
        <p:spPr bwMode="auto">
          <a:xfrm rot="21094011">
            <a:off x="389163" y="-994406"/>
            <a:ext cx="1944216" cy="5450503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  <a:scene3d>
            <a:camera prst="perspectiveRelaxed"/>
            <a:lightRig rig="threePt" dir="t"/>
          </a:scene3d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864" y="1711349"/>
            <a:ext cx="8229600" cy="4525963"/>
          </a:xfrm>
        </p:spPr>
        <p:txBody>
          <a:bodyPr/>
          <a:lstStyle/>
          <a:p>
            <a:pPr marL="0" lvl="0" indent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54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其实难以突破的不是技能，而是</a:t>
            </a:r>
            <a:r>
              <a:rPr lang="zh-CN" altLang="en-US" sz="5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信心和胆量</a:t>
            </a:r>
            <a:r>
              <a:rPr lang="zh-CN" altLang="en-US" sz="54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！</a:t>
            </a:r>
            <a:endParaRPr lang="zh-CN" altLang="en-US" sz="5400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Picture 2" descr="C:\Documents and Settings\liwei3\桌面\图片\3807949_115934045029_2.jpg"/>
          <p:cNvPicPr>
            <a:picLocks noChangeAspect="1" noChangeArrowheads="1"/>
          </p:cNvPicPr>
          <p:nvPr/>
        </p:nvPicPr>
        <p:blipFill>
          <a:blip r:embed="rId3" cstate="print"/>
          <a:srcRect b="7090"/>
          <a:stretch>
            <a:fillRect/>
          </a:stretch>
        </p:blipFill>
        <p:spPr bwMode="auto">
          <a:xfrm rot="314034">
            <a:off x="6455982" y="3999843"/>
            <a:ext cx="2170897" cy="27649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  <a:softEdge rad="317500"/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692696"/>
            <a:ext cx="8229600" cy="4525963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zh-CN" altLang="en-US" sz="9600" b="1" dirty="0" smtClean="0"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en-US" sz="96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大</a:t>
            </a:r>
            <a:r>
              <a:rPr lang="zh-CN" altLang="en-US" sz="9600" b="1" dirty="0" smtClean="0"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字的理解</a:t>
            </a:r>
          </a:p>
          <a:p>
            <a:pPr>
              <a:lnSpc>
                <a:spcPct val="150000"/>
              </a:lnSpc>
              <a:buNone/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               ——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人伸出双手撑破“天”</a:t>
            </a:r>
            <a:endParaRPr lang="zh-CN" altLang="en-US" sz="13700" b="1" dirty="0" smtClean="0">
              <a:latin typeface="微软雅黑" pitchFamily="34" charset="-122"/>
              <a:ea typeface="微软雅黑" pitchFamily="34" charset="-122"/>
            </a:endParaRPr>
          </a:p>
          <a:p>
            <a:endParaRPr lang="zh-CN" altLang="en-US" dirty="0"/>
          </a:p>
        </p:txBody>
      </p:sp>
      <p:pic>
        <p:nvPicPr>
          <p:cNvPr id="4" name="Picture 2" descr="C:\Documents and Settings\liwei3\桌面\图片\3002730_141849366371_2.jpg"/>
          <p:cNvPicPr>
            <a:picLocks noChangeAspect="1" noChangeArrowheads="1"/>
          </p:cNvPicPr>
          <p:nvPr/>
        </p:nvPicPr>
        <p:blipFill>
          <a:blip r:embed="rId2" cstate="print"/>
          <a:srcRect l="1963" t="27679" r="1963" b="5499"/>
          <a:stretch>
            <a:fillRect/>
          </a:stretch>
        </p:blipFill>
        <p:spPr bwMode="auto">
          <a:xfrm>
            <a:off x="179512" y="4437112"/>
            <a:ext cx="8784976" cy="2163101"/>
          </a:xfrm>
          <a:prstGeom prst="rect">
            <a:avLst/>
          </a:prstGeom>
          <a:ln w="889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850106"/>
          </a:xfrm>
        </p:spPr>
        <p:txBody>
          <a:bodyPr>
            <a:normAutofit/>
          </a:bodyPr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客户一般都会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有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个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心理</a:t>
            </a:r>
            <a:endParaRPr lang="zh-CN" altLang="en-US" b="1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Picture 3" descr="C:\Documents and Settings\liwei3\桌面\图片\2457331_084017918417_2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b="2949"/>
          <a:stretch>
            <a:fillRect/>
          </a:stretch>
        </p:blipFill>
        <p:spPr bwMode="auto">
          <a:xfrm rot="21051818" flipH="1">
            <a:off x="6030962" y="2705124"/>
            <a:ext cx="2963635" cy="439248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6024" y="1855365"/>
            <a:ext cx="9036496" cy="2869779"/>
          </a:xfrm>
        </p:spPr>
        <p:txBody>
          <a:bodyPr/>
          <a:lstStyle/>
          <a:p>
            <a:pPr marL="514350" indent="-514350">
              <a:lnSpc>
                <a:spcPct val="150000"/>
              </a:lnSpc>
              <a:buClr>
                <a:srgbClr val="00FFCC"/>
              </a:buClr>
              <a:buNone/>
            </a:pPr>
            <a:r>
              <a:rPr lang="en-US" altLang="zh-CN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1-</a:t>
            </a:r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“财不外露”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心理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客户远比我们想象的有钱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 marL="514350" indent="-514350">
              <a:lnSpc>
                <a:spcPct val="150000"/>
              </a:lnSpc>
              <a:buClr>
                <a:srgbClr val="00FFCC"/>
              </a:buClr>
              <a:buNone/>
            </a:pPr>
            <a:r>
              <a:rPr lang="en-US" altLang="zh-CN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2-</a:t>
            </a:r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“无知”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心理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客户远比我们不了解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</a:endParaRPr>
          </a:p>
          <a:p>
            <a:pPr marL="514350" indent="-514350">
              <a:lnSpc>
                <a:spcPct val="150000"/>
              </a:lnSpc>
              <a:buClr>
                <a:srgbClr val="00FFCC"/>
              </a:buClr>
              <a:buNone/>
            </a:pPr>
            <a:r>
              <a:rPr lang="en-US" altLang="zh-CN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3-</a:t>
            </a:r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“从众”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心理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你买我也买</a:t>
            </a:r>
          </a:p>
        </p:txBody>
      </p:sp>
      <p:sp>
        <p:nvSpPr>
          <p:cNvPr id="4" name="矩形 3"/>
          <p:cNvSpPr/>
          <p:nvPr/>
        </p:nvSpPr>
        <p:spPr>
          <a:xfrm>
            <a:off x="395536" y="4941168"/>
            <a:ext cx="8424936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所以，我们要伸出双手，撑破客户的“天”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>
                <a:latin typeface="微软雅黑" pitchFamily="34" charset="-122"/>
                <a:ea typeface="微软雅黑" pitchFamily="34" charset="-122"/>
              </a:rPr>
              <a:t>做“大单”应有的</a:t>
            </a:r>
            <a:r>
              <a:rPr lang="zh-CN" altLang="en-US" sz="4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心态</a:t>
            </a:r>
            <a:r>
              <a:rPr lang="en-US" altLang="zh-CN" sz="4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-1</a:t>
            </a:r>
            <a:endParaRPr lang="zh-CN" altLang="en-US" sz="48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182880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zh-CN" sz="4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4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、敢想</a:t>
            </a:r>
            <a:endParaRPr lang="en-US" altLang="zh-CN" sz="2000" b="1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zh-CN" altLang="en-US" b="1" dirty="0" smtClean="0">
                <a:latin typeface="黑体" pitchFamily="2" charset="-122"/>
                <a:ea typeface="黑体" pitchFamily="2" charset="-122"/>
              </a:rPr>
              <a:t>    人</a:t>
            </a:r>
            <a:r>
              <a:rPr lang="zh-CN" altLang="en-US" b="1" dirty="0" smtClean="0">
                <a:latin typeface="黑体" pitchFamily="2" charset="-122"/>
                <a:ea typeface="黑体" pitchFamily="2" charset="-122"/>
              </a:rPr>
              <a:t>有多大胆，地有多大产</a:t>
            </a:r>
            <a:endParaRPr lang="en-US" altLang="zh-CN" b="1" dirty="0" smtClean="0"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150000"/>
              </a:lnSpc>
              <a:buNone/>
            </a:pPr>
            <a:endParaRPr lang="en-US" altLang="zh-CN" b="1" dirty="0" smtClean="0"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4" name="Picture 2" descr="C:\Documents and Settings\liwei3\桌面\图片\2023346_222143055354_2.jpg"/>
          <p:cNvPicPr>
            <a:picLocks noChangeAspect="1" noChangeArrowheads="1"/>
          </p:cNvPicPr>
          <p:nvPr/>
        </p:nvPicPr>
        <p:blipFill>
          <a:blip r:embed="rId2" cstate="print"/>
          <a:srcRect l="2048" t="2450" r="49844" b="59304"/>
          <a:stretch>
            <a:fillRect/>
          </a:stretch>
        </p:blipFill>
        <p:spPr bwMode="auto">
          <a:xfrm>
            <a:off x="2411760" y="3704776"/>
            <a:ext cx="4248472" cy="2892576"/>
          </a:xfrm>
          <a:prstGeom prst="rect">
            <a:avLst/>
          </a:prstGeom>
          <a:ln w="889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/>
          <p:cNvSpPr txBox="1">
            <a:spLocks noChangeArrowheads="1"/>
          </p:cNvSpPr>
          <p:nvPr/>
        </p:nvSpPr>
        <p:spPr bwMode="auto">
          <a:xfrm>
            <a:off x="179512" y="467961"/>
            <a:ext cx="988801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华文中宋" pitchFamily="2" charset="-122"/>
                <a:ea typeface="华文中宋" pitchFamily="2" charset="-122"/>
              </a:rPr>
              <a:t>西安大单分享：</a:t>
            </a:r>
            <a:r>
              <a:rPr lang="zh-CN" altLang="en-US" sz="3200" b="1" dirty="0" smtClean="0">
                <a:latin typeface="华文中宋" pitchFamily="2" charset="-122"/>
                <a:ea typeface="华文中宋" pitchFamily="2" charset="-122"/>
              </a:rPr>
              <a:t>做大</a:t>
            </a:r>
            <a:r>
              <a:rPr lang="zh-CN" altLang="en-US" sz="3200" b="1" dirty="0">
                <a:latin typeface="华文中宋" pitchFamily="2" charset="-122"/>
                <a:ea typeface="华文中宋" pitchFamily="2" charset="-122"/>
              </a:rPr>
              <a:t>康宁</a:t>
            </a:r>
            <a:r>
              <a:rPr lang="zh-CN" altLang="en-US" sz="3200" b="1" dirty="0" smtClean="0">
                <a:latin typeface="华文中宋" pitchFamily="2" charset="-122"/>
                <a:ea typeface="华文中宋" pitchFamily="2" charset="-122"/>
              </a:rPr>
              <a:t>，谁说康宁做不大</a:t>
            </a:r>
            <a:endParaRPr lang="zh-CN" altLang="en-US" sz="3200" b="1" dirty="0">
              <a:latin typeface="华文中宋" pitchFamily="2" charset="-122"/>
              <a:ea typeface="华文中宋" pitchFamily="2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0" y="1295400"/>
            <a:ext cx="9144000" cy="1588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08" name="TextBox 5"/>
          <p:cNvSpPr txBox="1">
            <a:spLocks noChangeArrowheads="1"/>
          </p:cNvSpPr>
          <p:nvPr/>
        </p:nvSpPr>
        <p:spPr bwMode="auto">
          <a:xfrm>
            <a:off x="125413" y="1524000"/>
            <a:ext cx="8915400" cy="3970318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精英力推万元康宁；其他人员销售</a:t>
            </a:r>
            <a:r>
              <a:rPr lang="en-US" altLang="zh-CN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30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万保额起步；</a:t>
            </a:r>
            <a:endParaRPr lang="en-US" altLang="zh-CN" sz="20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      新人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伙伴也借此产品销售快速出单，拿到底薪，增强从业信心。针对城中村客户、社区客户、办公室客户侧重点不同，城中村客户要有基本保障、社区客户要做好社保补充，中高端客户拥有一份高额医疗保障，体现身价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出现</a:t>
            </a:r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年交</a:t>
            </a:r>
            <a:r>
              <a:rPr lang="en-US" altLang="zh-CN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30</a:t>
            </a:r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万、</a:t>
            </a:r>
            <a:r>
              <a:rPr lang="en-US" altLang="zh-CN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40</a:t>
            </a:r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r>
              <a:rPr lang="en-US" altLang="zh-CN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年交费的康宁保单。</a:t>
            </a:r>
            <a:endParaRPr lang="en-US" altLang="zh-CN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       西安市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公司城东营销服务部大单开拓能手马希慧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最终签成了一张保额达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500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万，年交</a:t>
            </a:r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保费</a:t>
            </a:r>
            <a:r>
              <a:rPr lang="en-US" altLang="zh-CN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44</a:t>
            </a:r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元的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大额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保单</a:t>
            </a:r>
            <a:r>
              <a:rPr lang="zh-CN" altLang="en-US" dirty="0"/>
              <a:t>。</a:t>
            </a:r>
            <a:endParaRPr lang="zh-CN" altLang="en-US" b="1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1509" name="Picture 2" descr="D:\Desktop\每周一题\专题资料\dadan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2935288"/>
            <a:ext cx="28956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燕尾形箭头 6"/>
          <p:cNvSpPr/>
          <p:nvPr/>
        </p:nvSpPr>
        <p:spPr>
          <a:xfrm>
            <a:off x="5638800" y="4221088"/>
            <a:ext cx="331788" cy="30480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>
                <a:latin typeface="微软雅黑" pitchFamily="34" charset="-122"/>
                <a:ea typeface="微软雅黑" pitchFamily="34" charset="-122"/>
              </a:rPr>
              <a:t>做“大单”应有的</a:t>
            </a:r>
            <a:r>
              <a:rPr lang="zh-CN" altLang="en-US" sz="4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心态</a:t>
            </a:r>
            <a:r>
              <a:rPr lang="en-US" altLang="zh-CN" sz="4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-2</a:t>
            </a:r>
            <a:endParaRPr lang="zh-CN" altLang="en-US" sz="4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Picture 3" descr="C:\Documents and Settings\liwei3\桌面\图片\403568_152328179000_2.jpg"/>
          <p:cNvPicPr>
            <a:picLocks noChangeAspect="1" noChangeArrowheads="1"/>
          </p:cNvPicPr>
          <p:nvPr/>
        </p:nvPicPr>
        <p:blipFill>
          <a:blip r:embed="rId2" cstate="print"/>
          <a:srcRect b="11802"/>
          <a:stretch>
            <a:fillRect/>
          </a:stretch>
        </p:blipFill>
        <p:spPr bwMode="auto">
          <a:xfrm>
            <a:off x="7236296" y="1455488"/>
            <a:ext cx="1368152" cy="1913075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484785"/>
            <a:ext cx="8229600" cy="2952328"/>
          </a:xfrm>
        </p:spPr>
        <p:txBody>
          <a:bodyPr/>
          <a:lstStyle/>
          <a:p>
            <a:pPr>
              <a:buNone/>
            </a:pPr>
            <a:r>
              <a:rPr lang="en-US" altLang="zh-CN" sz="44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44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、敢做</a:t>
            </a:r>
            <a:endParaRPr lang="en-US" altLang="zh-CN" sz="4400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zh-CN" altLang="en-US" sz="40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敢做</a:t>
            </a:r>
            <a:r>
              <a:rPr lang="en-US" altLang="zh-CN" sz="4000" b="1" dirty="0" smtClean="0">
                <a:latin typeface="黑体" pitchFamily="2" charset="-122"/>
                <a:ea typeface="黑体" pitchFamily="2" charset="-122"/>
              </a:rPr>
              <a:t>—— </a:t>
            </a:r>
            <a:r>
              <a:rPr lang="zh-CN" altLang="en-US" b="1" dirty="0" smtClean="0">
                <a:latin typeface="黑体" pitchFamily="2" charset="-122"/>
                <a:ea typeface="黑体" pitchFamily="2" charset="-122"/>
              </a:rPr>
              <a:t>要有快刀斩乱麻之心；</a:t>
            </a:r>
          </a:p>
          <a:p>
            <a:pPr algn="ctr">
              <a:lnSpc>
                <a:spcPct val="150000"/>
              </a:lnSpc>
              <a:buNone/>
            </a:pPr>
            <a:r>
              <a:rPr lang="zh-CN" altLang="en-US" b="1" dirty="0" smtClean="0">
                <a:latin typeface="黑体" pitchFamily="2" charset="-122"/>
                <a:ea typeface="黑体" pitchFamily="2" charset="-122"/>
              </a:rPr>
              <a:t>         即使不成功，也“钓”大胃口</a:t>
            </a:r>
            <a:endParaRPr lang="en-US" altLang="zh-CN" b="1" dirty="0" smtClean="0">
              <a:latin typeface="黑体" pitchFamily="2" charset="-122"/>
              <a:ea typeface="黑体" pitchFamily="2" charset="-122"/>
            </a:endParaRPr>
          </a:p>
          <a:p>
            <a:pPr algn="ctr">
              <a:lnSpc>
                <a:spcPct val="150000"/>
              </a:lnSpc>
              <a:buNone/>
            </a:pPr>
            <a:endParaRPr lang="zh-CN" altLang="en-US" b="1" dirty="0" smtClean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11560" y="4869160"/>
            <a:ext cx="7992888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没有借口，只有行动</a:t>
            </a:r>
            <a:endParaRPr lang="zh-CN" altLang="en-US" sz="5400" b="1" cap="none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>
                <a:latin typeface="微软雅黑" pitchFamily="34" charset="-122"/>
                <a:ea typeface="微软雅黑" pitchFamily="34" charset="-122"/>
              </a:rPr>
              <a:t>做</a:t>
            </a:r>
            <a:r>
              <a:rPr lang="zh-CN" altLang="en-US" sz="4000" b="1" dirty="0" smtClean="0">
                <a:latin typeface="微软雅黑" pitchFamily="34" charset="-122"/>
                <a:ea typeface="微软雅黑" pitchFamily="34" charset="-122"/>
              </a:rPr>
              <a:t>“大单”应有的</a:t>
            </a:r>
            <a:r>
              <a:rPr lang="zh-CN" altLang="en-US" sz="4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方法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  <a:buClr>
                <a:srgbClr val="C60A0A"/>
              </a:buClr>
              <a:defRPr/>
            </a:pPr>
            <a:r>
              <a:rPr lang="zh-CN" altLang="en-US" sz="5400" kern="0" dirty="0">
                <a:latin typeface="微软雅黑" pitchFamily="34" charset="-122"/>
                <a:ea typeface="微软雅黑" pitchFamily="34" charset="-122"/>
              </a:rPr>
              <a:t>内功修炼</a:t>
            </a:r>
            <a:endParaRPr lang="en-US" altLang="zh-CN" sz="5400" kern="0" dirty="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50000"/>
              </a:lnSpc>
              <a:buClr>
                <a:srgbClr val="C60A0A"/>
              </a:buClr>
              <a:defRPr/>
            </a:pPr>
            <a:r>
              <a:rPr lang="zh-CN" altLang="en-US" sz="5400" kern="0" dirty="0">
                <a:latin typeface="微软雅黑" pitchFamily="34" charset="-122"/>
                <a:ea typeface="微软雅黑" pitchFamily="34" charset="-122"/>
              </a:rPr>
              <a:t>借力使力</a:t>
            </a:r>
          </a:p>
          <a:p>
            <a:pPr>
              <a:buNone/>
            </a:pPr>
            <a:endParaRPr lang="zh-CN" altLang="en-US" sz="5400" dirty="0"/>
          </a:p>
        </p:txBody>
      </p:sp>
      <p:pic>
        <p:nvPicPr>
          <p:cNvPr id="4" name="Picture 4" descr="C:\Documents and Settings\liwei3\桌面\图片\2034846_013221375354_2.jpg"/>
          <p:cNvPicPr>
            <a:picLocks noChangeAspect="1" noChangeArrowheads="1"/>
          </p:cNvPicPr>
          <p:nvPr/>
        </p:nvPicPr>
        <p:blipFill>
          <a:blip r:embed="rId2" cstate="print"/>
          <a:srcRect b="61761"/>
          <a:stretch>
            <a:fillRect/>
          </a:stretch>
        </p:blipFill>
        <p:spPr bwMode="auto">
          <a:xfrm rot="1235191">
            <a:off x="524713" y="4224284"/>
            <a:ext cx="3622077" cy="180212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2">
                <a:lumMod val="50000"/>
              </a:schemeClr>
            </a:solidFill>
            <a:prstDash val="sysDash"/>
            <a:bevel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kern="0" dirty="0" smtClean="0">
                <a:latin typeface="微软雅黑" pitchFamily="34" charset="-122"/>
                <a:ea typeface="微软雅黑" pitchFamily="34" charset="-122"/>
              </a:rPr>
              <a:t>内功修炼</a:t>
            </a:r>
            <a:r>
              <a:rPr lang="zh-CN" altLang="en-US" sz="2800" b="1" kern="0" dirty="0" smtClean="0">
                <a:latin typeface="微软雅黑" pitchFamily="34" charset="-122"/>
                <a:ea typeface="微软雅黑" pitchFamily="34" charset="-122"/>
              </a:rPr>
              <a:t>（曹纪平经典话术）</a:t>
            </a:r>
            <a:endParaRPr lang="zh-CN" altLang="en-US" sz="28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9552" y="2132856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60000"/>
              </a:lnSpc>
              <a:buNone/>
            </a:pPr>
            <a:r>
              <a:rPr lang="zh-CN" altLang="zh-CN" dirty="0" smtClean="0">
                <a:latin typeface="微软雅黑" pitchFamily="34" charset="-122"/>
                <a:ea typeface="微软雅黑" pitchFamily="34" charset="-122"/>
              </a:rPr>
              <a:t>解决重大的自己无法承受的风险，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60000"/>
              </a:lnSpc>
              <a:buNone/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解决</a:t>
            </a:r>
            <a:r>
              <a:rPr lang="zh-CN" altLang="zh-CN" dirty="0" smtClean="0">
                <a:latin typeface="微软雅黑" pitchFamily="34" charset="-122"/>
                <a:ea typeface="微软雅黑" pitchFamily="34" charset="-122"/>
              </a:rPr>
              <a:t>天塌下来自己无法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承受或承担</a:t>
            </a:r>
            <a:r>
              <a:rPr lang="zh-CN" altLang="zh-CN" dirty="0" smtClean="0"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风险。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60000"/>
              </a:lnSpc>
              <a:buNone/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具体来说两种风险：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60000"/>
              </a:lnSpc>
              <a:buNone/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重大的</a:t>
            </a:r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人生风险</a:t>
            </a:r>
            <a:endParaRPr lang="en-US" altLang="zh-CN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60000"/>
              </a:lnSpc>
              <a:buNone/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重大的</a:t>
            </a:r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财务风险</a:t>
            </a:r>
            <a:endParaRPr lang="zh-CN" altLang="zh-CN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buNone/>
            </a:pP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323528" y="1484784"/>
            <a:ext cx="5033368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客户为什么购买保险？</a:t>
            </a:r>
            <a:endParaRPr lang="zh-CN" altLang="en-US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323528" y="369530"/>
            <a:ext cx="7632848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 anchor="ctr">
            <a:spAutoFit/>
          </a:bodyPr>
          <a:lstStyle/>
          <a:p>
            <a:pPr>
              <a:buNone/>
            </a:pPr>
            <a:r>
              <a:rPr lang="zh-CN" altLang="en-US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客户为什么购买重大疾病保险？</a:t>
            </a:r>
            <a:endParaRPr lang="zh-CN" altLang="en-US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395536" y="1268761"/>
            <a:ext cx="3600400" cy="720079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大病有三个特征</a:t>
            </a:r>
            <a:endParaRPr kumimoji="0" lang="en-US" altLang="zh-CN" sz="36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39552" y="2082328"/>
            <a:ext cx="835292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/>
              <a:t> </a:t>
            </a:r>
            <a:endParaRPr lang="en-US" altLang="zh-CN" dirty="0" smtClean="0"/>
          </a:p>
          <a:p>
            <a:pPr indent="450850"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第一，要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花大钱；</a:t>
            </a:r>
            <a:endParaRPr lang="en-US" altLang="zh-CN" sz="2800" b="1" dirty="0" smtClean="0">
              <a:latin typeface="微软雅黑" pitchFamily="34" charset="-122"/>
              <a:ea typeface="微软雅黑" pitchFamily="34" charset="-122"/>
            </a:endParaRPr>
          </a:p>
          <a:p>
            <a:pPr indent="450850"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第二，长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时间不赚钱</a:t>
            </a:r>
            <a:endParaRPr lang="en-US" altLang="zh-CN" sz="2400" b="1" dirty="0" smtClean="0">
              <a:latin typeface="微软雅黑" pitchFamily="34" charset="-122"/>
              <a:ea typeface="微软雅黑" pitchFamily="34" charset="-122"/>
            </a:endParaRPr>
          </a:p>
          <a:p>
            <a:pPr indent="450850">
              <a:lnSpc>
                <a:spcPct val="150000"/>
              </a:lnSpc>
              <a:buFont typeface="Wingdings" pitchFamily="2" charset="2"/>
              <a:buChar char="n"/>
            </a:pP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第三，是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现在的科技发达让我们觉得不得不花钱</a:t>
            </a:r>
            <a:endParaRPr lang="en-US" altLang="zh-CN" sz="2800" b="1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    如果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一份保单作为人生风险解决部分没有大病保险是不科学、不完整、不完善的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22114"/>
          </a:xfrm>
        </p:spPr>
        <p:txBody>
          <a:bodyPr>
            <a:normAutofit/>
          </a:bodyPr>
          <a:lstStyle/>
          <a:p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</a:rPr>
              <a:t>第一，要</a:t>
            </a:r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</a:rPr>
              <a:t>花大钱</a:t>
            </a:r>
            <a:endParaRPr lang="zh-CN" altLang="en-US" sz="4000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512" y="1124744"/>
            <a:ext cx="8640960" cy="5328592"/>
          </a:xfrm>
          <a:ln w="190500" cap="sq">
            <a:solidFill>
              <a:srgbClr val="C8C6BD"/>
            </a:solidFill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第二，长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时间不赚钱</a:t>
            </a:r>
            <a:endParaRPr lang="en-US" altLang="zh-CN" sz="40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即便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你有点储蓄你也不敢花，因为没有一个医院会和你签合同保证病好后人会恢复，他只会告诉你做最坏的打算，而你会半信半疑最后可能人财两空；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一些个体老板的确有钱，大病花大钱没有关系，但是长时间不赚钱，导致有钱也不敢花。</a:t>
            </a:r>
            <a:endParaRPr lang="zh-CN" altLang="en-US" sz="2400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zh-CN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224136"/>
          </a:xfrm>
        </p:spPr>
        <p:txBody>
          <a:bodyPr>
            <a:noAutofit/>
          </a:bodyPr>
          <a:lstStyle/>
          <a:p>
            <a:r>
              <a:rPr lang="zh-CN" altLang="en-US" sz="3600" b="1" dirty="0" smtClean="0">
                <a:latin typeface="微软雅黑" pitchFamily="34" charset="-122"/>
                <a:ea typeface="微软雅黑" pitchFamily="34" charset="-122"/>
              </a:rPr>
              <a:t>第三，是</a:t>
            </a:r>
            <a:r>
              <a:rPr lang="zh-CN" altLang="en-US" sz="3600" b="1" dirty="0" smtClean="0">
                <a:latin typeface="微软雅黑" pitchFamily="34" charset="-122"/>
                <a:ea typeface="微软雅黑" pitchFamily="34" charset="-122"/>
              </a:rPr>
              <a:t>现在的科技</a:t>
            </a:r>
            <a:r>
              <a:rPr lang="zh-CN" altLang="en-US" sz="3600" b="1" dirty="0" smtClean="0">
                <a:latin typeface="微软雅黑" pitchFamily="34" charset="-122"/>
                <a:ea typeface="微软雅黑" pitchFamily="34" charset="-122"/>
              </a:rPr>
              <a:t>发达</a:t>
            </a:r>
            <a:r>
              <a:rPr lang="en-US" altLang="zh-CN" sz="3600" b="1" dirty="0" smtClean="0"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3600" b="1" dirty="0" smtClean="0"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3600" b="1" dirty="0" smtClean="0">
                <a:latin typeface="微软雅黑" pitchFamily="34" charset="-122"/>
                <a:ea typeface="微软雅黑" pitchFamily="34" charset="-122"/>
              </a:rPr>
              <a:t>让</a:t>
            </a:r>
            <a:r>
              <a:rPr lang="zh-CN" altLang="en-US" sz="3600" b="1" dirty="0" smtClean="0">
                <a:latin typeface="微软雅黑" pitchFamily="34" charset="-122"/>
                <a:ea typeface="微软雅黑" pitchFamily="34" charset="-122"/>
              </a:rPr>
              <a:t>我们觉得不得不</a:t>
            </a:r>
            <a:r>
              <a:rPr lang="zh-CN" altLang="en-US" sz="3600" b="1" dirty="0" smtClean="0">
                <a:latin typeface="微软雅黑" pitchFamily="34" charset="-122"/>
                <a:ea typeface="微软雅黑" pitchFamily="34" charset="-122"/>
              </a:rPr>
              <a:t>花钱</a:t>
            </a:r>
            <a:endParaRPr lang="zh-CN" altLang="en-US" sz="48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855365"/>
            <a:ext cx="8229600" cy="4525963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zh-CN" altLang="en-US" sz="26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用案例来说明：</a:t>
            </a:r>
            <a:endParaRPr lang="en-US" altLang="zh-CN" sz="26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20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年前肺结核是不治之症，现在不算大病；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、白血病过去没有办法医治，现在可以通过骨髓移植来治疗；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、肾脏移植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年前低，现在移植成功率很高；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、上海世界博览会展览馆，未来科技发展，人活到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300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年将不是问题。举个例子：美国心、日本心，标价不一样，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未来没有治不好的病，只是没有足够多的钱，欧美很多脏器可以移植。</a:t>
            </a:r>
          </a:p>
          <a:p>
            <a:pPr>
              <a:buNone/>
            </a:pPr>
            <a:endParaRPr lang="zh-CN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244827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        大病保险千万不能进入这样一个误区，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大病保险不仅仅是解决医疗费用的问题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，如果高端客户仅仅是为了解决医疗费用的问题，压根不会购买那么多大病保险，甚至不会买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因为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大病治疗的费用花费是有局限的。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buNone/>
            </a:pP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2555776" y="561454"/>
            <a:ext cx="4358886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rPr>
              <a:t>避免一个误区</a:t>
            </a:r>
            <a:endParaRPr lang="zh-CN" alt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    大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病如果仅仅解决医疗费，你我都不用买保险，大病有很严重三个特征，治疗时间长，很有可能很长时间无法治愈，除了巨额的治疗费用外，</a:t>
            </a:r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还有两个费用比医药费还贵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：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     1</a:t>
            </a:r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、今后的生活费。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穷人未来的生活费可能是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万 够一辈子花 ，富人可能是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个亿、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100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个亿也不够一辈花。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只要你把这个加入，保单就能做无限大。</a:t>
            </a:r>
            <a:endParaRPr lang="en-US" altLang="zh-CN" b="1" dirty="0" smtClean="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31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     2</a:t>
            </a:r>
            <a:r>
              <a:rPr lang="zh-CN" altLang="en-US" sz="31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、因此遭受的巨额经济损失。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差别巨大，穷人可能是影响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万元的收入，富人一年可能影响的是一个亿的利润。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buNone/>
            </a:pP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683568" y="332656"/>
            <a:ext cx="7907935" cy="92333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购买高额大病保险两关注</a:t>
            </a:r>
            <a:endParaRPr lang="zh-CN" altLang="en-US" sz="5400" b="1" cap="none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5536" y="5746030"/>
            <a:ext cx="7848872" cy="92333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正确引导客户</a:t>
            </a:r>
            <a:endParaRPr lang="zh-CN" altLang="en-US" sz="5400" b="1" cap="none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412777"/>
            <a:ext cx="8496944" cy="4176464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人生病有三种状态：</a:t>
            </a: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2000" b="1" dirty="0" smtClean="0">
                <a:latin typeface="微软雅黑" pitchFamily="34" charset="-122"/>
                <a:ea typeface="微软雅黑" pitchFamily="34" charset="-122"/>
              </a:rPr>
              <a:t>       1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、宁可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让自己受罪也不让钱受罪</a:t>
            </a:r>
            <a:r>
              <a:rPr lang="en-US" altLang="zh-CN" sz="2000" b="1" dirty="0" smtClean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穷人</a:t>
            </a: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2000" b="1" dirty="0" smtClean="0">
                <a:latin typeface="微软雅黑" pitchFamily="34" charset="-122"/>
                <a:ea typeface="微软雅黑" pitchFamily="34" charset="-122"/>
              </a:rPr>
              <a:t>       2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、宁可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让钱受罪也不让自己受罪，不知道怎么花</a:t>
            </a:r>
            <a:r>
              <a:rPr lang="en-US" altLang="zh-CN" sz="2000" b="1" dirty="0" smtClean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暴发户</a:t>
            </a: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2000" b="1" dirty="0" smtClean="0">
                <a:latin typeface="微软雅黑" pitchFamily="34" charset="-122"/>
                <a:ea typeface="微软雅黑" pitchFamily="34" charset="-122"/>
              </a:rPr>
              <a:t>       3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、换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一种方式生活</a:t>
            </a:r>
            <a:r>
              <a:rPr lang="en-US" altLang="zh-CN" sz="2000" b="1" dirty="0" smtClean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疾病和意外是人生命中不可避免的，患上大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病只是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换了一种生活方式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2000" b="1" dirty="0" smtClean="0"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zh-CN" sz="2000" b="1" dirty="0" smtClean="0">
                <a:latin typeface="微软雅黑" pitchFamily="34" charset="-122"/>
                <a:ea typeface="微软雅黑" pitchFamily="34" charset="-122"/>
              </a:rPr>
              <a:t>生老病死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是人生的</a:t>
            </a:r>
            <a:r>
              <a:rPr lang="zh-CN" altLang="zh-CN" sz="2000" b="1" dirty="0" smtClean="0">
                <a:latin typeface="微软雅黑" pitchFamily="34" charset="-122"/>
                <a:ea typeface="微软雅黑" pitchFamily="34" charset="-122"/>
              </a:rPr>
              <a:t>必然规律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，不生病是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优秀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企业家，一年可以赚几个亿的利润，万一不幸患癌症躺在病床上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，那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是和疾病做斗争的勇士，躺在病床上，再也不能工作，但我们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不会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为钱担忧。前提有足够多的保险做支撑。</a:t>
            </a: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899592" y="404664"/>
            <a:ext cx="770485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企业家购买的终极理由</a:t>
            </a:r>
            <a:endParaRPr lang="zh-CN" altLang="en-US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556792"/>
            <a:ext cx="8712968" cy="4320479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       因为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孩子保费缴费低廉，保的期间最长，被拒保概率很小，如果你给孩子购买足够的保险，那么家庭保险趋于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良性循环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孩子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长大后不需要再购买任何保险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2400" b="1" dirty="0" smtClean="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孩子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的孩子一出生，也用如果用最少的钱，买最大的保障，最长的保障期间，用最低的钱获得最大的保障、最长的保险期间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2400" b="1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899592" y="404664"/>
            <a:ext cx="770485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少儿购买的终极理由</a:t>
            </a:r>
            <a:endParaRPr lang="zh-CN" altLang="en-US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liwei3\桌面\图片\3803997_114321404132_2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 t="11841" b="29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zh-CN" sz="4000" b="1" dirty="0" smtClean="0"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en-US" sz="4000" b="1" dirty="0" smtClean="0">
                <a:latin typeface="微软雅黑" pitchFamily="34" charset="-122"/>
                <a:ea typeface="微软雅黑" pitchFamily="34" charset="-122"/>
              </a:rPr>
              <a:t>内 功</a:t>
            </a:r>
            <a:r>
              <a:rPr lang="en-US" altLang="zh-CN" sz="4000" b="1" dirty="0" smtClean="0"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en-US" sz="4000" b="1" dirty="0" smtClean="0">
                <a:latin typeface="微软雅黑" pitchFamily="34" charset="-122"/>
                <a:ea typeface="微软雅黑" pitchFamily="34" charset="-122"/>
              </a:rPr>
              <a:t>的 修 炼</a:t>
            </a:r>
            <a:endParaRPr lang="zh-CN" altLang="en-US" sz="40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340768"/>
            <a:ext cx="889248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zh-CN" altLang="en-US" sz="2600" b="1" dirty="0" smtClean="0">
                <a:latin typeface="微软雅黑" pitchFamily="34" charset="-122"/>
                <a:ea typeface="微软雅黑" pitchFamily="34" charset="-122"/>
              </a:rPr>
              <a:t>我们不一定一生都很富有，但一定要有一生的</a:t>
            </a:r>
            <a:endParaRPr lang="en-US" altLang="zh-CN" sz="2600" b="1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zh-CN" altLang="en-US" sz="3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                       “富气”</a:t>
            </a:r>
            <a:endParaRPr lang="zh-CN" altLang="en-US" sz="2600" b="1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zh-CN" altLang="en-US" sz="2600" b="1" dirty="0" smtClean="0">
                <a:latin typeface="微软雅黑" pitchFamily="34" charset="-122"/>
                <a:ea typeface="微软雅黑" pitchFamily="34" charset="-122"/>
              </a:rPr>
              <a:t>我们不一定随时有做大单的信心，但一定要有随时做大单的</a:t>
            </a:r>
            <a:endParaRPr lang="en-US" altLang="zh-CN" sz="2600" b="1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zh-CN" altLang="en-US" sz="3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                       “勇气”</a:t>
            </a:r>
            <a:endParaRPr lang="zh-CN" altLang="en-US" sz="2600" b="1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zh-CN" altLang="en-US" sz="2600" b="1" dirty="0" smtClean="0">
                <a:latin typeface="微软雅黑" pitchFamily="34" charset="-122"/>
                <a:ea typeface="微软雅黑" pitchFamily="34" charset="-122"/>
              </a:rPr>
              <a:t>我们不一定有促成大单的技能，但一定要有促成大单的</a:t>
            </a:r>
            <a:endParaRPr lang="en-US" altLang="zh-CN" sz="2600" b="1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zh-CN" altLang="en-US" sz="3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                       “霸气”</a:t>
            </a:r>
            <a:endParaRPr lang="zh-CN" altLang="en-US" sz="2600" b="1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buNone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4000" b="1" kern="0" dirty="0" smtClean="0">
                <a:latin typeface="微软雅黑" pitchFamily="34" charset="-122"/>
                <a:ea typeface="微软雅黑" pitchFamily="34" charset="-122"/>
              </a:rPr>
              <a:t>7</a:t>
            </a:r>
            <a:r>
              <a:rPr lang="zh-CN" altLang="en-US" sz="4000" b="1" kern="0" dirty="0" smtClean="0">
                <a:latin typeface="微软雅黑" pitchFamily="34" charset="-122"/>
                <a:ea typeface="微软雅黑" pitchFamily="34" charset="-122"/>
              </a:rPr>
              <a:t>月优惠核保政策的</a:t>
            </a:r>
            <a:r>
              <a:rPr lang="zh-CN" altLang="en-US" sz="4000" b="1" kern="0" dirty="0" smtClean="0">
                <a:latin typeface="微软雅黑" pitchFamily="34" charset="-122"/>
                <a:ea typeface="微软雅黑" pitchFamily="34" charset="-122"/>
              </a:rPr>
              <a:t>启示</a:t>
            </a:r>
            <a:r>
              <a:rPr lang="en-US" altLang="zh-CN" sz="4000" b="1" kern="0" dirty="0" smtClean="0">
                <a:latin typeface="微软雅黑" pitchFamily="34" charset="-122"/>
                <a:ea typeface="微软雅黑" pitchFamily="34" charset="-122"/>
              </a:rPr>
              <a:t>-1</a:t>
            </a:r>
            <a:endParaRPr lang="zh-CN" altLang="en-US" sz="4000" b="1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rmAutofit/>
          </a:bodyPr>
          <a:lstStyle/>
          <a:p>
            <a:pPr lvl="0" eaLnBrk="0" fontAlgn="base" hangingPunct="0">
              <a:lnSpc>
                <a:spcPct val="150000"/>
              </a:lnSpc>
              <a:spcAft>
                <a:spcPct val="0"/>
              </a:spcAft>
              <a:buClr>
                <a:srgbClr val="073E87"/>
              </a:buClr>
              <a:buSzPct val="70000"/>
              <a:buNone/>
              <a:defRPr/>
            </a:pPr>
            <a:r>
              <a:rPr lang="zh-CN" altLang="en-US" sz="36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一定要做顶</a:t>
            </a:r>
            <a:r>
              <a:rPr lang="zh-CN" altLang="en-US" sz="36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额</a:t>
            </a:r>
            <a:r>
              <a:rPr lang="zh-CN" altLang="en-US" sz="36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销售！</a:t>
            </a:r>
            <a:endParaRPr lang="en-US" altLang="zh-CN" sz="36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645024"/>
            <a:ext cx="3457575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3831" t="5000" b="5000"/>
          <a:stretch>
            <a:fillRect/>
          </a:stretch>
        </p:blipFill>
        <p:spPr bwMode="auto">
          <a:xfrm>
            <a:off x="4685233" y="3573016"/>
            <a:ext cx="3559175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8"/>
          <p:cNvSpPr txBox="1">
            <a:spLocks noChangeArrowheads="1"/>
          </p:cNvSpPr>
          <p:nvPr/>
        </p:nvSpPr>
        <p:spPr bwMode="auto">
          <a:xfrm>
            <a:off x="3996184" y="6237312"/>
            <a:ext cx="50403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注：此处郊县指从化、增城、南沙等支公司。</a:t>
            </a:r>
          </a:p>
        </p:txBody>
      </p:sp>
      <p:sp>
        <p:nvSpPr>
          <p:cNvPr id="7" name="矩形 6"/>
          <p:cNvSpPr/>
          <p:nvPr/>
        </p:nvSpPr>
        <p:spPr>
          <a:xfrm>
            <a:off x="827584" y="2276872"/>
            <a:ext cx="79079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kern="0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最后的免体检加保机会！</a:t>
            </a:r>
            <a:endParaRPr lang="zh-CN" altLang="en-US" sz="5400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3568" y="4941168"/>
            <a:ext cx="2664296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zh-CN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kern="0" dirty="0" smtClean="0">
                <a:latin typeface="微软雅黑" pitchFamily="34" charset="-122"/>
                <a:ea typeface="微软雅黑" pitchFamily="34" charset="-122"/>
              </a:rPr>
              <a:t>7</a:t>
            </a:r>
            <a:r>
              <a:rPr lang="zh-CN" altLang="en-US" b="1" kern="0" dirty="0" smtClean="0">
                <a:latin typeface="微软雅黑" pitchFamily="34" charset="-122"/>
                <a:ea typeface="微软雅黑" pitchFamily="34" charset="-122"/>
              </a:rPr>
              <a:t>月优惠核保政策的启示</a:t>
            </a:r>
            <a:r>
              <a:rPr lang="en-US" altLang="zh-CN" b="1" kern="0" dirty="0" smtClean="0">
                <a:latin typeface="微软雅黑" pitchFamily="34" charset="-122"/>
                <a:ea typeface="微软雅黑" pitchFamily="34" charset="-122"/>
              </a:rPr>
              <a:t>-2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9552" y="1412776"/>
            <a:ext cx="8229600" cy="4525963"/>
          </a:xfrm>
        </p:spPr>
        <p:txBody>
          <a:bodyPr/>
          <a:lstStyle/>
          <a:p>
            <a:pPr eaLnBrk="0" fontAlgn="base" hangingPunct="0">
              <a:lnSpc>
                <a:spcPct val="150000"/>
              </a:lnSpc>
              <a:spcAft>
                <a:spcPct val="0"/>
              </a:spcAft>
              <a:buClr>
                <a:srgbClr val="073E87"/>
              </a:buClr>
              <a:buSzPct val="70000"/>
              <a:buNone/>
              <a:defRPr/>
            </a:pPr>
            <a:r>
              <a:rPr lang="zh-CN" altLang="en-US" sz="36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要做就做“大康宁”</a:t>
            </a:r>
            <a:endParaRPr lang="en-US" altLang="zh-CN" sz="36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  <a:buNone/>
            </a:pP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举个例子：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  <a:buNone/>
            </a:pP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       35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岁男性，免体检额度最高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60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万，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年缴，年缴保费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36540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buNone/>
            </a:pPr>
            <a:endParaRPr lang="zh-CN" altLang="en-US" dirty="0"/>
          </a:p>
        </p:txBody>
      </p:sp>
      <p:sp>
        <p:nvSpPr>
          <p:cNvPr id="4" name="对角圆角矩形 3"/>
          <p:cNvSpPr/>
          <p:nvPr/>
        </p:nvSpPr>
        <p:spPr>
          <a:xfrm>
            <a:off x="323528" y="4941168"/>
            <a:ext cx="8280920" cy="1440160"/>
          </a:xfrm>
          <a:prstGeom prst="round2Diag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32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itchFamily="34" charset="-122"/>
                <a:ea typeface="微软雅黑" pitchFamily="34" charset="-122"/>
              </a:rPr>
              <a:t>高保额</a:t>
            </a:r>
            <a:r>
              <a:rPr lang="zh-CN" altLang="en-US" sz="32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itchFamily="34" charset="-122"/>
                <a:ea typeface="微软雅黑" pitchFamily="34" charset="-122"/>
              </a:rPr>
              <a:t>客户</a:t>
            </a:r>
            <a:endParaRPr lang="en-US" altLang="zh-CN" sz="3200" b="1" dirty="0" smtClean="0">
              <a:ln w="1905"/>
              <a:solidFill>
                <a:srgbClr val="00B0F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>
              <a:defRPr/>
            </a:pPr>
            <a:r>
              <a:rPr lang="zh-CN" altLang="en-US" sz="32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itchFamily="34" charset="-122"/>
                <a:ea typeface="微软雅黑" pitchFamily="34" charset="-122"/>
              </a:rPr>
              <a:t>人生</a:t>
            </a:r>
            <a:r>
              <a:rPr lang="zh-CN" altLang="en-US" sz="32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itchFamily="34" charset="-122"/>
                <a:ea typeface="微软雅黑" pitchFamily="34" charset="-122"/>
              </a:rPr>
              <a:t>中</a:t>
            </a:r>
            <a:r>
              <a:rPr lang="zh-CN" altLang="en-US" sz="40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itchFamily="34" charset="-122"/>
                <a:ea typeface="微软雅黑" pitchFamily="34" charset="-122"/>
              </a:rPr>
              <a:t>最后一次拥有康终</a:t>
            </a:r>
            <a:r>
              <a:rPr lang="zh-CN" altLang="en-US" sz="32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软雅黑" pitchFamily="34" charset="-122"/>
                <a:ea typeface="微软雅黑" pitchFamily="34" charset="-122"/>
              </a:rPr>
              <a:t>的机会！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kern="0" dirty="0" smtClean="0">
                <a:latin typeface="微软雅黑" pitchFamily="34" charset="-122"/>
                <a:ea typeface="微软雅黑" pitchFamily="34" charset="-122"/>
              </a:rPr>
              <a:t>7</a:t>
            </a:r>
            <a:r>
              <a:rPr lang="zh-CN" altLang="en-US" b="1" kern="0" dirty="0" smtClean="0">
                <a:latin typeface="微软雅黑" pitchFamily="34" charset="-122"/>
                <a:ea typeface="微软雅黑" pitchFamily="34" charset="-122"/>
              </a:rPr>
              <a:t>月优惠核保政策的启示</a:t>
            </a:r>
            <a:r>
              <a:rPr lang="en-US" altLang="zh-CN" b="1" kern="0" dirty="0" smtClean="0">
                <a:latin typeface="微软雅黑" pitchFamily="34" charset="-122"/>
                <a:ea typeface="微软雅黑" pitchFamily="34" charset="-122"/>
              </a:rPr>
              <a:t>-3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/>
          <a:lstStyle/>
          <a:p>
            <a:pPr eaLnBrk="0" fontAlgn="base" hangingPunct="0">
              <a:lnSpc>
                <a:spcPct val="150000"/>
              </a:lnSpc>
              <a:spcAft>
                <a:spcPct val="0"/>
              </a:spcAft>
              <a:buClr>
                <a:srgbClr val="073E87"/>
              </a:buClr>
              <a:buSzPct val="70000"/>
              <a:buNone/>
              <a:defRPr/>
            </a:pPr>
            <a:r>
              <a:rPr lang="zh-CN" altLang="en-US" sz="36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做</a:t>
            </a:r>
            <a:r>
              <a:rPr lang="zh-CN" altLang="en-US" sz="36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家庭保单</a:t>
            </a:r>
            <a:endParaRPr lang="en-US" altLang="zh-CN" sz="36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buNone/>
            </a:pP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539552" y="2348880"/>
            <a:ext cx="81369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4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客户李某，</a:t>
            </a:r>
            <a:r>
              <a:rPr lang="en-US" altLang="zh-CN" sz="24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家</a:t>
            </a:r>
            <a:r>
              <a:rPr lang="en-US" altLang="zh-CN" sz="24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4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口，促成新康终保额各</a:t>
            </a:r>
            <a:r>
              <a:rPr lang="en-US" altLang="zh-CN" sz="24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100</a:t>
            </a:r>
            <a:r>
              <a:rPr lang="zh-CN" altLang="en-US" sz="24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万。</a:t>
            </a:r>
            <a:endParaRPr lang="en-US" altLang="zh-CN" sz="2400" dirty="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sz="24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促成小技巧：</a:t>
            </a:r>
            <a:endParaRPr lang="en-US" altLang="zh-CN" sz="2400" dirty="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sz="24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先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每人购买</a:t>
            </a:r>
            <a:r>
              <a:rPr lang="en-US" altLang="zh-CN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50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万康恒，实收后再每人追加</a:t>
            </a:r>
            <a:r>
              <a:rPr lang="en-US" altLang="zh-CN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50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万新康终</a:t>
            </a:r>
            <a:r>
              <a:rPr lang="zh-CN" altLang="en-US" sz="24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，      核保免体检，三天实现快实收！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Documents and Settings\liwei3\桌面\图片\2023346_222143055354_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309" t="46771" r="50000" b="1504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矩形 3"/>
          <p:cNvSpPr/>
          <p:nvPr/>
        </p:nvSpPr>
        <p:spPr>
          <a:xfrm>
            <a:off x="827584" y="1098610"/>
            <a:ext cx="7802136" cy="175432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zh-CN" altLang="en-US" sz="5400" b="1" kern="10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华文新魏"/>
                <a:ea typeface="华文新魏"/>
              </a:rPr>
              <a:t>你</a:t>
            </a:r>
            <a:r>
              <a:rPr lang="zh-CN" altLang="en-US" sz="5400" b="1" kern="10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华文新魏"/>
                <a:ea typeface="华文新魏"/>
              </a:rPr>
              <a:t>的想法决定你的视角</a:t>
            </a:r>
            <a:r>
              <a:rPr lang="zh-CN" altLang="en-US" sz="5400" b="1" kern="10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华文新魏"/>
                <a:ea typeface="华文新魏"/>
              </a:rPr>
              <a:t>！</a:t>
            </a:r>
            <a:endParaRPr lang="en-US" altLang="zh-CN" sz="5400" b="1" kern="10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华文新魏"/>
              <a:ea typeface="华文新魏"/>
            </a:endParaRP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zh-CN" altLang="en-US" sz="5400" b="1" kern="10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华文新魏"/>
                <a:ea typeface="华文新魏"/>
              </a:rPr>
              <a:t>你</a:t>
            </a:r>
            <a:r>
              <a:rPr lang="zh-CN" altLang="en-US" sz="5400" b="1" kern="10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华文新魏"/>
                <a:ea typeface="华文新魏"/>
              </a:rPr>
              <a:t>的视角决定你的</a:t>
            </a:r>
            <a:r>
              <a:rPr lang="zh-CN" altLang="en-US" sz="5400" b="1" kern="10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华文新魏"/>
                <a:ea typeface="华文新魏"/>
              </a:rPr>
              <a:t>世界！</a:t>
            </a:r>
            <a:endParaRPr lang="zh-CN" alt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liwei3\桌面\图片\1960381_135932524694_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b="5593"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liwei3\桌面\图片\723280_175027311000_2.jpg"/>
          <p:cNvPicPr>
            <a:picLocks noChangeAspect="1" noChangeArrowheads="1"/>
          </p:cNvPicPr>
          <p:nvPr/>
        </p:nvPicPr>
        <p:blipFill>
          <a:blip r:embed="rId3" cstate="print"/>
          <a:srcRect b="3908"/>
          <a:stretch>
            <a:fillRect/>
          </a:stretch>
        </p:blipFill>
        <p:spPr bwMode="auto">
          <a:xfrm rot="21073136">
            <a:off x="316142" y="3205793"/>
            <a:ext cx="4861344" cy="3106633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TextBox 7"/>
          <p:cNvSpPr txBox="1"/>
          <p:nvPr/>
        </p:nvSpPr>
        <p:spPr>
          <a:xfrm>
            <a:off x="1763688" y="2054458"/>
            <a:ext cx="57606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800" dirty="0" smtClean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大单分享</a:t>
            </a:r>
            <a:endParaRPr lang="zh-CN" altLang="en-US" sz="8800" dirty="0">
              <a:solidFill>
                <a:srgbClr val="FF0000"/>
              </a:solidFill>
              <a:latin typeface="华文琥珀" pitchFamily="2" charset="-122"/>
              <a:ea typeface="华文琥珀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活力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</TotalTime>
  <Words>1368</Words>
  <Application>Microsoft Office PowerPoint</Application>
  <PresentationFormat>全屏显示(4:3)</PresentationFormat>
  <Paragraphs>108</Paragraphs>
  <Slides>26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Office 主题</vt:lpstr>
      <vt:lpstr>放大格局 做“大康宁” </vt:lpstr>
      <vt:lpstr>何谓“大单”？ </vt:lpstr>
      <vt:lpstr>面对大额保单，我们的态度</vt:lpstr>
      <vt:lpstr>面对大额保单，我们的态度</vt:lpstr>
      <vt:lpstr>幻灯片 5</vt:lpstr>
      <vt:lpstr>幻灯片 6</vt:lpstr>
      <vt:lpstr>客户一般都会有3个心理</vt:lpstr>
      <vt:lpstr>做“大单”应有的心态-1</vt:lpstr>
      <vt:lpstr>幻灯片 9</vt:lpstr>
      <vt:lpstr>做“大单”应有的心态-2</vt:lpstr>
      <vt:lpstr>做“大单”应有的方法</vt:lpstr>
      <vt:lpstr>内功修炼（曹纪平经典话术）</vt:lpstr>
      <vt:lpstr>幻灯片 13</vt:lpstr>
      <vt:lpstr>第一，要花大钱</vt:lpstr>
      <vt:lpstr>第二，长时间不赚钱</vt:lpstr>
      <vt:lpstr>第三，是现在的科技发达 让我们觉得不得不花钱</vt:lpstr>
      <vt:lpstr>幻灯片 17</vt:lpstr>
      <vt:lpstr>幻灯片 18</vt:lpstr>
      <vt:lpstr>企业家购买的终极理由</vt:lpstr>
      <vt:lpstr>少儿购买的终极理由</vt:lpstr>
      <vt:lpstr>“内 功”的 修 炼</vt:lpstr>
      <vt:lpstr>7月优惠核保政策的启示-1</vt:lpstr>
      <vt:lpstr>7月优惠核保政策的启示-2</vt:lpstr>
      <vt:lpstr>7月优惠核保政策的启示-3</vt:lpstr>
      <vt:lpstr>幻灯片 25</vt:lpstr>
      <vt:lpstr>幻灯片 26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放大格局 顶格销售 </dc:title>
  <dc:creator>ceshi</dc:creator>
  <cp:lastModifiedBy>liwei3</cp:lastModifiedBy>
  <cp:revision>132</cp:revision>
  <dcterms:created xsi:type="dcterms:W3CDTF">2012-06-20T09:32:22Z</dcterms:created>
  <dcterms:modified xsi:type="dcterms:W3CDTF">2012-06-25T10:49:44Z</dcterms:modified>
</cp:coreProperties>
</file>