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5"/>
  </p:notesMasterIdLst>
  <p:handoutMasterIdLst>
    <p:handoutMasterId r:id="rId26"/>
  </p:handoutMasterIdLst>
  <p:sldIdLst>
    <p:sldId id="444" r:id="rId5"/>
    <p:sldId id="445" r:id="rId6"/>
    <p:sldId id="473" r:id="rId7"/>
    <p:sldId id="446" r:id="rId8"/>
    <p:sldId id="447" r:id="rId9"/>
    <p:sldId id="448" r:id="rId10"/>
    <p:sldId id="472" r:id="rId11"/>
    <p:sldId id="474" r:id="rId12"/>
    <p:sldId id="476" r:id="rId13"/>
    <p:sldId id="471" r:id="rId14"/>
    <p:sldId id="475" r:id="rId15"/>
    <p:sldId id="477" r:id="rId16"/>
    <p:sldId id="457" r:id="rId17"/>
    <p:sldId id="460" r:id="rId18"/>
    <p:sldId id="461" r:id="rId19"/>
    <p:sldId id="462" r:id="rId20"/>
    <p:sldId id="463" r:id="rId21"/>
    <p:sldId id="454" r:id="rId22"/>
    <p:sldId id="470" r:id="rId23"/>
    <p:sldId id="478" r:id="rId2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华文琥珀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E00"/>
    <a:srgbClr val="FF3300"/>
    <a:srgbClr val="D7EA48"/>
    <a:srgbClr val="FF6600"/>
    <a:srgbClr val="FFFF00"/>
    <a:srgbClr val="FF33CA"/>
    <a:srgbClr val="FFFF99"/>
    <a:srgbClr val="D1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88398" autoAdjust="0"/>
  </p:normalViewPr>
  <p:slideViewPr>
    <p:cSldViewPr showGuides="1">
      <p:cViewPr varScale="1">
        <p:scale>
          <a:sx n="87" d="100"/>
          <a:sy n="87" d="100"/>
        </p:scale>
        <p:origin x="816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0"/>
    </p:cViewPr>
  </p:sorterViewPr>
  <p:notesViewPr>
    <p:cSldViewPr showGuides="1">
      <p:cViewPr varScale="1">
        <p:scale>
          <a:sx n="58" d="100"/>
          <a:sy n="58" d="100"/>
        </p:scale>
        <p:origin x="-1068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8.xml"/><Relationship Id="rId2" Type="http://schemas.openxmlformats.org/officeDocument/2006/relationships/slide" Target="slides/slide13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09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09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DA2150E-428B-410D-A8B6-2BBFB007D2EC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9633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spcBef>
                <a:spcPct val="50000"/>
              </a:spcBef>
              <a:buFontTx/>
              <a:buChar char="•"/>
              <a:defRPr kumimoji="1" sz="1200" b="1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spcBef>
                <a:spcPct val="50000"/>
              </a:spcBef>
              <a:buFontTx/>
              <a:buChar char="•"/>
              <a:defRPr kumimoji="1" sz="1200" b="1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spcBef>
                <a:spcPct val="50000"/>
              </a:spcBef>
              <a:buFontTx/>
              <a:buChar char="•"/>
              <a:defRPr kumimoji="1" sz="1200" b="1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spcBef>
                <a:spcPct val="50000"/>
              </a:spcBef>
              <a:buFontTx/>
              <a:buChar char="•"/>
              <a:defRPr kumimoji="1" sz="1200" b="1">
                <a:solidFill>
                  <a:schemeClr val="tx2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</a:lstStyle>
          <a:p>
            <a:pPr>
              <a:defRPr/>
            </a:pPr>
            <a:fld id="{B808715E-3744-42BF-B312-13CF8775FA65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49062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08715E-3744-42BF-B312-13CF8775FA65}" type="slidenum">
              <a:rPr lang="en-US" altLang="zh-CN" smtClean="0"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239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08715E-3744-42BF-B312-13CF8775FA65}" type="slidenum">
              <a:rPr lang="en-US" altLang="zh-CN" smtClean="0"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8614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08715E-3744-42BF-B312-13CF8775FA65}" type="slidenum">
              <a:rPr lang="en-US" altLang="zh-CN" smtClean="0"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0730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32F582-1957-4FA6-875B-51239B8970E0}" type="slidenum">
              <a:rPr lang="en-US" altLang="zh-CN" smtClean="0"/>
              <a:t>6</a:t>
            </a:fld>
            <a:endParaRPr lang="en-US" altLang="zh-CN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2997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13213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P1"/>
          <p:cNvPicPr>
            <a:picLocks noChangeAspect="1" noChangeArrowheads="1"/>
          </p:cNvPicPr>
          <p:nvPr/>
        </p:nvPicPr>
        <p:blipFill>
          <a:blip r:embed="rId3" cstate="print"/>
          <a:srcRect b="8820"/>
          <a:stretch>
            <a:fillRect/>
          </a:stretch>
        </p:blipFill>
        <p:spPr bwMode="auto">
          <a:xfrm>
            <a:off x="-3175" y="0"/>
            <a:ext cx="9150350" cy="4702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13213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P1"/>
          <p:cNvPicPr>
            <a:picLocks noChangeAspect="1" noChangeArrowheads="1"/>
          </p:cNvPicPr>
          <p:nvPr/>
        </p:nvPicPr>
        <p:blipFill>
          <a:blip r:embed="rId3" cstate="print"/>
          <a:srcRect b="8820"/>
          <a:stretch>
            <a:fillRect/>
          </a:stretch>
        </p:blipFill>
        <p:spPr bwMode="auto">
          <a:xfrm>
            <a:off x="-3175" y="0"/>
            <a:ext cx="9150350" cy="4702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13213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P1"/>
          <p:cNvPicPr>
            <a:picLocks noChangeAspect="1" noChangeArrowheads="1"/>
          </p:cNvPicPr>
          <p:nvPr/>
        </p:nvPicPr>
        <p:blipFill>
          <a:blip r:embed="rId3" cstate="print"/>
          <a:srcRect b="8820"/>
          <a:stretch>
            <a:fillRect/>
          </a:stretch>
        </p:blipFill>
        <p:spPr bwMode="auto">
          <a:xfrm>
            <a:off x="-3175" y="0"/>
            <a:ext cx="9150350" cy="4702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3" name="Text Box 3"/>
          <p:cNvSpPr txBox="1">
            <a:spLocks noChangeArrowheads="1"/>
          </p:cNvSpPr>
          <p:nvPr/>
        </p:nvSpPr>
        <p:spPr bwMode="auto">
          <a:xfrm>
            <a:off x="7991475" y="4741069"/>
            <a:ext cx="108108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fld id="{8EE9139F-7E11-49E6-A00D-6D0C61BCC3A9}" type="slidenum">
              <a:rPr lang="en-US" altLang="zh-CN" b="1">
                <a:solidFill>
                  <a:schemeClr val="bg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‹#›</a:t>
            </a:fld>
            <a:endParaRPr lang="en-US" altLang="zh-CN" b="1" dirty="0">
              <a:solidFill>
                <a:schemeClr val="bg1"/>
              </a:solidFill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132132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4067" name="Text Box 3"/>
          <p:cNvSpPr txBox="1">
            <a:spLocks noChangeArrowheads="1"/>
          </p:cNvSpPr>
          <p:nvPr/>
        </p:nvSpPr>
        <p:spPr bwMode="auto">
          <a:xfrm>
            <a:off x="8061326" y="4716066"/>
            <a:ext cx="561372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398A6F57-3A93-4DC1-8AB4-268CCBEE1707}" type="slidenum"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‹#›</a:t>
            </a:fld>
            <a:endParaRPr lang="en-US" altLang="zh-CN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132132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187" name="Text Box 3"/>
          <p:cNvSpPr txBox="1">
            <a:spLocks noChangeArrowheads="1"/>
          </p:cNvSpPr>
          <p:nvPr/>
        </p:nvSpPr>
        <p:spPr bwMode="auto">
          <a:xfrm>
            <a:off x="7991475" y="4741069"/>
            <a:ext cx="108108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fld id="{45833B10-989B-42F7-9890-CC4A41CE3FFF}" type="slidenum">
              <a:rPr lang="en-US" altLang="zh-CN" b="1">
                <a:solidFill>
                  <a:schemeClr val="bg1"/>
                </a:solidFill>
                <a:ea typeface="MS PGothic" panose="020B0600070205080204" pitchFamily="34" charset="-128"/>
              </a:rPr>
              <a:t>‹#›</a:t>
            </a:fld>
            <a:endParaRPr lang="en-US" altLang="zh-CN" sz="3600" b="1">
              <a:effectLst>
                <a:outerShdw blurRad="38100" dist="38100" dir="2700000" algn="tl">
                  <a:srgbClr val="C0C0C0"/>
                </a:outerShdw>
              </a:effectLst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132132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3175" y="4707731"/>
            <a:ext cx="91440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6547" name="Text Box 3"/>
          <p:cNvSpPr txBox="1">
            <a:spLocks noChangeArrowheads="1"/>
          </p:cNvSpPr>
          <p:nvPr userDrawn="1"/>
        </p:nvSpPr>
        <p:spPr bwMode="auto">
          <a:xfrm>
            <a:off x="7991475" y="4741069"/>
            <a:ext cx="108108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fld id="{526DF868-A04F-4FD2-9E30-9BA781F4F970}" type="slidenum">
              <a:rPr lang="en-US" altLang="zh-CN" b="1">
                <a:solidFill>
                  <a:srgbClr val="FFFFFF"/>
                </a:solidFill>
                <a:ea typeface="MS PGothic" panose="020B0600070205080204" pitchFamily="34" charset="-128"/>
              </a:rPr>
              <a:t>‹#›</a:t>
            </a:fld>
            <a:endParaRPr lang="en-US" altLang="zh-CN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6.jpeg"/><Relationship Id="rId5" Type="http://schemas.openxmlformats.org/officeDocument/2006/relationships/tags" Target="../tags/tag5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5323915" cy="5143500"/>
            <a:chOff x="0" y="0"/>
            <a:chExt cx="7089785" cy="7232650"/>
          </a:xfrm>
        </p:grpSpPr>
        <p:sp>
          <p:nvSpPr>
            <p:cNvPr id="10" name="任意多边形 9"/>
            <p:cNvSpPr/>
            <p:nvPr/>
          </p:nvSpPr>
          <p:spPr bwMode="auto">
            <a:xfrm>
              <a:off x="185916" y="2691506"/>
              <a:ext cx="6903869" cy="4541144"/>
            </a:xfrm>
            <a:custGeom>
              <a:avLst/>
              <a:gdLst>
                <a:gd name="connsiteX0" fmla="*/ 3452105 w 6903869"/>
                <a:gd name="connsiteY0" fmla="*/ 0 h 4541144"/>
                <a:gd name="connsiteX1" fmla="*/ 6903869 w 6903869"/>
                <a:gd name="connsiteY1" fmla="*/ 4541144 h 4541144"/>
                <a:gd name="connsiteX2" fmla="*/ 0 w 6903869"/>
                <a:gd name="connsiteY2" fmla="*/ 4541144 h 4541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903869" h="4541144">
                  <a:moveTo>
                    <a:pt x="3452105" y="0"/>
                  </a:moveTo>
                  <a:lnTo>
                    <a:pt x="6903869" y="4541144"/>
                  </a:lnTo>
                  <a:lnTo>
                    <a:pt x="0" y="4541144"/>
                  </a:lnTo>
                  <a:close/>
                </a:path>
              </a:pathLst>
            </a:custGeom>
            <a:blipFill dpi="0" rotWithShape="1">
              <a:blip r:embed="rId3" cstate="screen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>
              <a:noAutofit/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0" y="0"/>
              <a:ext cx="5165541" cy="6795119"/>
            </a:xfrm>
            <a:custGeom>
              <a:avLst/>
              <a:gdLst>
                <a:gd name="T0" fmla="*/ 0 w 2314"/>
                <a:gd name="T1" fmla="*/ 0 h 3044"/>
                <a:gd name="T2" fmla="*/ 2314 w 2314"/>
                <a:gd name="T3" fmla="*/ 0 h 3044"/>
                <a:gd name="T4" fmla="*/ 0 w 2314"/>
                <a:gd name="T5" fmla="*/ 3044 h 3044"/>
                <a:gd name="T6" fmla="*/ 0 w 2314"/>
                <a:gd name="T7" fmla="*/ 0 h 3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14" h="3044">
                  <a:moveTo>
                    <a:pt x="0" y="0"/>
                  </a:moveTo>
                  <a:lnTo>
                    <a:pt x="2314" y="0"/>
                  </a:lnTo>
                  <a:lnTo>
                    <a:pt x="0" y="30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D1E5">
                <a:alpha val="89020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0" y="0"/>
              <a:ext cx="3076109" cy="4044926"/>
            </a:xfrm>
            <a:custGeom>
              <a:avLst/>
              <a:gdLst>
                <a:gd name="T0" fmla="*/ 0 w 1378"/>
                <a:gd name="T1" fmla="*/ 0 h 1812"/>
                <a:gd name="T2" fmla="*/ 1378 w 1378"/>
                <a:gd name="T3" fmla="*/ 0 h 1812"/>
                <a:gd name="T4" fmla="*/ 0 w 1378"/>
                <a:gd name="T5" fmla="*/ 1812 h 1812"/>
                <a:gd name="T6" fmla="*/ 0 w 1378"/>
                <a:gd name="T7" fmla="*/ 0 h 1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8" h="1812">
                  <a:moveTo>
                    <a:pt x="0" y="0"/>
                  </a:moveTo>
                  <a:lnTo>
                    <a:pt x="1378" y="0"/>
                  </a:lnTo>
                  <a:lnTo>
                    <a:pt x="0" y="181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 cstate="screen">
                <a:grayscl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5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098" name="Text Box 10"/>
          <p:cNvSpPr txBox="1">
            <a:spLocks noChangeArrowheads="1"/>
          </p:cNvSpPr>
          <p:nvPr/>
        </p:nvSpPr>
        <p:spPr bwMode="auto">
          <a:xfrm>
            <a:off x="3962400" y="1276350"/>
            <a:ext cx="4677228" cy="160020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zh-CN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如何寻找</a:t>
            </a:r>
            <a:endParaRPr lang="en-US" altLang="zh-CN" sz="6600" b="1" dirty="0" smtClean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zh-CN" altLang="en-US" sz="6600" b="1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准增员对象</a:t>
            </a:r>
            <a:endParaRPr kumimoji="0" lang="zh-CN" altLang="en-US" sz="6600" b="1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17619" y="4613353"/>
            <a:ext cx="4883150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72" y="2918104"/>
            <a:ext cx="374091" cy="37409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\\hsz-11231\share\给袁垚\剪贴画\MH900240351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257550"/>
            <a:ext cx="2032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0" y="0"/>
            <a:ext cx="8763000" cy="5143500"/>
            <a:chOff x="0" y="0"/>
            <a:chExt cx="8763000" cy="5143500"/>
          </a:xfrm>
        </p:grpSpPr>
        <p:grpSp>
          <p:nvGrpSpPr>
            <p:cNvPr id="18" name="组合 17"/>
            <p:cNvGrpSpPr/>
            <p:nvPr/>
          </p:nvGrpSpPr>
          <p:grpSpPr>
            <a:xfrm>
              <a:off x="0" y="0"/>
              <a:ext cx="8458201" cy="5143500"/>
              <a:chOff x="0" y="0"/>
              <a:chExt cx="8733932" cy="7232650"/>
            </a:xfrm>
          </p:grpSpPr>
          <p:sp>
            <p:nvSpPr>
              <p:cNvPr id="19" name="Freeform 6"/>
              <p:cNvSpPr/>
              <p:nvPr/>
            </p:nvSpPr>
            <p:spPr bwMode="auto">
              <a:xfrm>
                <a:off x="0" y="0"/>
                <a:ext cx="8071561" cy="4596949"/>
              </a:xfrm>
              <a:custGeom>
                <a:avLst/>
                <a:gdLst>
                  <a:gd name="T0" fmla="*/ 2665 w 2665"/>
                  <a:gd name="T1" fmla="*/ 0 h 1127"/>
                  <a:gd name="T2" fmla="*/ 0 w 2665"/>
                  <a:gd name="T3" fmla="*/ 0 h 1127"/>
                  <a:gd name="T4" fmla="*/ 652 w 2665"/>
                  <a:gd name="T5" fmla="*/ 1127 h 1127"/>
                  <a:gd name="T6" fmla="*/ 2665 w 2665"/>
                  <a:gd name="T7" fmla="*/ 0 h 1127"/>
                  <a:gd name="connsiteX0" fmla="*/ 10000 w 10000"/>
                  <a:gd name="connsiteY0" fmla="*/ 0 h 13164"/>
                  <a:gd name="connsiteX1" fmla="*/ 0 w 10000"/>
                  <a:gd name="connsiteY1" fmla="*/ 0 h 13164"/>
                  <a:gd name="connsiteX2" fmla="*/ 16 w 10000"/>
                  <a:gd name="connsiteY2" fmla="*/ 13164 h 13164"/>
                  <a:gd name="connsiteX3" fmla="*/ 10000 w 10000"/>
                  <a:gd name="connsiteY3" fmla="*/ 0 h 13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3164">
                    <a:moveTo>
                      <a:pt x="10000" y="0"/>
                    </a:moveTo>
                    <a:lnTo>
                      <a:pt x="0" y="0"/>
                    </a:lnTo>
                    <a:cubicBezTo>
                      <a:pt x="5" y="4388"/>
                      <a:pt x="11" y="8776"/>
                      <a:pt x="16" y="13164"/>
                    </a:cubicBezTo>
                    <a:lnTo>
                      <a:pt x="10000" y="0"/>
                    </a:lnTo>
                    <a:close/>
                  </a:path>
                </a:pathLst>
              </a:custGeom>
              <a:solidFill>
                <a:srgbClr val="0673AE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 bwMode="auto">
              <a:xfrm>
                <a:off x="0" y="0"/>
                <a:ext cx="6303578" cy="7232650"/>
              </a:xfrm>
              <a:custGeom>
                <a:avLst/>
                <a:gdLst>
                  <a:gd name="connsiteX0" fmla="*/ 0 w 6303578"/>
                  <a:gd name="connsiteY0" fmla="*/ 5940123 h 7232650"/>
                  <a:gd name="connsiteX1" fmla="*/ 707864 w 6303578"/>
                  <a:gd name="connsiteY1" fmla="*/ 7232650 h 7232650"/>
                  <a:gd name="connsiteX2" fmla="*/ 0 w 6303578"/>
                  <a:gd name="connsiteY2" fmla="*/ 7232650 h 7232650"/>
                  <a:gd name="connsiteX3" fmla="*/ 0 w 6303578"/>
                  <a:gd name="connsiteY3" fmla="*/ 0 h 7232650"/>
                  <a:gd name="connsiteX4" fmla="*/ 2087752 w 6303578"/>
                  <a:gd name="connsiteY4" fmla="*/ 0 h 7232650"/>
                  <a:gd name="connsiteX5" fmla="*/ 6303578 w 6303578"/>
                  <a:gd name="connsiteY5" fmla="*/ 7232650 h 7232650"/>
                  <a:gd name="connsiteX6" fmla="*/ 707865 w 6303578"/>
                  <a:gd name="connsiteY6" fmla="*/ 7232650 h 7232650"/>
                  <a:gd name="connsiteX7" fmla="*/ 0 w 6303578"/>
                  <a:gd name="connsiteY7" fmla="*/ 5940123 h 7232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03578" h="7232650">
                    <a:moveTo>
                      <a:pt x="0" y="5940123"/>
                    </a:moveTo>
                    <a:lnTo>
                      <a:pt x="707864" y="7232650"/>
                    </a:lnTo>
                    <a:lnTo>
                      <a:pt x="0" y="7232650"/>
                    </a:lnTo>
                    <a:close/>
                    <a:moveTo>
                      <a:pt x="0" y="0"/>
                    </a:moveTo>
                    <a:lnTo>
                      <a:pt x="2087752" y="0"/>
                    </a:lnTo>
                    <a:lnTo>
                      <a:pt x="6303578" y="7232650"/>
                    </a:lnTo>
                    <a:lnTo>
                      <a:pt x="707865" y="7232650"/>
                    </a:lnTo>
                    <a:lnTo>
                      <a:pt x="0" y="5940123"/>
                    </a:lnTo>
                    <a:close/>
                  </a:path>
                </a:pathLst>
              </a:custGeom>
              <a:solidFill>
                <a:srgbClr val="5ED1E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" name="MH_Number_1"/>
              <p:cNvSpPr/>
              <p:nvPr>
                <p:custDataLst>
                  <p:tags r:id="rId2"/>
                </p:custDataLst>
              </p:nvPr>
            </p:nvSpPr>
            <p:spPr>
              <a:xfrm>
                <a:off x="5471815" y="2279489"/>
                <a:ext cx="379667" cy="379667"/>
              </a:xfrm>
              <a:prstGeom prst="ellipse">
                <a:avLst/>
              </a:prstGeom>
              <a:solidFill>
                <a:srgbClr val="0673AE"/>
              </a:solidFill>
              <a:ln w="28575" cap="flat" cmpd="sng" algn="ctr">
                <a:solidFill>
                  <a:srgbClr val="FFFFFF"/>
                </a:solidFill>
                <a:prstDash val="solid"/>
                <a:miter lim="800000"/>
              </a:ln>
              <a:effectLst>
                <a:outerShdw blurRad="2032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lIns="0" tIns="0" rIns="0" bIns="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11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微软雅黑" panose="020B0503020204020204" pitchFamily="3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1</a:t>
                </a:r>
                <a:endParaRPr kumimoji="0" lang="zh-CN" altLang="en-US" sz="211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2" name="MH_Entry_1"/>
              <p:cNvSpPr/>
              <p:nvPr>
                <p:custDataLst>
                  <p:tags r:id="rId3"/>
                </p:custDataLst>
              </p:nvPr>
            </p:nvSpPr>
            <p:spPr>
              <a:xfrm>
                <a:off x="6089331" y="2223370"/>
                <a:ext cx="2644601" cy="519345"/>
              </a:xfrm>
              <a:custGeom>
                <a:avLst/>
                <a:gdLst>
                  <a:gd name="connsiteX0" fmla="*/ 0 w 2520280"/>
                  <a:gd name="connsiteY0" fmla="*/ 1584176 h 1872208"/>
                  <a:gd name="connsiteX1" fmla="*/ 2520280 w 2520280"/>
                  <a:gd name="connsiteY1" fmla="*/ 1584176 h 1872208"/>
                  <a:gd name="connsiteX2" fmla="*/ 2520280 w 2520280"/>
                  <a:gd name="connsiteY2" fmla="*/ 1872208 h 1872208"/>
                  <a:gd name="connsiteX3" fmla="*/ 0 w 2520280"/>
                  <a:gd name="connsiteY3" fmla="*/ 1872208 h 1872208"/>
                  <a:gd name="connsiteX4" fmla="*/ 0 w 2520280"/>
                  <a:gd name="connsiteY4" fmla="*/ 1584176 h 1872208"/>
                  <a:gd name="connsiteX5" fmla="*/ 0 w 2520280"/>
                  <a:gd name="connsiteY5" fmla="*/ 0 h 1872208"/>
                  <a:gd name="connsiteX6" fmla="*/ 2520280 w 2520280"/>
                  <a:gd name="connsiteY6" fmla="*/ 0 h 1872208"/>
                  <a:gd name="connsiteX7" fmla="*/ 2520280 w 2520280"/>
                  <a:gd name="connsiteY7" fmla="*/ 288032 h 1872208"/>
                  <a:gd name="connsiteX8" fmla="*/ 0 w 2520280"/>
                  <a:gd name="connsiteY8" fmla="*/ 0 h 1872208"/>
                  <a:gd name="connsiteX0-1" fmla="*/ 0 w 2520280"/>
                  <a:gd name="connsiteY0-2" fmla="*/ 1584176 h 1872208"/>
                  <a:gd name="connsiteX1-3" fmla="*/ 2520280 w 2520280"/>
                  <a:gd name="connsiteY1-4" fmla="*/ 1584176 h 1872208"/>
                  <a:gd name="connsiteX2-5" fmla="*/ 2520280 w 2520280"/>
                  <a:gd name="connsiteY2-6" fmla="*/ 1872208 h 1872208"/>
                  <a:gd name="connsiteX3-7" fmla="*/ 0 w 2520280"/>
                  <a:gd name="connsiteY3-8" fmla="*/ 1872208 h 1872208"/>
                  <a:gd name="connsiteX4-9" fmla="*/ 0 w 2520280"/>
                  <a:gd name="connsiteY4-10" fmla="*/ 1584176 h 1872208"/>
                  <a:gd name="connsiteX5-11" fmla="*/ 0 w 2520280"/>
                  <a:gd name="connsiteY5-12" fmla="*/ 0 h 1872208"/>
                  <a:gd name="connsiteX6-13" fmla="*/ 2520280 w 2520280"/>
                  <a:gd name="connsiteY6-14" fmla="*/ 0 h 1872208"/>
                  <a:gd name="connsiteX7-15" fmla="*/ 0 w 2520280"/>
                  <a:gd name="connsiteY7-16" fmla="*/ 0 h 1872208"/>
                  <a:gd name="connsiteX0-17" fmla="*/ 0 w 2520280"/>
                  <a:gd name="connsiteY0-18" fmla="*/ 1872208 h 1872208"/>
                  <a:gd name="connsiteX1-19" fmla="*/ 2520280 w 2520280"/>
                  <a:gd name="connsiteY1-20" fmla="*/ 1584176 h 1872208"/>
                  <a:gd name="connsiteX2-21" fmla="*/ 2520280 w 2520280"/>
                  <a:gd name="connsiteY2-22" fmla="*/ 1872208 h 1872208"/>
                  <a:gd name="connsiteX3-23" fmla="*/ 0 w 2520280"/>
                  <a:gd name="connsiteY3-24" fmla="*/ 1872208 h 1872208"/>
                  <a:gd name="connsiteX4-25" fmla="*/ 0 w 2520280"/>
                  <a:gd name="connsiteY4-26" fmla="*/ 0 h 1872208"/>
                  <a:gd name="connsiteX5-27" fmla="*/ 2520280 w 2520280"/>
                  <a:gd name="connsiteY5-28" fmla="*/ 0 h 1872208"/>
                  <a:gd name="connsiteX6-29" fmla="*/ 0 w 2520280"/>
                  <a:gd name="connsiteY6-30" fmla="*/ 0 h 1872208"/>
                  <a:gd name="connsiteX0-31" fmla="*/ 0 w 2520280"/>
                  <a:gd name="connsiteY0-32" fmla="*/ 1872208 h 1872208"/>
                  <a:gd name="connsiteX1-33" fmla="*/ 2520280 w 2520280"/>
                  <a:gd name="connsiteY1-34" fmla="*/ 1872208 h 1872208"/>
                  <a:gd name="connsiteX2-35" fmla="*/ 0 w 2520280"/>
                  <a:gd name="connsiteY2-36" fmla="*/ 1872208 h 1872208"/>
                  <a:gd name="connsiteX3-37" fmla="*/ 0 w 2520280"/>
                  <a:gd name="connsiteY3-38" fmla="*/ 0 h 1872208"/>
                  <a:gd name="connsiteX4-39" fmla="*/ 2520280 w 2520280"/>
                  <a:gd name="connsiteY4-40" fmla="*/ 0 h 1872208"/>
                  <a:gd name="connsiteX5-41" fmla="*/ 0 w 2520280"/>
                  <a:gd name="connsiteY5-42" fmla="*/ 0 h 1872208"/>
                  <a:gd name="connsiteX0-43" fmla="*/ 0 w 2520280"/>
                  <a:gd name="connsiteY0-44" fmla="*/ 1872208 h 1872208"/>
                  <a:gd name="connsiteX1-45" fmla="*/ 2520280 w 2520280"/>
                  <a:gd name="connsiteY1-46" fmla="*/ 1872208 h 1872208"/>
                  <a:gd name="connsiteX2-47" fmla="*/ 0 w 2520280"/>
                  <a:gd name="connsiteY2-48" fmla="*/ 1872208 h 1872208"/>
                  <a:gd name="connsiteX3-49" fmla="*/ 0 w 2520280"/>
                  <a:gd name="connsiteY3-50" fmla="*/ 0 h 1872208"/>
                  <a:gd name="connsiteX4-51" fmla="*/ 34255 w 2520280"/>
                  <a:gd name="connsiteY4-52" fmla="*/ 0 h 1872208"/>
                  <a:gd name="connsiteX5-53" fmla="*/ 0 w 2520280"/>
                  <a:gd name="connsiteY5-54" fmla="*/ 0 h 1872208"/>
                  <a:gd name="connsiteX0-55" fmla="*/ 0 w 2520280"/>
                  <a:gd name="connsiteY0-56" fmla="*/ 1872208 h 1872208"/>
                  <a:gd name="connsiteX1-57" fmla="*/ 2520280 w 2520280"/>
                  <a:gd name="connsiteY1-58" fmla="*/ 1872208 h 1872208"/>
                  <a:gd name="connsiteX2-59" fmla="*/ 0 w 2520280"/>
                  <a:gd name="connsiteY2-60" fmla="*/ 1872208 h 1872208"/>
                  <a:gd name="connsiteX3-61" fmla="*/ 0 w 2520280"/>
                  <a:gd name="connsiteY3-62" fmla="*/ 0 h 1872208"/>
                  <a:gd name="connsiteX4-63" fmla="*/ 917 w 2520280"/>
                  <a:gd name="connsiteY4-64" fmla="*/ 6036 h 1872208"/>
                  <a:gd name="connsiteX5-65" fmla="*/ 0 w 2520280"/>
                  <a:gd name="connsiteY5-66" fmla="*/ 0 h 1872208"/>
                  <a:gd name="connsiteX0-67" fmla="*/ 0 w 2520280"/>
                  <a:gd name="connsiteY0-68" fmla="*/ 1890314 h 1890314"/>
                  <a:gd name="connsiteX1-69" fmla="*/ 2520280 w 2520280"/>
                  <a:gd name="connsiteY1-70" fmla="*/ 1890314 h 1890314"/>
                  <a:gd name="connsiteX2-71" fmla="*/ 0 w 2520280"/>
                  <a:gd name="connsiteY2-72" fmla="*/ 1890314 h 1890314"/>
                  <a:gd name="connsiteX3-73" fmla="*/ 0 w 2520280"/>
                  <a:gd name="connsiteY3-74" fmla="*/ 18106 h 1890314"/>
                  <a:gd name="connsiteX4-75" fmla="*/ 53304 w 2520280"/>
                  <a:gd name="connsiteY4-76" fmla="*/ 0 h 1890314"/>
                  <a:gd name="connsiteX5-77" fmla="*/ 0 w 2520280"/>
                  <a:gd name="connsiteY5-78" fmla="*/ 18106 h 1890314"/>
                  <a:gd name="connsiteX0-79" fmla="*/ 0 w 2520280"/>
                  <a:gd name="connsiteY0-80" fmla="*/ 1872208 h 1872208"/>
                  <a:gd name="connsiteX1-81" fmla="*/ 2520280 w 2520280"/>
                  <a:gd name="connsiteY1-82" fmla="*/ 1872208 h 1872208"/>
                  <a:gd name="connsiteX2-83" fmla="*/ 0 w 2520280"/>
                  <a:gd name="connsiteY2-84" fmla="*/ 1872208 h 1872208"/>
                  <a:gd name="connsiteX3-85" fmla="*/ 0 w 2520280"/>
                  <a:gd name="connsiteY3-86" fmla="*/ 0 h 1872208"/>
                  <a:gd name="connsiteX4-87" fmla="*/ 916 w 2520280"/>
                  <a:gd name="connsiteY4-88" fmla="*/ 0 h 1872208"/>
                  <a:gd name="connsiteX5-89" fmla="*/ 0 w 2520280"/>
                  <a:gd name="connsiteY5-90" fmla="*/ 0 h 187220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520280" h="1872208">
                    <a:moveTo>
                      <a:pt x="0" y="1872208"/>
                    </a:moveTo>
                    <a:lnTo>
                      <a:pt x="2520280" y="1872208"/>
                    </a:lnTo>
                    <a:lnTo>
                      <a:pt x="0" y="1872208"/>
                    </a:lnTo>
                    <a:close/>
                    <a:moveTo>
                      <a:pt x="0" y="0"/>
                    </a:moveTo>
                    <a:lnTo>
                      <a:pt x="916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175" cap="sq" cmpd="sng" algn="ctr">
                <a:noFill/>
                <a:prstDash val="solid"/>
                <a:bevel/>
              </a:ln>
              <a:effectLst/>
            </p:spPr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微软雅黑" panose="020B0503020204020204" pitchFamily="34" charset="-122"/>
                    <a:sym typeface="Arial" panose="020B0604020202020204" pitchFamily="34" charset="0"/>
                  </a:rPr>
                  <a:t>理想的准增员轮廓</a:t>
                </a:r>
                <a:endParaRPr kumimoji="0" lang="en-US" altLang="zh-CN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MH_Number_2"/>
              <p:cNvSpPr/>
              <p:nvPr>
                <p:custDataLst>
                  <p:tags r:id="rId4"/>
                </p:custDataLst>
              </p:nvPr>
            </p:nvSpPr>
            <p:spPr>
              <a:xfrm>
                <a:off x="5471815" y="3437367"/>
                <a:ext cx="379667" cy="379667"/>
              </a:xfrm>
              <a:prstGeom prst="ellipse">
                <a:avLst/>
              </a:prstGeom>
              <a:solidFill>
                <a:srgbClr val="5ED1E5"/>
              </a:solidFill>
              <a:ln w="28575" cap="flat" cmpd="sng" algn="ctr">
                <a:solidFill>
                  <a:srgbClr val="FFFFFF"/>
                </a:solidFill>
                <a:prstDash val="solid"/>
                <a:miter lim="800000"/>
              </a:ln>
              <a:effectLst>
                <a:outerShdw blurRad="2032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lIns="0" tIns="0" rIns="0" bIns="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11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微软雅黑" panose="020B0503020204020204" pitchFamily="3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2</a:t>
                </a:r>
                <a:endParaRPr kumimoji="0" lang="zh-CN" altLang="en-US" sz="211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4" name="MH_Entry_2"/>
              <p:cNvSpPr/>
              <p:nvPr>
                <p:custDataLst>
                  <p:tags r:id="rId5"/>
                </p:custDataLst>
              </p:nvPr>
            </p:nvSpPr>
            <p:spPr>
              <a:xfrm>
                <a:off x="6089330" y="3116293"/>
                <a:ext cx="2644601" cy="1095312"/>
              </a:xfrm>
              <a:custGeom>
                <a:avLst/>
                <a:gdLst>
                  <a:gd name="connsiteX0" fmla="*/ 0 w 2520280"/>
                  <a:gd name="connsiteY0" fmla="*/ 1584176 h 1872208"/>
                  <a:gd name="connsiteX1" fmla="*/ 2520280 w 2520280"/>
                  <a:gd name="connsiteY1" fmla="*/ 1584176 h 1872208"/>
                  <a:gd name="connsiteX2" fmla="*/ 2520280 w 2520280"/>
                  <a:gd name="connsiteY2" fmla="*/ 1872208 h 1872208"/>
                  <a:gd name="connsiteX3" fmla="*/ 0 w 2520280"/>
                  <a:gd name="connsiteY3" fmla="*/ 1872208 h 1872208"/>
                  <a:gd name="connsiteX4" fmla="*/ 0 w 2520280"/>
                  <a:gd name="connsiteY4" fmla="*/ 1584176 h 1872208"/>
                  <a:gd name="connsiteX5" fmla="*/ 0 w 2520280"/>
                  <a:gd name="connsiteY5" fmla="*/ 0 h 1872208"/>
                  <a:gd name="connsiteX6" fmla="*/ 2520280 w 2520280"/>
                  <a:gd name="connsiteY6" fmla="*/ 0 h 1872208"/>
                  <a:gd name="connsiteX7" fmla="*/ 2520280 w 2520280"/>
                  <a:gd name="connsiteY7" fmla="*/ 288032 h 1872208"/>
                  <a:gd name="connsiteX8" fmla="*/ 0 w 2520280"/>
                  <a:gd name="connsiteY8" fmla="*/ 0 h 1872208"/>
                  <a:gd name="connsiteX0-1" fmla="*/ 0 w 2520280"/>
                  <a:gd name="connsiteY0-2" fmla="*/ 1584176 h 1872208"/>
                  <a:gd name="connsiteX1-3" fmla="*/ 2520280 w 2520280"/>
                  <a:gd name="connsiteY1-4" fmla="*/ 1584176 h 1872208"/>
                  <a:gd name="connsiteX2-5" fmla="*/ 2520280 w 2520280"/>
                  <a:gd name="connsiteY2-6" fmla="*/ 1872208 h 1872208"/>
                  <a:gd name="connsiteX3-7" fmla="*/ 0 w 2520280"/>
                  <a:gd name="connsiteY3-8" fmla="*/ 1872208 h 1872208"/>
                  <a:gd name="connsiteX4-9" fmla="*/ 0 w 2520280"/>
                  <a:gd name="connsiteY4-10" fmla="*/ 1584176 h 1872208"/>
                  <a:gd name="connsiteX5-11" fmla="*/ 0 w 2520280"/>
                  <a:gd name="connsiteY5-12" fmla="*/ 0 h 1872208"/>
                  <a:gd name="connsiteX6-13" fmla="*/ 2520280 w 2520280"/>
                  <a:gd name="connsiteY6-14" fmla="*/ 0 h 1872208"/>
                  <a:gd name="connsiteX7-15" fmla="*/ 0 w 2520280"/>
                  <a:gd name="connsiteY7-16" fmla="*/ 0 h 1872208"/>
                  <a:gd name="connsiteX0-17" fmla="*/ 0 w 2520280"/>
                  <a:gd name="connsiteY0-18" fmla="*/ 1872208 h 1872208"/>
                  <a:gd name="connsiteX1-19" fmla="*/ 2520280 w 2520280"/>
                  <a:gd name="connsiteY1-20" fmla="*/ 1584176 h 1872208"/>
                  <a:gd name="connsiteX2-21" fmla="*/ 2520280 w 2520280"/>
                  <a:gd name="connsiteY2-22" fmla="*/ 1872208 h 1872208"/>
                  <a:gd name="connsiteX3-23" fmla="*/ 0 w 2520280"/>
                  <a:gd name="connsiteY3-24" fmla="*/ 1872208 h 1872208"/>
                  <a:gd name="connsiteX4-25" fmla="*/ 0 w 2520280"/>
                  <a:gd name="connsiteY4-26" fmla="*/ 0 h 1872208"/>
                  <a:gd name="connsiteX5-27" fmla="*/ 2520280 w 2520280"/>
                  <a:gd name="connsiteY5-28" fmla="*/ 0 h 1872208"/>
                  <a:gd name="connsiteX6-29" fmla="*/ 0 w 2520280"/>
                  <a:gd name="connsiteY6-30" fmla="*/ 0 h 1872208"/>
                  <a:gd name="connsiteX0-31" fmla="*/ 0 w 2520280"/>
                  <a:gd name="connsiteY0-32" fmla="*/ 1872208 h 1872208"/>
                  <a:gd name="connsiteX1-33" fmla="*/ 2520280 w 2520280"/>
                  <a:gd name="connsiteY1-34" fmla="*/ 1872208 h 1872208"/>
                  <a:gd name="connsiteX2-35" fmla="*/ 0 w 2520280"/>
                  <a:gd name="connsiteY2-36" fmla="*/ 1872208 h 1872208"/>
                  <a:gd name="connsiteX3-37" fmla="*/ 0 w 2520280"/>
                  <a:gd name="connsiteY3-38" fmla="*/ 0 h 1872208"/>
                  <a:gd name="connsiteX4-39" fmla="*/ 2520280 w 2520280"/>
                  <a:gd name="connsiteY4-40" fmla="*/ 0 h 1872208"/>
                  <a:gd name="connsiteX5-41" fmla="*/ 0 w 2520280"/>
                  <a:gd name="connsiteY5-42" fmla="*/ 0 h 1872208"/>
                  <a:gd name="connsiteX0-43" fmla="*/ 0 w 2520280"/>
                  <a:gd name="connsiteY0-44" fmla="*/ 1872208 h 1872208"/>
                  <a:gd name="connsiteX1-45" fmla="*/ 2520280 w 2520280"/>
                  <a:gd name="connsiteY1-46" fmla="*/ 1872208 h 1872208"/>
                  <a:gd name="connsiteX2-47" fmla="*/ 0 w 2520280"/>
                  <a:gd name="connsiteY2-48" fmla="*/ 1872208 h 1872208"/>
                  <a:gd name="connsiteX3-49" fmla="*/ 0 w 2520280"/>
                  <a:gd name="connsiteY3-50" fmla="*/ 0 h 1872208"/>
                  <a:gd name="connsiteX4-51" fmla="*/ 34255 w 2520280"/>
                  <a:gd name="connsiteY4-52" fmla="*/ 0 h 1872208"/>
                  <a:gd name="connsiteX5-53" fmla="*/ 0 w 2520280"/>
                  <a:gd name="connsiteY5-54" fmla="*/ 0 h 1872208"/>
                  <a:gd name="connsiteX0-55" fmla="*/ 0 w 2520280"/>
                  <a:gd name="connsiteY0-56" fmla="*/ 1872208 h 1872208"/>
                  <a:gd name="connsiteX1-57" fmla="*/ 2520280 w 2520280"/>
                  <a:gd name="connsiteY1-58" fmla="*/ 1872208 h 1872208"/>
                  <a:gd name="connsiteX2-59" fmla="*/ 0 w 2520280"/>
                  <a:gd name="connsiteY2-60" fmla="*/ 1872208 h 1872208"/>
                  <a:gd name="connsiteX3-61" fmla="*/ 0 w 2520280"/>
                  <a:gd name="connsiteY3-62" fmla="*/ 0 h 1872208"/>
                  <a:gd name="connsiteX4-63" fmla="*/ 917 w 2520280"/>
                  <a:gd name="connsiteY4-64" fmla="*/ 6036 h 1872208"/>
                  <a:gd name="connsiteX5-65" fmla="*/ 0 w 2520280"/>
                  <a:gd name="connsiteY5-66" fmla="*/ 0 h 1872208"/>
                  <a:gd name="connsiteX0-67" fmla="*/ 0 w 2520280"/>
                  <a:gd name="connsiteY0-68" fmla="*/ 1890314 h 1890314"/>
                  <a:gd name="connsiteX1-69" fmla="*/ 2520280 w 2520280"/>
                  <a:gd name="connsiteY1-70" fmla="*/ 1890314 h 1890314"/>
                  <a:gd name="connsiteX2-71" fmla="*/ 0 w 2520280"/>
                  <a:gd name="connsiteY2-72" fmla="*/ 1890314 h 1890314"/>
                  <a:gd name="connsiteX3-73" fmla="*/ 0 w 2520280"/>
                  <a:gd name="connsiteY3-74" fmla="*/ 18106 h 1890314"/>
                  <a:gd name="connsiteX4-75" fmla="*/ 53304 w 2520280"/>
                  <a:gd name="connsiteY4-76" fmla="*/ 0 h 1890314"/>
                  <a:gd name="connsiteX5-77" fmla="*/ 0 w 2520280"/>
                  <a:gd name="connsiteY5-78" fmla="*/ 18106 h 1890314"/>
                  <a:gd name="connsiteX0-79" fmla="*/ 0 w 2520280"/>
                  <a:gd name="connsiteY0-80" fmla="*/ 1872208 h 1872208"/>
                  <a:gd name="connsiteX1-81" fmla="*/ 2520280 w 2520280"/>
                  <a:gd name="connsiteY1-82" fmla="*/ 1872208 h 1872208"/>
                  <a:gd name="connsiteX2-83" fmla="*/ 0 w 2520280"/>
                  <a:gd name="connsiteY2-84" fmla="*/ 1872208 h 1872208"/>
                  <a:gd name="connsiteX3-85" fmla="*/ 0 w 2520280"/>
                  <a:gd name="connsiteY3-86" fmla="*/ 0 h 1872208"/>
                  <a:gd name="connsiteX4-87" fmla="*/ 916 w 2520280"/>
                  <a:gd name="connsiteY4-88" fmla="*/ 0 h 1872208"/>
                  <a:gd name="connsiteX5-89" fmla="*/ 0 w 2520280"/>
                  <a:gd name="connsiteY5-90" fmla="*/ 0 h 187220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520280" h="1872208">
                    <a:moveTo>
                      <a:pt x="0" y="1872208"/>
                    </a:moveTo>
                    <a:lnTo>
                      <a:pt x="2520280" y="1872208"/>
                    </a:lnTo>
                    <a:lnTo>
                      <a:pt x="0" y="1872208"/>
                    </a:lnTo>
                    <a:close/>
                    <a:moveTo>
                      <a:pt x="0" y="0"/>
                    </a:moveTo>
                    <a:lnTo>
                      <a:pt x="916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175" cap="sq" cmpd="sng" algn="ctr">
                <a:noFill/>
                <a:prstDash val="solid"/>
                <a:bevel/>
              </a:ln>
              <a:effectLst/>
            </p:spPr>
            <p:txBody>
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2530" kern="0" dirty="0" smtClean="0">
                    <a:latin typeface="Calibri" panose="020F0502020204030204"/>
                    <a:ea typeface="微软雅黑" panose="020B0503020204020204" pitchFamily="34" charset="-122"/>
                    <a:sym typeface="Arial" panose="020B0604020202020204" pitchFamily="34" charset="0"/>
                  </a:rPr>
                  <a:t>准增员名单收集方法之缘故</a:t>
                </a:r>
              </a:p>
            </p:txBody>
          </p:sp>
          <p:sp>
            <p:nvSpPr>
              <p:cNvPr id="25" name="MH_Number_3"/>
              <p:cNvSpPr/>
              <p:nvPr>
                <p:custDataLst>
                  <p:tags r:id="rId6"/>
                </p:custDataLst>
              </p:nvPr>
            </p:nvSpPr>
            <p:spPr>
              <a:xfrm>
                <a:off x="5471815" y="5058215"/>
                <a:ext cx="379667" cy="379667"/>
              </a:xfrm>
              <a:prstGeom prst="ellipse">
                <a:avLst/>
              </a:prstGeom>
              <a:solidFill>
                <a:srgbClr val="0673AE"/>
              </a:solidFill>
              <a:ln w="28575" cap="flat" cmpd="sng" algn="ctr">
                <a:solidFill>
                  <a:srgbClr val="FFFFFF"/>
                </a:solidFill>
                <a:prstDash val="solid"/>
                <a:miter lim="800000"/>
              </a:ln>
              <a:effectLst>
                <a:outerShdw blurRad="2032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lIns="0" tIns="0" rIns="0" bIns="0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11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微软雅黑" panose="020B0503020204020204" pitchFamily="34" charset="-122"/>
                    <a:cs typeface="Times New Roman" panose="02020603050405020304" pitchFamily="18" charset="0"/>
                    <a:sym typeface="Arial" panose="020B0604020202020204" pitchFamily="34" charset="0"/>
                  </a:rPr>
                  <a:t>3</a:t>
                </a:r>
                <a:endParaRPr kumimoji="0" lang="zh-CN" altLang="en-US" sz="211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微软雅黑" panose="020B0503020204020204" pitchFamily="34" charset="-122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9" name="MH_Others_1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1240497" y="2431950"/>
                <a:ext cx="2626654" cy="1107996"/>
              </a:xfrm>
              <a:prstGeom prst="rect">
                <a:avLst/>
              </a:prstGeom>
              <a:noFill/>
            </p:spPr>
            <p:txBody>
              <a:bodyPr vert="horz" wrap="square" lIns="0" tIns="0" rIns="0" bIns="0" rtlCol="0" anchor="ctr" anchorCtr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7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目 录</a:t>
                </a:r>
              </a:p>
            </p:txBody>
          </p:sp>
          <p:sp>
            <p:nvSpPr>
              <p:cNvPr id="30" name="MH_Others_2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1388815" y="3609695"/>
                <a:ext cx="2330017" cy="492443"/>
              </a:xfrm>
              <a:prstGeom prst="rect">
                <a:avLst/>
              </a:prstGeom>
              <a:noFill/>
            </p:spPr>
            <p:txBody>
              <a:bodyPr vert="horz" wrap="square" lIns="0" tIns="0" rIns="0" bIns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CONTENTS</a:t>
                </a:r>
                <a:endPara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MH_Entry_2"/>
            <p:cNvSpPr/>
            <p:nvPr>
              <p:custDataLst>
                <p:tags r:id="rId1"/>
              </p:custDataLst>
            </p:nvPr>
          </p:nvSpPr>
          <p:spPr>
            <a:xfrm>
              <a:off x="5897089" y="3316819"/>
              <a:ext cx="2865911" cy="778931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-1" fmla="*/ 0 w 2520280"/>
                <a:gd name="connsiteY0-2" fmla="*/ 1584176 h 1872208"/>
                <a:gd name="connsiteX1-3" fmla="*/ 2520280 w 2520280"/>
                <a:gd name="connsiteY1-4" fmla="*/ 1584176 h 1872208"/>
                <a:gd name="connsiteX2-5" fmla="*/ 2520280 w 2520280"/>
                <a:gd name="connsiteY2-6" fmla="*/ 1872208 h 1872208"/>
                <a:gd name="connsiteX3-7" fmla="*/ 0 w 2520280"/>
                <a:gd name="connsiteY3-8" fmla="*/ 1872208 h 1872208"/>
                <a:gd name="connsiteX4-9" fmla="*/ 0 w 2520280"/>
                <a:gd name="connsiteY4-10" fmla="*/ 1584176 h 1872208"/>
                <a:gd name="connsiteX5-11" fmla="*/ 0 w 2520280"/>
                <a:gd name="connsiteY5-12" fmla="*/ 0 h 1872208"/>
                <a:gd name="connsiteX6-13" fmla="*/ 2520280 w 2520280"/>
                <a:gd name="connsiteY6-14" fmla="*/ 0 h 1872208"/>
                <a:gd name="connsiteX7-15" fmla="*/ 0 w 2520280"/>
                <a:gd name="connsiteY7-16" fmla="*/ 0 h 1872208"/>
                <a:gd name="connsiteX0-17" fmla="*/ 0 w 2520280"/>
                <a:gd name="connsiteY0-18" fmla="*/ 1872208 h 1872208"/>
                <a:gd name="connsiteX1-19" fmla="*/ 2520280 w 2520280"/>
                <a:gd name="connsiteY1-20" fmla="*/ 1584176 h 1872208"/>
                <a:gd name="connsiteX2-21" fmla="*/ 2520280 w 2520280"/>
                <a:gd name="connsiteY2-22" fmla="*/ 1872208 h 1872208"/>
                <a:gd name="connsiteX3-23" fmla="*/ 0 w 2520280"/>
                <a:gd name="connsiteY3-24" fmla="*/ 1872208 h 1872208"/>
                <a:gd name="connsiteX4-25" fmla="*/ 0 w 2520280"/>
                <a:gd name="connsiteY4-26" fmla="*/ 0 h 1872208"/>
                <a:gd name="connsiteX5-27" fmla="*/ 2520280 w 2520280"/>
                <a:gd name="connsiteY5-28" fmla="*/ 0 h 1872208"/>
                <a:gd name="connsiteX6-29" fmla="*/ 0 w 2520280"/>
                <a:gd name="connsiteY6-30" fmla="*/ 0 h 1872208"/>
                <a:gd name="connsiteX0-31" fmla="*/ 0 w 2520280"/>
                <a:gd name="connsiteY0-32" fmla="*/ 1872208 h 1872208"/>
                <a:gd name="connsiteX1-33" fmla="*/ 2520280 w 2520280"/>
                <a:gd name="connsiteY1-34" fmla="*/ 1872208 h 1872208"/>
                <a:gd name="connsiteX2-35" fmla="*/ 0 w 2520280"/>
                <a:gd name="connsiteY2-36" fmla="*/ 1872208 h 1872208"/>
                <a:gd name="connsiteX3-37" fmla="*/ 0 w 2520280"/>
                <a:gd name="connsiteY3-38" fmla="*/ 0 h 1872208"/>
                <a:gd name="connsiteX4-39" fmla="*/ 2520280 w 2520280"/>
                <a:gd name="connsiteY4-40" fmla="*/ 0 h 1872208"/>
                <a:gd name="connsiteX5-41" fmla="*/ 0 w 2520280"/>
                <a:gd name="connsiteY5-42" fmla="*/ 0 h 1872208"/>
                <a:gd name="connsiteX0-43" fmla="*/ 0 w 2520280"/>
                <a:gd name="connsiteY0-44" fmla="*/ 1872208 h 1872208"/>
                <a:gd name="connsiteX1-45" fmla="*/ 2520280 w 2520280"/>
                <a:gd name="connsiteY1-46" fmla="*/ 1872208 h 1872208"/>
                <a:gd name="connsiteX2-47" fmla="*/ 0 w 2520280"/>
                <a:gd name="connsiteY2-48" fmla="*/ 1872208 h 1872208"/>
                <a:gd name="connsiteX3-49" fmla="*/ 0 w 2520280"/>
                <a:gd name="connsiteY3-50" fmla="*/ 0 h 1872208"/>
                <a:gd name="connsiteX4-51" fmla="*/ 34255 w 2520280"/>
                <a:gd name="connsiteY4-52" fmla="*/ 0 h 1872208"/>
                <a:gd name="connsiteX5-53" fmla="*/ 0 w 2520280"/>
                <a:gd name="connsiteY5-54" fmla="*/ 0 h 1872208"/>
                <a:gd name="connsiteX0-55" fmla="*/ 0 w 2520280"/>
                <a:gd name="connsiteY0-56" fmla="*/ 1872208 h 1872208"/>
                <a:gd name="connsiteX1-57" fmla="*/ 2520280 w 2520280"/>
                <a:gd name="connsiteY1-58" fmla="*/ 1872208 h 1872208"/>
                <a:gd name="connsiteX2-59" fmla="*/ 0 w 2520280"/>
                <a:gd name="connsiteY2-60" fmla="*/ 1872208 h 1872208"/>
                <a:gd name="connsiteX3-61" fmla="*/ 0 w 2520280"/>
                <a:gd name="connsiteY3-62" fmla="*/ 0 h 1872208"/>
                <a:gd name="connsiteX4-63" fmla="*/ 917 w 2520280"/>
                <a:gd name="connsiteY4-64" fmla="*/ 6036 h 1872208"/>
                <a:gd name="connsiteX5-65" fmla="*/ 0 w 2520280"/>
                <a:gd name="connsiteY5-66" fmla="*/ 0 h 1872208"/>
                <a:gd name="connsiteX0-67" fmla="*/ 0 w 2520280"/>
                <a:gd name="connsiteY0-68" fmla="*/ 1890314 h 1890314"/>
                <a:gd name="connsiteX1-69" fmla="*/ 2520280 w 2520280"/>
                <a:gd name="connsiteY1-70" fmla="*/ 1890314 h 1890314"/>
                <a:gd name="connsiteX2-71" fmla="*/ 0 w 2520280"/>
                <a:gd name="connsiteY2-72" fmla="*/ 1890314 h 1890314"/>
                <a:gd name="connsiteX3-73" fmla="*/ 0 w 2520280"/>
                <a:gd name="connsiteY3-74" fmla="*/ 18106 h 1890314"/>
                <a:gd name="connsiteX4-75" fmla="*/ 53304 w 2520280"/>
                <a:gd name="connsiteY4-76" fmla="*/ 0 h 1890314"/>
                <a:gd name="connsiteX5-77" fmla="*/ 0 w 2520280"/>
                <a:gd name="connsiteY5-78" fmla="*/ 18106 h 1890314"/>
                <a:gd name="connsiteX0-79" fmla="*/ 0 w 2520280"/>
                <a:gd name="connsiteY0-80" fmla="*/ 1872208 h 1872208"/>
                <a:gd name="connsiteX1-81" fmla="*/ 2520280 w 2520280"/>
                <a:gd name="connsiteY1-82" fmla="*/ 1872208 h 1872208"/>
                <a:gd name="connsiteX2-83" fmla="*/ 0 w 2520280"/>
                <a:gd name="connsiteY2-84" fmla="*/ 1872208 h 1872208"/>
                <a:gd name="connsiteX3-85" fmla="*/ 0 w 2520280"/>
                <a:gd name="connsiteY3-86" fmla="*/ 0 h 1872208"/>
                <a:gd name="connsiteX4-87" fmla="*/ 916 w 2520280"/>
                <a:gd name="connsiteY4-88" fmla="*/ 0 h 1872208"/>
                <a:gd name="connsiteX5-89" fmla="*/ 0 w 2520280"/>
                <a:gd name="connsiteY5-90" fmla="*/ 0 h 187220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 cmpd="sng" algn="ctr">
              <a:noFill/>
              <a:prstDash val="solid"/>
              <a:beve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530" kern="0" dirty="0">
                  <a:latin typeface="Calibri" panose="020F0502020204030204"/>
                  <a:ea typeface="微软雅黑" panose="020B0503020204020204" pitchFamily="34" charset="-122"/>
                  <a:sym typeface="Arial" panose="020B0604020202020204" pitchFamily="34" charset="0"/>
                </a:rPr>
                <a:t>准增员名单收集方法</a:t>
              </a:r>
              <a:r>
                <a:rPr lang="zh-CN" altLang="en-US" sz="2530" kern="0" dirty="0" smtClean="0">
                  <a:latin typeface="Calibri" panose="020F0502020204030204"/>
                  <a:ea typeface="微软雅黑" panose="020B0503020204020204" pitchFamily="34" charset="-122"/>
                  <a:sym typeface="Arial" panose="020B0604020202020204" pitchFamily="34" charset="0"/>
                </a:rPr>
                <a:t>之</a:t>
              </a:r>
              <a:r>
                <a:rPr lang="zh-CN" altLang="en-US" sz="2530" kern="0" dirty="0">
                  <a:latin typeface="Calibri" panose="020F0502020204030204"/>
                  <a:ea typeface="微软雅黑" panose="020B0503020204020204" pitchFamily="34" charset="-122"/>
                  <a:sym typeface="Arial" panose="020B0604020202020204" pitchFamily="34" charset="0"/>
                </a:rPr>
                <a:t>转介绍</a:t>
              </a: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960006"/>
            <a:ext cx="374091" cy="37409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744186"/>
            <a:ext cx="9144000" cy="3503964"/>
            <a:chOff x="1" y="643336"/>
            <a:chExt cx="12870445" cy="5945983"/>
          </a:xfrm>
        </p:grpSpPr>
        <p:sp>
          <p:nvSpPr>
            <p:cNvPr id="14" name="五边形 13"/>
            <p:cNvSpPr/>
            <p:nvPr/>
          </p:nvSpPr>
          <p:spPr>
            <a:xfrm flipH="1">
              <a:off x="2972991" y="1904285"/>
              <a:ext cx="9897455" cy="3424081"/>
            </a:xfrm>
            <a:prstGeom prst="homePlate">
              <a:avLst/>
            </a:prstGeom>
            <a:solidFill>
              <a:srgbClr val="5ED1E5">
                <a:alpha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12"/>
            <p:cNvSpPr txBox="1"/>
            <p:nvPr/>
          </p:nvSpPr>
          <p:spPr>
            <a:xfrm>
              <a:off x="4310511" y="3034627"/>
              <a:ext cx="1802952" cy="1410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  <a:r>
                <a:rPr kumimoji="0" lang="zh-CN" altLang="en-US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１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429377" y="3192407"/>
              <a:ext cx="5154025" cy="9400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600" b="1" kern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理想的准增员轮廓</a:t>
              </a: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" y="643336"/>
              <a:ext cx="2972991" cy="5945983"/>
            </a:xfrm>
            <a:custGeom>
              <a:avLst/>
              <a:gdLst>
                <a:gd name="connsiteX0" fmla="*/ 0 w 2972991"/>
                <a:gd name="connsiteY0" fmla="*/ 0 h 5945983"/>
                <a:gd name="connsiteX1" fmla="*/ 2972991 w 2972991"/>
                <a:gd name="connsiteY1" fmla="*/ 2972992 h 5945983"/>
                <a:gd name="connsiteX2" fmla="*/ 0 w 2972991"/>
                <a:gd name="connsiteY2" fmla="*/ 5945983 h 594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72991" h="5945983">
                  <a:moveTo>
                    <a:pt x="0" y="0"/>
                  </a:moveTo>
                  <a:lnTo>
                    <a:pt x="2972991" y="2972992"/>
                  </a:lnTo>
                  <a:lnTo>
                    <a:pt x="0" y="5945983"/>
                  </a:lnTo>
                  <a:close/>
                </a:path>
              </a:pathLst>
            </a:custGeom>
            <a:solidFill>
              <a:srgbClr val="0673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1" y="1"/>
            <a:ext cx="2112206" cy="5162550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rgbClr val="0673A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2133600" y="457200"/>
            <a:ext cx="5943600" cy="646331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树立正确的选择观念</a:t>
            </a: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209800" y="1352550"/>
            <a:ext cx="6477000" cy="2677656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262255" indent="-2622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我们可以吸引更优秀的人加入保险业</a:t>
            </a:r>
          </a:p>
          <a:p>
            <a:pPr marL="262255" indent="-2622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我们希望寻找到有潜力的准增员对象</a:t>
            </a:r>
          </a:p>
          <a:p>
            <a:pPr marL="262255" indent="-2622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选择就意味着有标准</a:t>
            </a:r>
          </a:p>
          <a:p>
            <a:pPr marL="262255" indent="-26225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要相信成功吸引成功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ChangeArrowheads="1"/>
          </p:cNvSpPr>
          <p:nvPr/>
        </p:nvSpPr>
        <p:spPr bwMode="auto">
          <a:xfrm>
            <a:off x="2057400" y="3280886"/>
            <a:ext cx="6324600" cy="7386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理想的准增员对象应符合哪些条件呢？</a:t>
            </a:r>
          </a:p>
        </p:txBody>
      </p:sp>
      <p:sp>
        <p:nvSpPr>
          <p:cNvPr id="7172" name="WordArt 5" descr="纸袋"/>
          <p:cNvSpPr>
            <a:spLocks noChangeArrowheads="1" noChangeShapeType="1" noTextEdit="1"/>
          </p:cNvSpPr>
          <p:nvPr/>
        </p:nvSpPr>
        <p:spPr bwMode="auto">
          <a:xfrm>
            <a:off x="3810000" y="1885950"/>
            <a:ext cx="15240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8000"/>
                  </a:solidFill>
                  <a:rou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1600200" y="457200"/>
            <a:ext cx="5943600" cy="646331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理想的准</a:t>
            </a:r>
            <a:r>
              <a:rPr lang="zh-CN" altLang="en-US" sz="3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增员对象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1" y="1"/>
            <a:ext cx="2112206" cy="5162550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rgbClr val="0673A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MCj0421138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8800" y="3443287"/>
            <a:ext cx="2159000" cy="149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9"/>
          <p:cNvSpPr>
            <a:spLocks noChangeArrowheads="1"/>
          </p:cNvSpPr>
          <p:nvPr/>
        </p:nvSpPr>
        <p:spPr bwMode="auto">
          <a:xfrm>
            <a:off x="3733800" y="1123950"/>
            <a:ext cx="4572000" cy="325422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年龄介于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-45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岁之间</a:t>
            </a: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高中或大专以上学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历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有赚钱的欲望</a:t>
            </a: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有中等收入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已婚，最好有孩子</a:t>
            </a: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身体健康，表达能力强</a:t>
            </a: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诚实守信，无不良记录</a:t>
            </a:r>
          </a:p>
          <a:p>
            <a:pPr marL="266700" indent="-266700">
              <a:lnSpc>
                <a:spcPct val="13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与其他人相处融洽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59" y="1352550"/>
            <a:ext cx="2904004" cy="279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05200" y="209550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ea typeface="微软雅黑" panose="020B0503020204020204" pitchFamily="34" charset="-122"/>
              </a:rPr>
              <a:t>理</a:t>
            </a:r>
            <a:r>
              <a:rPr lang="zh-CN" altLang="en-US" sz="3600" dirty="0" smtClean="0">
                <a:ea typeface="微软雅黑" panose="020B0503020204020204" pitchFamily="34" charset="-122"/>
              </a:rPr>
              <a:t>想的准增员轮廓</a:t>
            </a:r>
            <a:endParaRPr lang="zh-CN" altLang="en-US" sz="36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3000" y="209550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ea typeface="微软雅黑" panose="020B0503020204020204" pitchFamily="34" charset="-122"/>
              </a:rPr>
              <a:t>增员途径</a:t>
            </a:r>
          </a:p>
        </p:txBody>
      </p:sp>
      <p:grpSp>
        <p:nvGrpSpPr>
          <p:cNvPr id="37" name="Group 227"/>
          <p:cNvGrpSpPr/>
          <p:nvPr/>
        </p:nvGrpSpPr>
        <p:grpSpPr>
          <a:xfrm>
            <a:off x="838200" y="1336620"/>
            <a:ext cx="7779370" cy="2906974"/>
            <a:chOff x="0" y="-272228"/>
            <a:chExt cx="20725991" cy="8589611"/>
          </a:xfrm>
        </p:grpSpPr>
        <p:sp>
          <p:nvSpPr>
            <p:cNvPr id="38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rgbClr val="0673A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1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rgbClr val="0673A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44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rgbClr val="0673A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47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rgbClr val="5ED1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50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rgbClr val="5ED1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53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rgbClr val="5ED1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600">
                  <a:solidFill>
                    <a:srgbClr val="FFFFFF"/>
                  </a:solidFill>
                </a:defRPr>
              </a:pPr>
              <a:endParaRPr kumimoji="0" sz="160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sz="294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56" name="Shape 215"/>
            <p:cNvSpPr/>
            <p:nvPr/>
          </p:nvSpPr>
          <p:spPr>
            <a:xfrm>
              <a:off x="2434531" y="-272228"/>
              <a:ext cx="6701096" cy="26191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缘故市</a:t>
              </a: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场</a:t>
              </a:r>
              <a:endParaRPr lang="en-US" altLang="zh-CN" sz="1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</a:t>
              </a: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亲戚、朋友、同事、邻</a:t>
              </a: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居、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有其他往来的人</a:t>
              </a: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）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Shape 217"/>
            <p:cNvSpPr/>
            <p:nvPr/>
          </p:nvSpPr>
          <p:spPr>
            <a:xfrm>
              <a:off x="3453784" y="3705326"/>
              <a:ext cx="3328600" cy="7978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老客户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Shape 219"/>
            <p:cNvSpPr/>
            <p:nvPr/>
          </p:nvSpPr>
          <p:spPr>
            <a:xfrm>
              <a:off x="3453784" y="6434802"/>
              <a:ext cx="3328600" cy="16708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网络增员</a:t>
              </a:r>
            </a:p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（招聘网站）</a:t>
              </a:r>
              <a:endParaRPr lang="zh-CN" altLang="en-US" sz="1600" kern="0" dirty="0">
                <a:solidFill>
                  <a:srgbClr val="FFFFFF">
                    <a:lumMod val="6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Shape 221"/>
            <p:cNvSpPr/>
            <p:nvPr/>
          </p:nvSpPr>
          <p:spPr>
            <a:xfrm>
              <a:off x="13069923" y="778272"/>
              <a:ext cx="3374206" cy="7978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转介绍市场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Shape 223"/>
            <p:cNvSpPr/>
            <p:nvPr/>
          </p:nvSpPr>
          <p:spPr>
            <a:xfrm>
              <a:off x="13195906" y="3705326"/>
              <a:ext cx="3374206" cy="7978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孤儿单客户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Shape 225"/>
            <p:cNvSpPr/>
            <p:nvPr/>
          </p:nvSpPr>
          <p:spPr>
            <a:xfrm>
              <a:off x="12586864" y="6359587"/>
              <a:ext cx="4661133" cy="17461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Ｑ</a:t>
              </a: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Ｑ、微信</a:t>
              </a:r>
              <a:endParaRPr lang="en-US" altLang="zh-CN" sz="1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0"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（查找附近的人）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8" name="矩形 67"/>
          <p:cNvSpPr/>
          <p:nvPr/>
        </p:nvSpPr>
        <p:spPr bwMode="auto">
          <a:xfrm>
            <a:off x="533400" y="1047750"/>
            <a:ext cx="8229600" cy="129540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>
                <a:alpha val="80000"/>
              </a:schemeClr>
            </a:outerShdw>
          </a:effec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69" name="爆炸形 1 68"/>
          <p:cNvSpPr/>
          <p:nvPr/>
        </p:nvSpPr>
        <p:spPr bwMode="auto">
          <a:xfrm>
            <a:off x="0" y="57150"/>
            <a:ext cx="2362200" cy="1524000"/>
          </a:xfrm>
          <a:prstGeom prst="irregularSeal1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53882" dir="2700000" algn="ctr" rotWithShape="0">
              <a:schemeClr val="bg2">
                <a:alpha val="80000"/>
              </a:schemeClr>
            </a:outerShdw>
          </a:effec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</a:rPr>
              <a:t>两个最大</a:t>
            </a:r>
            <a:endParaRPr kumimoji="0" lang="en-US" altLang="zh-CN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</a:rPr>
              <a:t>增员途径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744186"/>
            <a:ext cx="9144000" cy="3503964"/>
            <a:chOff x="1" y="643336"/>
            <a:chExt cx="12870445" cy="5945983"/>
          </a:xfrm>
        </p:grpSpPr>
        <p:sp>
          <p:nvSpPr>
            <p:cNvPr id="14" name="五边形 13"/>
            <p:cNvSpPr/>
            <p:nvPr/>
          </p:nvSpPr>
          <p:spPr>
            <a:xfrm flipH="1">
              <a:off x="2972991" y="1904285"/>
              <a:ext cx="9897455" cy="3424081"/>
            </a:xfrm>
            <a:prstGeom prst="homePlate">
              <a:avLst/>
            </a:prstGeom>
            <a:solidFill>
              <a:srgbClr val="5ED1E5">
                <a:alpha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12"/>
            <p:cNvSpPr txBox="1"/>
            <p:nvPr/>
          </p:nvSpPr>
          <p:spPr>
            <a:xfrm>
              <a:off x="4310511" y="3034627"/>
              <a:ext cx="1802952" cy="1410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  <a:r>
                <a:rPr kumimoji="0" lang="zh-CN" altLang="en-US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２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429377" y="2710136"/>
              <a:ext cx="5154025" cy="188019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600" b="1" kern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准增员名单收</a:t>
              </a:r>
              <a:r>
                <a:rPr lang="zh-CN" altLang="en-US" sz="3600" b="1" kern="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集</a:t>
              </a:r>
              <a:endParaRPr lang="en-US" altLang="zh-CN" sz="3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600" b="1" kern="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方</a:t>
              </a:r>
              <a:r>
                <a:rPr lang="zh-CN" altLang="en-US" sz="3600" b="1" kern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法之缘故</a:t>
              </a: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" y="643336"/>
              <a:ext cx="2972991" cy="5945983"/>
            </a:xfrm>
            <a:custGeom>
              <a:avLst/>
              <a:gdLst>
                <a:gd name="connsiteX0" fmla="*/ 0 w 2972991"/>
                <a:gd name="connsiteY0" fmla="*/ 0 h 5945983"/>
                <a:gd name="connsiteX1" fmla="*/ 2972991 w 2972991"/>
                <a:gd name="connsiteY1" fmla="*/ 2972992 h 5945983"/>
                <a:gd name="connsiteX2" fmla="*/ 0 w 2972991"/>
                <a:gd name="connsiteY2" fmla="*/ 5945983 h 594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72991" h="5945983">
                  <a:moveTo>
                    <a:pt x="0" y="0"/>
                  </a:moveTo>
                  <a:lnTo>
                    <a:pt x="2972991" y="2972992"/>
                  </a:lnTo>
                  <a:lnTo>
                    <a:pt x="0" y="5945983"/>
                  </a:lnTo>
                  <a:close/>
                </a:path>
              </a:pathLst>
            </a:custGeom>
            <a:solidFill>
              <a:srgbClr val="0673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5"/>
          <p:cNvGrpSpPr/>
          <p:nvPr/>
        </p:nvGrpSpPr>
        <p:grpSpPr>
          <a:xfrm>
            <a:off x="609600" y="285750"/>
            <a:ext cx="7924799" cy="4162190"/>
            <a:chOff x="785786" y="1248571"/>
            <a:chExt cx="3960766" cy="1968264"/>
          </a:xfrm>
        </p:grpSpPr>
        <p:sp>
          <p:nvSpPr>
            <p:cNvPr id="6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2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Rectangle 47"/>
            <p:cNvSpPr/>
            <p:nvPr/>
          </p:nvSpPr>
          <p:spPr>
            <a:xfrm>
              <a:off x="2071670" y="1644949"/>
              <a:ext cx="2674882" cy="157188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缘故增员：即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从缘故市场进行增员，增员来源主要是亲戚、朋友、同学、邻居、与您有其他往来的人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等。</a:t>
              </a:r>
              <a:endPara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缘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故增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员的好处：可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以转化为我们的日常活动，不需要特别花费大量时间，且容易接触，拒绝较少，说明难度较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低。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48"/>
            <p:cNvSpPr/>
            <p:nvPr/>
          </p:nvSpPr>
          <p:spPr>
            <a:xfrm>
              <a:off x="2040370" y="1248571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762000" y="685800"/>
          <a:ext cx="7696200" cy="4183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692400"/>
                <a:gridCol w="2438400"/>
              </a:tblGrid>
              <a:tr h="3909060">
                <a:tc>
                  <a:txBody>
                    <a:bodyPr/>
                    <a:lstStyle/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以前的同事，老板，同行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同学、校友、学校教职员工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军中裕泽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教友、信徒、委员干事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慈善团体干部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社团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汽车推销员、主任、接待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汽车修理厂师博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邻居小朋友的家长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太太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先生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各种团体会员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常去夜市摊贩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水果摊店客板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卖给您结婚戒的人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帮您修表的人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卖给您衣服的人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卖始您鞋子的人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卖给您运动用品的人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超市的店员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早餐店老板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卖给您家具的人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21.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出相车司机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22.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邻居及其友人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媒人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卖给您太太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先生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高级服饰的人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常去消费的食品店主人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26.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电影院经理、员工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27.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餐厅经理、服务生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28.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房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地产经纪入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29.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您的家庭医生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药店老板、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药剂师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31.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牙科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医主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32.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公寓管理人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给您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钢琴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34.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卖给您电器的人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35.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您住院时的护士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36.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您的律师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会计师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37.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附近的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照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相馆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38.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报先生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邮差先生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39.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小孩补习班的老师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钓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具的人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41.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上班时经常碰面的人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42.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卖始您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厨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具的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43.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附近餐厅员工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44.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家长会的会长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、会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45.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洗衣店主人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46.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卖给您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眼镜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47.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附近的花店老板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48.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住家附近的警察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义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警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，消防人员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49.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狮子会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扶轮社的会长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理监事、会员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顾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问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51.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会到家里来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维修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52.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卖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您移动电话的人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搬运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公司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、快递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公司人员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54.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新邻居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55.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住家附近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的公务员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56.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经常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雇用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的装潢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师傅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57.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学生时代的老师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58.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经常光临的美容院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59.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流动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摊贩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水电行工人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61.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修护道路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的工人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62.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经常一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吃饭的人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63.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帮您修理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电视机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音响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电器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64.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附近的五金行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65.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附近的印刷厂</a:t>
                      </a:r>
                      <a:endParaRPr lang="zh-CN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66.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太太（先生）的闲聊伙伴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67.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太太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先生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做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理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头发的人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68.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经常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光临的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便利店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69.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附近旅馆的管帐或服务生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70.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等车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时碰面的人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71.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收到您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贺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年卡的人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72.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车中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毗邻而坐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73.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您友人的友人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74.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住同一公寓的人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75.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常和你一起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喝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咖啡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茶的人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76.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附近的文具店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书店人</a:t>
                      </a:r>
                      <a:endParaRPr lang="en-US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77.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经常去的加油站服务人员</a:t>
                      </a: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78.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现有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保姆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及他们的亲友</a:t>
                      </a:r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.</a:t>
                      </a:r>
                      <a:endParaRPr lang="zh-CN" altLang="zh-CN" sz="10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en-US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79.</a:t>
                      </a:r>
                      <a:r>
                        <a:rPr lang="zh-CN" altLang="en-US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lang="zh-CN" altLang="zh-CN" sz="10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家人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5105400" y="2000250"/>
            <a:ext cx="6477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 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       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12795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ea typeface="微软雅黑" panose="020B0503020204020204" pitchFamily="34" charset="-122"/>
              </a:rPr>
              <a:t>缘故增员人脉表</a:t>
            </a:r>
            <a:endParaRPr lang="zh-CN" altLang="en-US" sz="36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744186"/>
            <a:ext cx="9144000" cy="3503964"/>
            <a:chOff x="1" y="643336"/>
            <a:chExt cx="12870445" cy="5945983"/>
          </a:xfrm>
        </p:grpSpPr>
        <p:sp>
          <p:nvSpPr>
            <p:cNvPr id="14" name="五边形 13"/>
            <p:cNvSpPr/>
            <p:nvPr/>
          </p:nvSpPr>
          <p:spPr>
            <a:xfrm flipH="1">
              <a:off x="2972991" y="1904285"/>
              <a:ext cx="9897455" cy="3424081"/>
            </a:xfrm>
            <a:prstGeom prst="homePlate">
              <a:avLst/>
            </a:prstGeom>
            <a:solidFill>
              <a:srgbClr val="5ED1E5">
                <a:alpha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12"/>
            <p:cNvSpPr txBox="1"/>
            <p:nvPr/>
          </p:nvSpPr>
          <p:spPr>
            <a:xfrm>
              <a:off x="4310511" y="3034627"/>
              <a:ext cx="1802952" cy="1410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  <a:r>
                <a:rPr kumimoji="0" lang="zh-CN" altLang="en-US" sz="4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３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429377" y="2769535"/>
              <a:ext cx="5154025" cy="188019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600" b="1" kern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准增员名单收</a:t>
              </a:r>
              <a:r>
                <a:rPr lang="zh-CN" altLang="en-US" sz="3600" b="1" kern="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集</a:t>
              </a:r>
              <a:endParaRPr lang="en-US" altLang="zh-CN" sz="36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600" b="1" kern="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方</a:t>
              </a:r>
              <a:r>
                <a:rPr lang="zh-CN" altLang="en-US" sz="3600" b="1" kern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法之转介绍</a:t>
              </a: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" y="643336"/>
              <a:ext cx="2972991" cy="5945983"/>
            </a:xfrm>
            <a:custGeom>
              <a:avLst/>
              <a:gdLst>
                <a:gd name="connsiteX0" fmla="*/ 0 w 2972991"/>
                <a:gd name="connsiteY0" fmla="*/ 0 h 5945983"/>
                <a:gd name="connsiteX1" fmla="*/ 2972991 w 2972991"/>
                <a:gd name="connsiteY1" fmla="*/ 2972992 h 5945983"/>
                <a:gd name="connsiteX2" fmla="*/ 0 w 2972991"/>
                <a:gd name="connsiteY2" fmla="*/ 5945983 h 594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72991" h="5945983">
                  <a:moveTo>
                    <a:pt x="0" y="0"/>
                  </a:moveTo>
                  <a:lnTo>
                    <a:pt x="2972991" y="2972992"/>
                  </a:lnTo>
                  <a:lnTo>
                    <a:pt x="0" y="5945983"/>
                  </a:lnTo>
                  <a:close/>
                </a:path>
              </a:pathLst>
            </a:custGeom>
            <a:solidFill>
              <a:srgbClr val="0673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5"/>
          <p:cNvGrpSpPr/>
          <p:nvPr/>
        </p:nvGrpSpPr>
        <p:grpSpPr>
          <a:xfrm>
            <a:off x="609600" y="285750"/>
            <a:ext cx="7924799" cy="4096913"/>
            <a:chOff x="785786" y="1248571"/>
            <a:chExt cx="3960766" cy="1937395"/>
          </a:xfrm>
        </p:grpSpPr>
        <p:sp>
          <p:nvSpPr>
            <p:cNvPr id="6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2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Rectangle 47"/>
            <p:cNvSpPr/>
            <p:nvPr/>
          </p:nvSpPr>
          <p:spPr>
            <a:xfrm>
              <a:off x="2071670" y="1644949"/>
              <a:ext cx="2674882" cy="154101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转介绍：指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通过他人获得大量准增员对象的名单。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转介绍的好处：可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以有效拓展我们的名单来源，获得高质量的名单；并且在增员过程中可以借助转介绍中心的影响力，提高增员效率。</a:t>
              </a:r>
            </a:p>
          </p:txBody>
        </p:sp>
        <p:sp>
          <p:nvSpPr>
            <p:cNvPr id="8" name="Rectangle 48"/>
            <p:cNvSpPr/>
            <p:nvPr/>
          </p:nvSpPr>
          <p:spPr>
            <a:xfrm>
              <a:off x="2040370" y="1248571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581400" y="781300"/>
            <a:ext cx="5181600" cy="42288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个人及社交上的接触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客户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公司内勤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有社会影响的重要人物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各单位人事部要员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街道办、居委会负责人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住宅小区内的影响力中心</a:t>
            </a:r>
          </a:p>
          <a:p>
            <a:pPr marL="361950" indent="-3619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59" y="1352550"/>
            <a:ext cx="2904004" cy="279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33800" y="133350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ea typeface="微软雅黑" panose="020B0503020204020204" pitchFamily="34" charset="-122"/>
              </a:rPr>
              <a:t>找</a:t>
            </a:r>
            <a:r>
              <a:rPr lang="zh-CN" altLang="en-US" sz="3600" dirty="0" smtClean="0">
                <a:ea typeface="微软雅黑" panose="020B0503020204020204" pitchFamily="34" charset="-122"/>
              </a:rPr>
              <a:t>出转介绍中心</a:t>
            </a:r>
            <a:endParaRPr lang="zh-CN" altLang="en-US" sz="36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29000" y="285750"/>
            <a:ext cx="4267200" cy="4400550"/>
            <a:chOff x="3200400" y="457200"/>
            <a:chExt cx="4267200" cy="3714750"/>
          </a:xfrm>
        </p:grpSpPr>
        <p:sp>
          <p:nvSpPr>
            <p:cNvPr id="19459" name="AutoShape 5"/>
            <p:cNvSpPr>
              <a:spLocks noChangeArrowheads="1"/>
            </p:cNvSpPr>
            <p:nvPr/>
          </p:nvSpPr>
          <p:spPr bwMode="auto">
            <a:xfrm>
              <a:off x="3200400" y="457200"/>
              <a:ext cx="4267200" cy="742950"/>
            </a:xfrm>
            <a:prstGeom prst="downArrowCallout">
              <a:avLst>
                <a:gd name="adj1" fmla="val 107692"/>
                <a:gd name="adj2" fmla="val 107692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>
                <a:buFontTx/>
                <a:buNone/>
              </a:pPr>
              <a:r>
                <a:rPr lang="zh-CN" altLang="en-US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寒暄、赞美，说明来访目的</a:t>
              </a:r>
            </a:p>
          </p:txBody>
        </p:sp>
        <p:sp>
          <p:nvSpPr>
            <p:cNvPr id="19460" name="AutoShape 6"/>
            <p:cNvSpPr>
              <a:spLocks noChangeArrowheads="1"/>
            </p:cNvSpPr>
            <p:nvPr/>
          </p:nvSpPr>
          <p:spPr bwMode="auto">
            <a:xfrm>
              <a:off x="3200400" y="1200150"/>
              <a:ext cx="4267200" cy="742950"/>
            </a:xfrm>
            <a:prstGeom prst="downArrowCallout">
              <a:avLst>
                <a:gd name="adj1" fmla="val 107692"/>
                <a:gd name="adj2" fmla="val 107692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>
                <a:buFontTx/>
                <a:buNone/>
              </a:pPr>
              <a:r>
                <a:rPr lang="zh-CN" altLang="en-US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简要介绍这是一份什么工作</a:t>
              </a:r>
            </a:p>
          </p:txBody>
        </p:sp>
        <p:sp>
          <p:nvSpPr>
            <p:cNvPr id="19461" name="AutoShape 7"/>
            <p:cNvSpPr>
              <a:spLocks noChangeArrowheads="1"/>
            </p:cNvSpPr>
            <p:nvPr/>
          </p:nvSpPr>
          <p:spPr bwMode="auto">
            <a:xfrm>
              <a:off x="3200400" y="1943100"/>
              <a:ext cx="4267200" cy="742950"/>
            </a:xfrm>
            <a:prstGeom prst="downArrowCallout">
              <a:avLst>
                <a:gd name="adj1" fmla="val 107692"/>
                <a:gd name="adj2" fmla="val 107692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>
                <a:buFontTx/>
                <a:buNone/>
              </a:pPr>
              <a:r>
                <a:rPr lang="zh-CN" altLang="en-US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说明准增员对象的轮廓</a:t>
              </a:r>
            </a:p>
          </p:txBody>
        </p:sp>
        <p:sp>
          <p:nvSpPr>
            <p:cNvPr id="19462" name="AutoShape 8"/>
            <p:cNvSpPr>
              <a:spLocks noChangeArrowheads="1"/>
            </p:cNvSpPr>
            <p:nvPr/>
          </p:nvSpPr>
          <p:spPr bwMode="auto">
            <a:xfrm>
              <a:off x="3200400" y="2686050"/>
              <a:ext cx="4267200" cy="742950"/>
            </a:xfrm>
            <a:prstGeom prst="downArrowCallout">
              <a:avLst>
                <a:gd name="adj1" fmla="val 107692"/>
                <a:gd name="adj2" fmla="val 107692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>
                <a:buFontTx/>
                <a:buNone/>
              </a:pP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回</a:t>
              </a: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答转介绍中心的</a:t>
              </a: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</a:p>
          </p:txBody>
        </p:sp>
        <p:sp>
          <p:nvSpPr>
            <p:cNvPr id="19463" name="AutoShape 9"/>
            <p:cNvSpPr>
              <a:spLocks noChangeArrowheads="1"/>
            </p:cNvSpPr>
            <p:nvPr/>
          </p:nvSpPr>
          <p:spPr bwMode="auto">
            <a:xfrm>
              <a:off x="3200400" y="3429000"/>
              <a:ext cx="4267200" cy="742950"/>
            </a:xfrm>
            <a:prstGeom prst="downArrowCallout">
              <a:avLst>
                <a:gd name="adj1" fmla="val 107692"/>
                <a:gd name="adj2" fmla="val 107692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/>
            <a:p>
              <a:pPr algn="ctr">
                <a:buFontTx/>
                <a:buNone/>
              </a:pP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取得名单，收集资料并致谢</a:t>
              </a:r>
            </a:p>
          </p:txBody>
        </p:sp>
      </p:grpSp>
      <p:sp>
        <p:nvSpPr>
          <p:cNvPr id="9" name="WordArt 11"/>
          <p:cNvSpPr>
            <a:spLocks noChangeArrowheads="1" noChangeShapeType="1" noTextEdit="1"/>
          </p:cNvSpPr>
          <p:nvPr/>
        </p:nvSpPr>
        <p:spPr bwMode="auto">
          <a:xfrm rot="5400000">
            <a:off x="95250" y="1981200"/>
            <a:ext cx="3543300" cy="838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fontAlgn="auto"/>
            <a:r>
              <a:rPr lang="zh-CN" altLang="en-US" sz="3600" kern="10" dirty="0" smtClean="0">
                <a:ln w="9525"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与转介绍中心的面谈</a:t>
            </a:r>
            <a:endParaRPr lang="zh-CN" altLang="en-US" sz="3600" kern="10" dirty="0">
              <a:ln w="9525">
                <a:round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ChangeArrowheads="1"/>
          </p:cNvSpPr>
          <p:nvPr/>
        </p:nvSpPr>
        <p:spPr bwMode="auto">
          <a:xfrm>
            <a:off x="4038600" y="285750"/>
            <a:ext cx="3184524" cy="5462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sz="3600" dirty="0">
                <a:ea typeface="微软雅黑" panose="020B0503020204020204" pitchFamily="34" charset="-122"/>
              </a:rPr>
              <a:t>参考关键句</a:t>
            </a:r>
          </a:p>
        </p:txBody>
      </p:sp>
      <p:sp>
        <p:nvSpPr>
          <p:cNvPr id="20484" name="Rectangle 9"/>
          <p:cNvSpPr>
            <a:spLocks noChangeArrowheads="1"/>
          </p:cNvSpPr>
          <p:nvPr/>
        </p:nvSpPr>
        <p:spPr bwMode="auto">
          <a:xfrm>
            <a:off x="2057400" y="890600"/>
            <a:ext cx="6873875" cy="3587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陈大哥，您好！非常感谢您在百忙之中抽空与我见面。我知道您的时间宝贵，所以我就直接说明来意了。今天我来是想请您帮助我，我们平安公司正在物色目前对现有收入或工作不是很满意，但又很想做出一番事业的优秀人员加入我们的行列，所以想请您推荐几名人选给我。要您思考合适的人选，您可能会觉得麻烦，但我想您不会介意吧？ 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" y="1"/>
            <a:ext cx="2112206" cy="5162550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rgbClr val="0673A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2438400" y="1515297"/>
            <a:ext cx="6400800" cy="33424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457200" indent="-457200">
              <a:lnSpc>
                <a:spcPct val="120000"/>
              </a:lnSpc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、现在的工作已经做到顶点，没有进一步的发展空间</a:t>
            </a: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20000"/>
              </a:lnSpc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、在你接触过的从事销售或服务业的人，有没有令你有好感或者有难忘的印象</a:t>
            </a: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20000"/>
              </a:lnSpc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、以他的努力、才干，如能有一个良好的发展机会的话，会有更好的发挥</a:t>
            </a: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20000"/>
              </a:lnSpc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、需要经常到外地工作，因家庭缘故最近希望回来发展</a:t>
            </a: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21507" name="Rectangle 6"/>
          <p:cNvSpPr>
            <a:spLocks noChangeArrowheads="1"/>
          </p:cNvSpPr>
          <p:nvPr/>
        </p:nvSpPr>
        <p:spPr bwMode="auto">
          <a:xfrm>
            <a:off x="2590800" y="438150"/>
            <a:ext cx="5943600" cy="904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kumimoji="0" lang="en-US" altLang="zh-CN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kumimoji="0" lang="zh-CN" altLang="en-US" sz="2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如果您不介意的话，我想问您几个问题，看您是否有这样的朋友可以介绍给我：</a:t>
            </a:r>
          </a:p>
        </p:txBody>
      </p:sp>
      <p:sp>
        <p:nvSpPr>
          <p:cNvPr id="4" name="任意多边形 3"/>
          <p:cNvSpPr/>
          <p:nvPr/>
        </p:nvSpPr>
        <p:spPr>
          <a:xfrm>
            <a:off x="1" y="1"/>
            <a:ext cx="2112206" cy="5162550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rgbClr val="0673A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2209799" y="582632"/>
            <a:ext cx="6284913" cy="397031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None/>
            </a:pP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kumimoji="0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、需要长时间工作，现在希望有一点自己的时间可以去照顾家庭</a:t>
            </a: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Tx/>
              <a:buNone/>
            </a:pP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kumimoji="0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、很想做生意，但苦无资本</a:t>
            </a: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Tx/>
              <a:buNone/>
            </a:pP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kumimoji="0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、很喜欢帮助别人，经常做善事</a:t>
            </a: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Tx/>
              <a:buNone/>
            </a:pP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kumimoji="0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、爱好学习，很喜欢有个人成长</a:t>
            </a: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Tx/>
              <a:buNone/>
            </a:pPr>
            <a:r>
              <a:rPr kumimoji="0"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kumimoji="0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、以前有工作的家庭主妇，现在儿女长大些，希望投身工作。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1" y="1"/>
            <a:ext cx="2112206" cy="5162550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rgbClr val="0673A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505200" y="1504950"/>
            <a:ext cx="5119395" cy="286232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一、列准增员名单</a:t>
            </a:r>
            <a:endParaRPr kumimoji="0" lang="en-US" altLang="zh-CN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zh-CN" altLang="en-US" b="1" kern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请对照人脉表思考有谁可以成为您的准增员对象，并在“计划准增员卡”中至少写下</a:t>
            </a:r>
            <a:r>
              <a:rPr kumimoji="0" lang="en-US" altLang="zh-CN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个名单</a:t>
            </a:r>
            <a:endParaRPr kumimoji="0" lang="en-US" altLang="zh-CN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zh-CN" altLang="en-US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二、练习转介绍话术</a:t>
            </a:r>
            <a:endParaRPr kumimoji="0" lang="zh-CN" altLang="en-US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WordArt 3" descr="纸袋"/>
          <p:cNvSpPr>
            <a:spLocks noChangeArrowheads="1" noChangeShapeType="1" noTextEdit="1"/>
          </p:cNvSpPr>
          <p:nvPr/>
        </p:nvSpPr>
        <p:spPr bwMode="auto">
          <a:xfrm>
            <a:off x="838200" y="514350"/>
            <a:ext cx="2303462" cy="702469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zh-CN" altLang="en-US" sz="4800" dirty="0">
                <a:ea typeface="微软雅黑" panose="020B0503020204020204" pitchFamily="34" charset="-122"/>
              </a:rPr>
              <a:t>练</a:t>
            </a:r>
            <a:r>
              <a:rPr lang="zh-CN" altLang="en-US" sz="4800" dirty="0" smtClean="0">
                <a:ea typeface="微软雅黑" panose="020B0503020204020204" pitchFamily="34" charset="-122"/>
              </a:rPr>
              <a:t>习：</a:t>
            </a:r>
            <a:endParaRPr lang="zh-CN" altLang="en-US" sz="4800" dirty="0">
              <a:ea typeface="微软雅黑" panose="020B0503020204020204" pitchFamily="34" charset="-122"/>
            </a:endParaRPr>
          </a:p>
        </p:txBody>
      </p:sp>
      <p:grpSp>
        <p:nvGrpSpPr>
          <p:cNvPr id="10" name="Group 6"/>
          <p:cNvGrpSpPr/>
          <p:nvPr/>
        </p:nvGrpSpPr>
        <p:grpSpPr>
          <a:xfrm>
            <a:off x="838200" y="1657350"/>
            <a:ext cx="2209800" cy="2209800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5ED1E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53585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53585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33400" y="814070"/>
          <a:ext cx="8229600" cy="3738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85800"/>
                <a:gridCol w="1066800"/>
                <a:gridCol w="685800"/>
                <a:gridCol w="685800"/>
                <a:gridCol w="990600"/>
                <a:gridCol w="1371600"/>
                <a:gridCol w="1600200"/>
                <a:gridCol w="1143000"/>
              </a:tblGrid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序号</a:t>
                      </a:r>
                      <a:endParaRPr lang="zh-CN" altLang="en-US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姓名</a:t>
                      </a:r>
                      <a:endParaRPr lang="zh-CN" altLang="en-US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性别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年龄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职业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与推荐人关系</a:t>
                      </a:r>
                      <a:endParaRPr lang="zh-CN" altLang="en-US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联系方式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zh-CN" altLang="en-US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是否沟通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6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7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8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9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10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11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12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13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14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160"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lang="en-US" altLang="zh-CN" sz="1100" b="1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15</a:t>
                      </a: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endParaRPr lang="zh-CN" altLang="en-US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90267" y="9252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计划准增员卡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9677400" cy="5143500"/>
            <a:chOff x="0" y="0"/>
            <a:chExt cx="13911173" cy="7232650"/>
          </a:xfrm>
        </p:grpSpPr>
        <p:sp>
          <p:nvSpPr>
            <p:cNvPr id="3" name="矩形 2"/>
            <p:cNvSpPr/>
            <p:nvPr/>
          </p:nvSpPr>
          <p:spPr>
            <a:xfrm>
              <a:off x="2862714" y="6577549"/>
              <a:ext cx="775137" cy="4760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模板下载：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www.1ppt.com/moban/     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行业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模板：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www.1ppt.com/hangye/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节日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模板：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www.1ppt.com/jieri/           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素材下载：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www.1ppt.com/sucai/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背景图片：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www.1ppt.com/beijing/      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图表下载：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www.1ppt.com/tubiao/     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优秀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www.1ppt.com/xiazai/        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教程： 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www.1ppt.com/powerpoint/     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Word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教程： 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www.1ppt.com/word/              Excel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教程：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www.1ppt.com/excel/ 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资料下载：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www.1ppt.com/ziliao/                PPT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课件下载：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www.1ppt.com/kejian/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范文下载：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www.1ppt.com/fanwen/             </a:t>
              </a: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试卷下载：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www.1ppt.com/shiti/ 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教案下载：</a:t>
              </a: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www.1ppt.com/jiaoan/  </a:t>
              </a:r>
              <a:r>
                <a:rPr kumimoji="0" lang="en-US" altLang="zh-CN" sz="1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      PPT</a:t>
              </a:r>
              <a:r>
                <a:rPr kumimoji="0" lang="zh-CN" altLang="en-US" sz="1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论坛：</a:t>
              </a:r>
              <a:r>
                <a:rPr kumimoji="0" lang="en-US" altLang="zh-CN" sz="1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www.1ppt.cn</a:t>
              </a:r>
              <a:endPara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微软雅黑" panose="020B0503020204020204" pitchFamily="34" charset="-122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 </a:t>
              </a:r>
              <a:endPara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ea typeface="微软雅黑" panose="020B0503020204020204" pitchFamily="34" charset="-122"/>
              </a:endParaRPr>
            </a:p>
          </p:txBody>
        </p:sp>
        <p:sp>
          <p:nvSpPr>
            <p:cNvPr id="4" name="任意多边形 3"/>
            <p:cNvSpPr/>
            <p:nvPr/>
          </p:nvSpPr>
          <p:spPr bwMode="auto">
            <a:xfrm>
              <a:off x="185916" y="2691506"/>
              <a:ext cx="6903869" cy="4541144"/>
            </a:xfrm>
            <a:custGeom>
              <a:avLst/>
              <a:gdLst>
                <a:gd name="connsiteX0" fmla="*/ 3452105 w 6903869"/>
                <a:gd name="connsiteY0" fmla="*/ 0 h 4541144"/>
                <a:gd name="connsiteX1" fmla="*/ 6903869 w 6903869"/>
                <a:gd name="connsiteY1" fmla="*/ 4541144 h 4541144"/>
                <a:gd name="connsiteX2" fmla="*/ 0 w 6903869"/>
                <a:gd name="connsiteY2" fmla="*/ 4541144 h 4541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903869" h="4541144">
                  <a:moveTo>
                    <a:pt x="3452105" y="0"/>
                  </a:moveTo>
                  <a:lnTo>
                    <a:pt x="6903869" y="4541144"/>
                  </a:lnTo>
                  <a:lnTo>
                    <a:pt x="0" y="4541144"/>
                  </a:lnTo>
                  <a:close/>
                </a:path>
              </a:pathLst>
            </a:custGeom>
            <a:blipFill dpi="0" rotWithShape="1">
              <a:blip r:embed="rId2" cstate="screen">
                <a:grayscl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>
              <a:noAutofit/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Freeform 9"/>
            <p:cNvSpPr/>
            <p:nvPr/>
          </p:nvSpPr>
          <p:spPr bwMode="auto">
            <a:xfrm>
              <a:off x="0" y="0"/>
              <a:ext cx="5165541" cy="6795119"/>
            </a:xfrm>
            <a:custGeom>
              <a:avLst/>
              <a:gdLst>
                <a:gd name="T0" fmla="*/ 0 w 2314"/>
                <a:gd name="T1" fmla="*/ 0 h 3044"/>
                <a:gd name="T2" fmla="*/ 2314 w 2314"/>
                <a:gd name="T3" fmla="*/ 0 h 3044"/>
                <a:gd name="T4" fmla="*/ 0 w 2314"/>
                <a:gd name="T5" fmla="*/ 3044 h 3044"/>
                <a:gd name="T6" fmla="*/ 0 w 2314"/>
                <a:gd name="T7" fmla="*/ 0 h 3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14" h="3044">
                  <a:moveTo>
                    <a:pt x="0" y="0"/>
                  </a:moveTo>
                  <a:lnTo>
                    <a:pt x="2314" y="0"/>
                  </a:lnTo>
                  <a:lnTo>
                    <a:pt x="0" y="30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D1E5">
                <a:alpha val="89020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Freeform 10"/>
            <p:cNvSpPr/>
            <p:nvPr/>
          </p:nvSpPr>
          <p:spPr bwMode="auto">
            <a:xfrm>
              <a:off x="0" y="0"/>
              <a:ext cx="3076109" cy="4044926"/>
            </a:xfrm>
            <a:custGeom>
              <a:avLst/>
              <a:gdLst>
                <a:gd name="T0" fmla="*/ 0 w 1378"/>
                <a:gd name="T1" fmla="*/ 0 h 1812"/>
                <a:gd name="T2" fmla="*/ 1378 w 1378"/>
                <a:gd name="T3" fmla="*/ 0 h 1812"/>
                <a:gd name="T4" fmla="*/ 0 w 1378"/>
                <a:gd name="T5" fmla="*/ 1812 h 1812"/>
                <a:gd name="T6" fmla="*/ 0 w 1378"/>
                <a:gd name="T7" fmla="*/ 0 h 1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8" h="1812">
                  <a:moveTo>
                    <a:pt x="0" y="0"/>
                  </a:moveTo>
                  <a:lnTo>
                    <a:pt x="1378" y="0"/>
                  </a:lnTo>
                  <a:lnTo>
                    <a:pt x="0" y="181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4" cstate="screen">
                <a:grayscl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harpenSoften amount="5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矩形 259"/>
            <p:cNvSpPr>
              <a:spLocks noChangeArrowheads="1"/>
            </p:cNvSpPr>
            <p:nvPr/>
          </p:nvSpPr>
          <p:spPr bwMode="auto">
            <a:xfrm>
              <a:off x="5695913" y="1794769"/>
              <a:ext cx="8215260" cy="4154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>
                <a:buNone/>
              </a:pPr>
              <a:r>
                <a:rPr lang="en-US" altLang="zh-CN" sz="9600" dirty="0" smtClean="0">
                  <a:solidFill>
                    <a:schemeClr val="accent1"/>
                  </a:solidFill>
                  <a:cs typeface="Arial" panose="020B0604020202020204" pitchFamily="34" charset="0"/>
                </a:rPr>
                <a:t>THANK YOU</a:t>
              </a:r>
              <a:endParaRPr lang="zh-CN" altLang="en-US" sz="7200" dirty="0">
                <a:solidFill>
                  <a:schemeClr val="accent1"/>
                </a:solidFill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1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lnDef>
  </a:objectDefaults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2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华文琥珀" pitchFamily="2" charset="-122"/>
          </a:defRPr>
        </a:defPPr>
      </a:lstStyle>
    </a:lnDef>
  </a:objectDefaults>
  <a:extraClrSchemeLst>
    <a:extraClrScheme>
      <a:clrScheme name="2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楷体_GB2312" panose="02010609030101010101" pitchFamily="49" charset="-122"/>
            <a:ea typeface="楷体_GB2312" panose="02010609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楷体_GB2312" panose="02010609030101010101" pitchFamily="49" charset="-122"/>
            <a:ea typeface="楷体_GB2312" panose="02010609030101010101" pitchFamily="49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2-走进平安（2009年9月第一版）</Template>
  <TotalTime>2</TotalTime>
  <Words>1394</Words>
  <Application>Microsoft Office PowerPoint</Application>
  <PresentationFormat>全屏显示(16:9)</PresentationFormat>
  <Paragraphs>210</Paragraphs>
  <Slides>20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20</vt:i4>
      </vt:variant>
    </vt:vector>
  </HeadingPairs>
  <TitlesOfParts>
    <vt:vector size="38" baseType="lpstr">
      <vt:lpstr>MS PGothic</vt:lpstr>
      <vt:lpstr>Open Sans Light</vt:lpstr>
      <vt:lpstr>STIXGeneral-Bold</vt:lpstr>
      <vt:lpstr>黑体</vt:lpstr>
      <vt:lpstr>华文琥珀</vt:lpstr>
      <vt:lpstr>楷体_GB2312</vt:lpstr>
      <vt:lpstr>宋体</vt:lpstr>
      <vt:lpstr>微软雅黑</vt:lpstr>
      <vt:lpstr>Arial</vt:lpstr>
      <vt:lpstr>Arial Black</vt:lpstr>
      <vt:lpstr>Calibri</vt:lpstr>
      <vt:lpstr>Open Sans</vt:lpstr>
      <vt:lpstr>Times New Roman</vt:lpstr>
      <vt:lpstr>Wingdings</vt:lpstr>
      <vt:lpstr>1</vt:lpstr>
      <vt:lpstr>1_自定义设计方案</vt:lpstr>
      <vt:lpstr>2_自定义设计方案</vt:lpstr>
      <vt:lpstr>3_自定义设计方案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穆青</dc:creator>
  <cp:lastModifiedBy>admin</cp:lastModifiedBy>
  <cp:revision>512</cp:revision>
  <cp:lastPrinted>2113-01-01T00:00:00Z</cp:lastPrinted>
  <dcterms:created xsi:type="dcterms:W3CDTF">2113-01-01T00:00:00Z</dcterms:created>
  <dcterms:modified xsi:type="dcterms:W3CDTF">2021-03-12T02:16:34Z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ContentTypeId">
    <vt:lpwstr>0x0101006F992DCA5E35384EA967C1398899CBB0</vt:lpwstr>
  </property>
  <property fmtid="{D5CDD505-2E9C-101B-9397-08002B2CF9AE}" pid="4" name="KSOProductBuildVer">
    <vt:lpwstr>2052-11.1.0.9999</vt:lpwstr>
  </property>
</Properties>
</file>