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AD2F3-C852-49F5-AAAF-FF6B22F94ED3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48E5D4-DDE5-4EDB-9FC8-4C8D489B6C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709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>
              <a:defRPr/>
            </a:pPr>
            <a:fld id="{5EF1A513-6729-405A-A693-3E69C134FAE8}" type="slidenum">
              <a:rPr lang="zh-CN" altLang="en-US">
                <a:solidFill>
                  <a:srgbClr val="000000"/>
                </a:solidFill>
              </a:rPr>
              <a:pPr defTabSz="912813">
                <a:defRPr/>
              </a:pPr>
              <a:t>1</a:t>
            </a:fld>
            <a:endParaRPr lang="en-US" altLang="zh-CN">
              <a:solidFill>
                <a:srgbClr val="000000"/>
              </a:solidFill>
              <a:ea typeface="微软雅黑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008313"/>
            <a:ext cx="3859213" cy="384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7"/>
          <p:cNvSpPr>
            <a:spLocks noChangeArrowheads="1"/>
          </p:cNvSpPr>
          <p:nvPr userDrawn="1"/>
        </p:nvSpPr>
        <p:spPr bwMode="auto">
          <a:xfrm>
            <a:off x="1908175" y="195263"/>
            <a:ext cx="7235825" cy="266700"/>
          </a:xfrm>
          <a:prstGeom prst="rect">
            <a:avLst/>
          </a:prstGeom>
          <a:solidFill>
            <a:srgbClr val="D10000"/>
          </a:solidFill>
          <a:ln>
            <a:noFill/>
          </a:ln>
          <a:extLst>
            <a:ext uri="{91240B29-F687-4F45-9708-019B960494DF}">
              <a14:hiddenLine xmlns:a14="http://schemas.microsoft.com/office/drawing/2010/main" w="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b="0" smtClean="0">
              <a:solidFill>
                <a:srgbClr val="000000"/>
              </a:solidFill>
              <a:ea typeface="华文细黑" pitchFamily="2" charset="-122"/>
            </a:endParaRPr>
          </a:p>
        </p:txBody>
      </p:sp>
      <p:sp>
        <p:nvSpPr>
          <p:cNvPr id="6" name="矩形 8"/>
          <p:cNvSpPr>
            <a:spLocks noChangeArrowheads="1"/>
          </p:cNvSpPr>
          <p:nvPr userDrawn="1"/>
        </p:nvSpPr>
        <p:spPr bwMode="auto">
          <a:xfrm>
            <a:off x="-3175" y="195263"/>
            <a:ext cx="1119188" cy="266700"/>
          </a:xfrm>
          <a:prstGeom prst="rect">
            <a:avLst/>
          </a:prstGeom>
          <a:solidFill>
            <a:srgbClr val="D10000"/>
          </a:solidFill>
          <a:ln>
            <a:noFill/>
          </a:ln>
          <a:extLst>
            <a:ext uri="{91240B29-F687-4F45-9708-019B960494DF}">
              <a14:hiddenLine xmlns:a14="http://schemas.microsoft.com/office/drawing/2010/main" w="9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b="0" smtClean="0">
              <a:solidFill>
                <a:srgbClr val="000000"/>
              </a:solidFill>
              <a:ea typeface="华文细黑" pitchFamily="2" charset="-122"/>
            </a:endParaRPr>
          </a:p>
        </p:txBody>
      </p:sp>
      <p:pic>
        <p:nvPicPr>
          <p:cNvPr id="7" name="Picture 5" descr="100712-中国人寿logo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713" y="25400"/>
            <a:ext cx="1335087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>
                <a:ea typeface="楷体_GB2312" pitchFamily="49" charset="-122"/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48567-17B8-4D51-B7E3-D8E229F0B4C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0505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24A6-9320-41C9-8633-3AD514F8A6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538657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5D1E1-742F-4F87-98E7-D68A145805C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1434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0825" y="1123950"/>
            <a:ext cx="4316413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19638" y="1123950"/>
            <a:ext cx="4316412" cy="4968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813CA-4CFE-4EE6-8435-B7946424FF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9269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85A81-1FBB-4010-8396-7E4101E6F17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9459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CF533-2802-4D28-AF74-32745C0199A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52261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96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18489-1206-4F7E-9183-DC709F2919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0716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4026A-A662-4E2A-B6F0-FFA45D0CAAD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541693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DA023-F152-446C-9377-AF2A5FDF6F3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876605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04025" y="44450"/>
            <a:ext cx="2232025" cy="6048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7950" y="44450"/>
            <a:ext cx="6543675" cy="6048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6C0E7-357E-4CB5-AE58-F97907FA5A0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141268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950" y="44450"/>
            <a:ext cx="8928100" cy="8636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250825" y="1123950"/>
            <a:ext cx="8785225" cy="4968875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B551CC-8DC9-4F42-B83E-24D1C958BE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5344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2014/12/7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4763"/>
            <a:ext cx="9166225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-14288" y="982663"/>
            <a:ext cx="9144001" cy="3651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zh-CN" altLang="zh-CN" smtClean="0">
              <a:solidFill>
                <a:srgbClr val="000000"/>
              </a:solidFill>
            </a:endParaRP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44450"/>
            <a:ext cx="89281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7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123950"/>
            <a:ext cx="8785225" cy="497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6813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6813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6813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5E71DC-F4AA-4B58-919F-7765B8892E1A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18288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  <a:ea typeface="华文中宋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  <a:ea typeface="华文楷体" pitchFamily="2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38497"/>
            <a:ext cx="9144000" cy="1819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666619"/>
            <a:ext cx="6316402" cy="5191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699792" y="3189439"/>
            <a:ext cx="5688632" cy="2573828"/>
          </a:xfrm>
          <a:prstGeom prst="rect">
            <a:avLst/>
          </a:prstGeom>
          <a:noFill/>
        </p:spPr>
        <p:txBody>
          <a:bodyPr wrap="square" lIns="110540" tIns="55268" rIns="110540" bIns="5526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910">
              <a:defRPr/>
            </a:pPr>
            <a:r>
              <a:rPr lang="zh-CN" altLang="en-US" sz="6700" b="1" spc="60" dirty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保险</a:t>
            </a:r>
            <a:r>
              <a:rPr lang="zh-CN" altLang="en-US" sz="8000" b="1" spc="6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新</a:t>
            </a:r>
            <a:r>
              <a:rPr lang="zh-CN" altLang="en-US" sz="6700" b="1" spc="60" dirty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时代</a:t>
            </a:r>
            <a:endParaRPr lang="en-US" altLang="zh-CN" sz="6700" b="1" spc="60" dirty="0">
              <a:ln w="11430"/>
              <a:solidFill>
                <a:srgbClr val="0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pPr algn="ctr" defTabSz="913910">
              <a:defRPr/>
            </a:pPr>
            <a:r>
              <a:rPr lang="zh-CN" altLang="en-US" sz="6700" b="1" spc="60" dirty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国寿</a:t>
            </a:r>
            <a:r>
              <a:rPr lang="zh-CN" altLang="en-US" sz="8000" b="1" spc="6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鑫</a:t>
            </a:r>
            <a:r>
              <a:rPr lang="zh-CN" altLang="en-US" sz="6700" b="1" spc="60" dirty="0">
                <a:ln w="11430"/>
                <a:solidFill>
                  <a:srgbClr val="0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领航</a:t>
            </a:r>
          </a:p>
        </p:txBody>
      </p:sp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975683" y="0"/>
            <a:ext cx="5999238" cy="2286561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三羊开泰 全员迎战开门红之产品篇</a:t>
            </a:r>
          </a:p>
        </p:txBody>
      </p:sp>
    </p:spTree>
    <p:extLst>
      <p:ext uri="{BB962C8B-B14F-4D97-AF65-F5344CB8AC3E}">
        <p14:creationId xmlns:p14="http://schemas.microsoft.com/office/powerpoint/2010/main" val="3977681018"/>
      </p:ext>
    </p:extLst>
  </p:cSld>
  <p:clrMapOvr>
    <a:masterClrMapping/>
  </p:clrMapOvr>
  <p:transition spd="slow" advTm="953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4099" name="直接连接符 16"/>
          <p:cNvSpPr>
            <a:spLocks noChangeShapeType="1"/>
          </p:cNvSpPr>
          <p:nvPr/>
        </p:nvSpPr>
        <p:spPr bwMode="auto">
          <a:xfrm>
            <a:off x="4356610" y="2206625"/>
            <a:ext cx="4372079" cy="0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0" name="矩形 18"/>
          <p:cNvSpPr>
            <a:spLocks noChangeArrowheads="1"/>
          </p:cNvSpPr>
          <p:nvPr/>
        </p:nvSpPr>
        <p:spPr bwMode="auto">
          <a:xfrm>
            <a:off x="4950422" y="2997201"/>
            <a:ext cx="3616426" cy="25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18" tIns="41459" rIns="82918" bIns="41459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白：有人花钱吃喝，有人花钱点歌，有人花钱美容，有人花钱按摩，我花钱买国寿鑫如意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2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3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4" name="Oval 8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5" name="Oval 9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6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4107" name="Oval 11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72" b="108"/>
          <a:stretch>
            <a:fillRect/>
          </a:stretch>
        </p:blipFill>
        <p:spPr bwMode="auto">
          <a:xfrm>
            <a:off x="524792" y="1774826"/>
            <a:ext cx="4101948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6809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5123" name="直接连接符 16"/>
          <p:cNvSpPr>
            <a:spLocks noChangeShapeType="1"/>
          </p:cNvSpPr>
          <p:nvPr/>
        </p:nvSpPr>
        <p:spPr bwMode="auto">
          <a:xfrm>
            <a:off x="4356610" y="2206625"/>
            <a:ext cx="4372079" cy="0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4" name="矩形 18"/>
          <p:cNvSpPr>
            <a:spLocks noChangeArrowheads="1"/>
          </p:cNvSpPr>
          <p:nvPr/>
        </p:nvSpPr>
        <p:spPr bwMode="auto">
          <a:xfrm>
            <a:off x="4950422" y="2997201"/>
            <a:ext cx="3616426" cy="2969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18" tIns="41459" rIns="82918" bIns="41459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白：买鑫如意的三大理由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1、养老靠自己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2、养老要稳健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3、养老不能等。</a:t>
            </a: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6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7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8" name="Oval 8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29" name="Oval 9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30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5131" name="Oval 11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68" b="108"/>
          <a:stretch>
            <a:fillRect/>
          </a:stretch>
        </p:blipFill>
        <p:spPr bwMode="auto">
          <a:xfrm>
            <a:off x="524792" y="1774827"/>
            <a:ext cx="4103138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72375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bldLvl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1"/>
          <p:cNvSpPr>
            <a:spLocks noChangeArrowheads="1"/>
          </p:cNvSpPr>
          <p:nvPr/>
        </p:nvSpPr>
        <p:spPr bwMode="auto">
          <a:xfrm>
            <a:off x="470053" y="112452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6147" name="直接连接符 16"/>
          <p:cNvSpPr>
            <a:spLocks noChangeShapeType="1"/>
          </p:cNvSpPr>
          <p:nvPr/>
        </p:nvSpPr>
        <p:spPr bwMode="auto">
          <a:xfrm>
            <a:off x="4356610" y="2206625"/>
            <a:ext cx="4372079" cy="0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48" name="矩形 18"/>
          <p:cNvSpPr>
            <a:spLocks noChangeArrowheads="1"/>
          </p:cNvSpPr>
          <p:nvPr/>
        </p:nvSpPr>
        <p:spPr bwMode="auto">
          <a:xfrm>
            <a:off x="4950422" y="1537475"/>
            <a:ext cx="3616426" cy="39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18" tIns="41459" rIns="82918" bIns="41459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白：养老靠自己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子女养老看人品，独生子女经济难，上老下小工作忙。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社保养老看政策，养老空账在透支，延迟退休领钱晚。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黑：对，对，子女压力大，政府有难处。养老还得靠自己。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50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51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53" name="Oval 9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54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6155" name="Oval 11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6157" name="Text Box 13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" b="96"/>
          <a:stretch>
            <a:fillRect/>
          </a:stretch>
        </p:blipFill>
        <p:spPr bwMode="auto">
          <a:xfrm>
            <a:off x="558299" y="1196752"/>
            <a:ext cx="4103138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89176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7171" name="直接连接符 16"/>
          <p:cNvSpPr>
            <a:spLocks noChangeShapeType="1"/>
          </p:cNvSpPr>
          <p:nvPr/>
        </p:nvSpPr>
        <p:spPr bwMode="auto">
          <a:xfrm>
            <a:off x="4356610" y="2206625"/>
            <a:ext cx="4372079" cy="0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72" name="矩形 18"/>
          <p:cNvSpPr>
            <a:spLocks noChangeArrowheads="1"/>
          </p:cNvSpPr>
          <p:nvPr/>
        </p:nvSpPr>
        <p:spPr bwMode="auto">
          <a:xfrm>
            <a:off x="4950422" y="2206625"/>
            <a:ext cx="3616426" cy="398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18" tIns="41459" rIns="82918" bIns="41459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白：养老要稳健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投资怕风险，投啥啥下跌，房子难上涨，黄金大跳水，股票过山车。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存钱怕通胀，物价飞升快，本金在贬值，活存没利息，定存不灵活。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2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黑：老来不能没品质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74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75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78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" b="-29"/>
          <a:stretch>
            <a:fillRect/>
          </a:stretch>
        </p:blipFill>
        <p:spPr bwMode="auto">
          <a:xfrm>
            <a:off x="523602" y="1774827"/>
            <a:ext cx="4103138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706587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bldLvl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8195" name="直接连接符 16"/>
          <p:cNvSpPr>
            <a:spLocks noChangeShapeType="1"/>
          </p:cNvSpPr>
          <p:nvPr/>
        </p:nvSpPr>
        <p:spPr bwMode="auto">
          <a:xfrm>
            <a:off x="4356610" y="2206625"/>
            <a:ext cx="4372079" cy="0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196" name="矩形 18"/>
          <p:cNvSpPr>
            <a:spLocks noChangeArrowheads="1"/>
          </p:cNvSpPr>
          <p:nvPr/>
        </p:nvSpPr>
        <p:spPr bwMode="auto">
          <a:xfrm>
            <a:off x="5100391" y="1667032"/>
            <a:ext cx="3616426" cy="4597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18" tIns="41459" rIns="82918" bIns="41459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白：养老不能等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早备早安心，越早越轻松。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专款要专用，强制储备好。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不随环境变，未来要确定。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sz="2500" b="1" dirty="0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黑：我现在就行动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198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199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200" name="Oval 8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201" name="Oval 9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202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8203" name="Oval 11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" b="-12"/>
          <a:stretch>
            <a:fillRect/>
          </a:stretch>
        </p:blipFill>
        <p:spPr bwMode="auto">
          <a:xfrm>
            <a:off x="523602" y="1774827"/>
            <a:ext cx="4103138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3808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9219" name="直接连接符 16"/>
          <p:cNvSpPr>
            <a:spLocks noChangeShapeType="1"/>
          </p:cNvSpPr>
          <p:nvPr/>
        </p:nvSpPr>
        <p:spPr bwMode="auto">
          <a:xfrm>
            <a:off x="4356610" y="2206625"/>
            <a:ext cx="4372079" cy="0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0" name="矩形 18"/>
          <p:cNvSpPr>
            <a:spLocks noChangeArrowheads="1"/>
          </p:cNvSpPr>
          <p:nvPr/>
        </p:nvSpPr>
        <p:spPr bwMode="auto">
          <a:xfrm>
            <a:off x="4950422" y="2636839"/>
            <a:ext cx="3616426" cy="3245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18" tIns="41459" rIns="82918" bIns="41459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白：轻松养老，中国人寿鑫如意帮你搞定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交费时间短，五年养一生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七十也能买，即交即能领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利率进合同，安全很靠谱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复利能滚存，通胀不担心</a:t>
            </a:r>
          </a:p>
          <a:p>
            <a:pPr fontAlgn="base">
              <a:lnSpc>
                <a:spcPct val="130000"/>
              </a:lnSpc>
              <a:spcBef>
                <a:spcPts val="544"/>
              </a:spcBef>
              <a:spcAft>
                <a:spcPts val="544"/>
              </a:spcAft>
            </a:pPr>
            <a:r>
              <a:rPr lang="zh-CN" altLang="en-US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领取很灵活，养老鑫如意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2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3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4" name="Oval 8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5" name="Oval 9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6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227" name="Oval 11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923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" b="-64"/>
          <a:stretch>
            <a:fillRect/>
          </a:stretch>
        </p:blipFill>
        <p:spPr bwMode="auto">
          <a:xfrm>
            <a:off x="523602" y="1774827"/>
            <a:ext cx="4103138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80051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4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5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6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7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48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9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8" b="-46"/>
          <a:stretch>
            <a:fillRect/>
          </a:stretch>
        </p:blipFill>
        <p:spPr bwMode="auto">
          <a:xfrm>
            <a:off x="254662" y="1343026"/>
            <a:ext cx="8203896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5730901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68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69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70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71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72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273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127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40" b="-41"/>
          <a:stretch>
            <a:fillRect/>
          </a:stretch>
        </p:blipFill>
        <p:spPr bwMode="auto">
          <a:xfrm>
            <a:off x="199921" y="1341438"/>
            <a:ext cx="8366927" cy="472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0787968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92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93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96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230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01" b="14"/>
          <a:stretch>
            <a:fillRect/>
          </a:stretch>
        </p:blipFill>
        <p:spPr bwMode="auto">
          <a:xfrm>
            <a:off x="201112" y="1485900"/>
            <a:ext cx="8297906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4487836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3316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3317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3318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3319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3320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3321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" b="23"/>
          <a:stretch>
            <a:fillRect/>
          </a:stretch>
        </p:blipFill>
        <p:spPr bwMode="auto">
          <a:xfrm>
            <a:off x="199921" y="1412875"/>
            <a:ext cx="8366927" cy="461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75029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4340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4341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4343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4344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" b="-61"/>
          <a:stretch>
            <a:fillRect/>
          </a:stretch>
        </p:blipFill>
        <p:spPr bwMode="auto">
          <a:xfrm>
            <a:off x="199921" y="1414463"/>
            <a:ext cx="8313377" cy="466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4215176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5364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5365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5366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5367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5368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5369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5371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" b="70"/>
          <a:stretch>
            <a:fillRect/>
          </a:stretch>
        </p:blipFill>
        <p:spPr bwMode="auto">
          <a:xfrm>
            <a:off x="199921" y="1341439"/>
            <a:ext cx="8312187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8032845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6388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6389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6390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6391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6392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6393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639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" b="113"/>
          <a:stretch>
            <a:fillRect/>
          </a:stretch>
        </p:blipFill>
        <p:spPr bwMode="auto">
          <a:xfrm>
            <a:off x="199921" y="1414464"/>
            <a:ext cx="8312187" cy="458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1284250"/>
      </p:ext>
    </p:extLst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1"/>
          <p:cNvSpPr>
            <a:spLocks noChangeArrowheads="1"/>
          </p:cNvSpPr>
          <p:nvPr/>
        </p:nvSpPr>
        <p:spPr bwMode="auto">
          <a:xfrm>
            <a:off x="470053" y="1701800"/>
            <a:ext cx="4210238" cy="4319588"/>
          </a:xfrm>
          <a:prstGeom prst="rect">
            <a:avLst/>
          </a:prstGeom>
          <a:solidFill>
            <a:srgbClr val="78AA0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766" tIns="42611" rIns="81766" bIns="4261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Calibri" pitchFamily="34" charset="0"/>
              <a:ea typeface="Calibri" pitchFamily="34" charset="0"/>
              <a:cs typeface="Calibri" pitchFamily="34" charset="0"/>
              <a:sym typeface="Calibri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 rot="19980000" flipV="1">
            <a:off x="253472" y="1773239"/>
            <a:ext cx="917493" cy="431800"/>
          </a:xfrm>
          <a:prstGeom prst="rect">
            <a:avLst/>
          </a:prstGeom>
          <a:solidFill>
            <a:srgbClr val="78AA0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412" name="直接连接符 16"/>
          <p:cNvSpPr>
            <a:spLocks noChangeShapeType="1"/>
          </p:cNvSpPr>
          <p:nvPr/>
        </p:nvSpPr>
        <p:spPr bwMode="auto">
          <a:xfrm>
            <a:off x="8728688" y="4725988"/>
            <a:ext cx="0" cy="17287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413" name="直接连接符 16"/>
          <p:cNvSpPr>
            <a:spLocks noChangeShapeType="1"/>
          </p:cNvSpPr>
          <p:nvPr/>
        </p:nvSpPr>
        <p:spPr bwMode="auto">
          <a:xfrm>
            <a:off x="1494647" y="6310314"/>
            <a:ext cx="7449432" cy="1587"/>
          </a:xfrm>
          <a:prstGeom prst="line">
            <a:avLst/>
          </a:prstGeom>
          <a:noFill/>
          <a:ln w="9525" cap="flat" cmpd="sng">
            <a:solidFill>
              <a:srgbClr val="78AA0A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414" name="Oval 6"/>
          <p:cNvSpPr>
            <a:spLocks noChangeArrowheads="1"/>
          </p:cNvSpPr>
          <p:nvPr/>
        </p:nvSpPr>
        <p:spPr bwMode="auto">
          <a:xfrm>
            <a:off x="8673949" y="6237289"/>
            <a:ext cx="110670" cy="147637"/>
          </a:xfrm>
          <a:prstGeom prst="ellipse">
            <a:avLst/>
          </a:prstGeom>
          <a:solidFill>
            <a:schemeClr val="tx1"/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415" name="Oval 7"/>
          <p:cNvSpPr>
            <a:spLocks noChangeArrowheads="1"/>
          </p:cNvSpPr>
          <p:nvPr/>
        </p:nvSpPr>
        <p:spPr bwMode="auto">
          <a:xfrm>
            <a:off x="1441098" y="62372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416" name="矩形 1"/>
          <p:cNvSpPr>
            <a:spLocks noChangeArrowheads="1"/>
          </p:cNvSpPr>
          <p:nvPr/>
        </p:nvSpPr>
        <p:spPr bwMode="auto">
          <a:xfrm>
            <a:off x="7525593" y="0"/>
            <a:ext cx="754463" cy="765176"/>
          </a:xfrm>
          <a:prstGeom prst="rect">
            <a:avLst/>
          </a:prstGeom>
          <a:solidFill>
            <a:srgbClr val="9BD10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417" name="Oval 9"/>
          <p:cNvSpPr>
            <a:spLocks noChangeArrowheads="1"/>
          </p:cNvSpPr>
          <p:nvPr/>
        </p:nvSpPr>
        <p:spPr bwMode="auto">
          <a:xfrm>
            <a:off x="8673949" y="4725989"/>
            <a:ext cx="110670" cy="147637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2918" tIns="41459" rIns="82918" bIns="41459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b="1">
              <a:solidFill>
                <a:srgbClr val="000000"/>
              </a:solidFill>
              <a:ea typeface="宋体" charset="-122"/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361761" y="333375"/>
            <a:ext cx="465614" cy="99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82918" tIns="41459" rIns="82918" bIns="41459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万 一    网制作收集整理，转载请注明出处，违者必究</a:t>
            </a:r>
          </a:p>
        </p:txBody>
      </p:sp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68" b="113"/>
          <a:stretch>
            <a:fillRect/>
          </a:stretch>
        </p:blipFill>
        <p:spPr bwMode="auto">
          <a:xfrm>
            <a:off x="199921" y="1341439"/>
            <a:ext cx="8366927" cy="474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7265639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华文中宋"/>
        <a:cs typeface=""/>
      </a:majorFont>
      <a:minorFont>
        <a:latin typeface="Arial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449</Words>
  <Application>Microsoft Office PowerPoint</Application>
  <PresentationFormat>全屏显示(4:3)</PresentationFormat>
  <Paragraphs>42</Paragraphs>
  <Slides>15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17" baseType="lpstr">
      <vt:lpstr>Office 主题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cheny</dc:creator>
  <cp:lastModifiedBy>cheny</cp:lastModifiedBy>
  <cp:revision>1</cp:revision>
  <dcterms:created xsi:type="dcterms:W3CDTF">2014-12-06T18:37:47Z</dcterms:created>
  <dcterms:modified xsi:type="dcterms:W3CDTF">2014-12-06T18:39:52Z</dcterms:modified>
</cp:coreProperties>
</file>