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  <p:sldMasterId id="2147483704" r:id="rId2"/>
    <p:sldMasterId id="2147483740" r:id="rId3"/>
  </p:sldMasterIdLst>
  <p:notesMasterIdLst>
    <p:notesMasterId r:id="rId30"/>
  </p:notesMasterIdLst>
  <p:sldIdLst>
    <p:sldId id="305" r:id="rId4"/>
    <p:sldId id="439" r:id="rId5"/>
    <p:sldId id="440" r:id="rId6"/>
    <p:sldId id="454" r:id="rId7"/>
    <p:sldId id="436" r:id="rId8"/>
    <p:sldId id="450" r:id="rId9"/>
    <p:sldId id="456" r:id="rId10"/>
    <p:sldId id="455" r:id="rId11"/>
    <p:sldId id="437" r:id="rId12"/>
    <p:sldId id="442" r:id="rId13"/>
    <p:sldId id="443" r:id="rId14"/>
    <p:sldId id="444" r:id="rId15"/>
    <p:sldId id="445" r:id="rId16"/>
    <p:sldId id="446" r:id="rId17"/>
    <p:sldId id="447" r:id="rId18"/>
    <p:sldId id="448" r:id="rId19"/>
    <p:sldId id="449" r:id="rId20"/>
    <p:sldId id="438" r:id="rId21"/>
    <p:sldId id="451" r:id="rId22"/>
    <p:sldId id="452" r:id="rId23"/>
    <p:sldId id="453" r:id="rId24"/>
    <p:sldId id="459" r:id="rId25"/>
    <p:sldId id="460" r:id="rId26"/>
    <p:sldId id="457" r:id="rId27"/>
    <p:sldId id="458" r:id="rId28"/>
    <p:sldId id="297" r:id="rId29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55E"/>
    <a:srgbClr val="009960"/>
    <a:srgbClr val="C64847"/>
    <a:srgbClr val="FFFFFF"/>
    <a:srgbClr val="F05425"/>
    <a:srgbClr val="00349E"/>
    <a:srgbClr val="60B5CC"/>
    <a:srgbClr val="0BA56D"/>
    <a:srgbClr val="009B63"/>
    <a:srgbClr val="D47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深色样式 1 - 强调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6" autoAdjust="0"/>
    <p:restoredTop sz="93773" autoAdjust="0"/>
  </p:normalViewPr>
  <p:slideViewPr>
    <p:cSldViewPr snapToGrid="0">
      <p:cViewPr varScale="1">
        <p:scale>
          <a:sx n="75" d="100"/>
          <a:sy n="75" d="100"/>
        </p:scale>
        <p:origin x="1113" y="5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73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5A533-03C7-4FE7-BBAA-AC46A24EED2D}" type="datetimeFigureOut">
              <a:rPr lang="zh-CN" altLang="en-US" smtClean="0"/>
              <a:pPr/>
              <a:t>2015-11-16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C61C3-FE4D-474E-8F8D-A74D27DEF52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64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 smtClean="0">
                <a:sym typeface="Wingdings" panose="05000000000000000000" pitchFamily="2" charset="2"/>
              </a:rPr>
              <a:t></a:t>
            </a:r>
            <a:r>
              <a:rPr lang="zh-CN" altLang="en-US" sz="1200" dirty="0" smtClean="0">
                <a:solidFill>
                  <a:srgbClr val="000000"/>
                </a:solidFill>
                <a:latin typeface="华文楷体" panose="02010600040101010101" pitchFamily="2" charset="-122"/>
              </a:rPr>
              <a:t>讲师讲述：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61C3-FE4D-474E-8F8D-A74D27DEF52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569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mtClean="0">
                <a:sym typeface="Wingdings" panose="05000000000000000000" pitchFamily="2" charset="2"/>
              </a:rPr>
              <a:t></a:t>
            </a:r>
            <a:r>
              <a:rPr lang="zh-CN" altLang="en-US" sz="1200" smtClean="0">
                <a:solidFill>
                  <a:srgbClr val="000000"/>
                </a:solidFill>
                <a:latin typeface="华文楷体" panose="02010600040101010101" pitchFamily="2" charset="-122"/>
              </a:rPr>
              <a:t>讲师讲述：</a:t>
            </a:r>
          </a:p>
          <a:p>
            <a:r>
              <a:rPr lang="zh-CN" altLang="en-US" smtClean="0"/>
              <a:t>统一</a:t>
            </a:r>
            <a:r>
              <a:rPr lang="zh-CN" altLang="en-US" dirty="0" smtClean="0"/>
              <a:t>结束模版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61C3-FE4D-474E-8F8D-A74D27DEF52C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215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摩天轮Ⅰ-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7230" y="1815736"/>
            <a:ext cx="7772400" cy="1681163"/>
          </a:xfr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00349E"/>
              </a:gs>
              <a:gs pos="32000">
                <a:srgbClr val="00349E"/>
              </a:gs>
              <a:gs pos="99000">
                <a:srgbClr val="00349E"/>
              </a:gs>
            </a:gsLst>
            <a:lin ang="5400000" scaled="0"/>
          </a:gra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none"/>
        </p:style>
        <p:txBody>
          <a:bodyPr anchor="ctr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9962"/>
            <a:ext cx="7772400" cy="1122362"/>
          </a:xfrm>
          <a:ln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4E72-2350-4D5B-A40F-1972663BEC5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336-CC1A-4156-AEEF-D9C326AF1C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85800" y="1436484"/>
            <a:ext cx="4940300" cy="338554"/>
            <a:chOff x="101600" y="104772"/>
            <a:chExt cx="5291592" cy="338554"/>
          </a:xfrm>
        </p:grpSpPr>
        <p:sp>
          <p:nvSpPr>
            <p:cNvPr id="8" name="文本框 7"/>
            <p:cNvSpPr txBox="1"/>
            <p:nvPr userDrawn="1"/>
          </p:nvSpPr>
          <p:spPr>
            <a:xfrm>
              <a:off x="101600" y="104772"/>
              <a:ext cx="2781300" cy="33855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prstClr val="white"/>
                  </a:solidFill>
                </a:rPr>
                <a:t>自强不息，厚德载物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 userDrawn="1"/>
          </p:nvSpPr>
          <p:spPr>
            <a:xfrm>
              <a:off x="2882901" y="104772"/>
              <a:ext cx="2510291" cy="33855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dist"/>
              <a:r>
                <a:rPr lang="zh-CN" altLang="en-US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寿险</a:t>
              </a:r>
              <a:r>
                <a:rPr lang="en-US" altLang="zh-CN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财险</a:t>
              </a:r>
              <a:r>
                <a:rPr lang="en-US" altLang="zh-CN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基金</a:t>
              </a:r>
              <a:endParaRPr lang="zh-CN" altLang="en-US" sz="1400" b="1" dirty="0">
                <a:solidFill>
                  <a:prstClr val="black">
                    <a:lumMod val="60000"/>
                    <a:lumOff val="40000"/>
                  </a:prstClr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341" y="1293709"/>
            <a:ext cx="2706859" cy="615749"/>
          </a:xfrm>
          <a:prstGeom prst="stripedRightArrow">
            <a:avLst>
              <a:gd name="adj1" fmla="val 58250"/>
              <a:gd name="adj2" fmla="val 0"/>
            </a:avLst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980" y="4768910"/>
            <a:ext cx="1963339" cy="35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55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摩天轮Ⅱ-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7230" y="1815736"/>
            <a:ext cx="7772400" cy="1681163"/>
          </a:xfr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FF0000"/>
              </a:gs>
              <a:gs pos="32000">
                <a:srgbClr val="FF0000"/>
              </a:gs>
              <a:gs pos="99000">
                <a:srgbClr val="FF0000"/>
              </a:gs>
              <a:gs pos="100000">
                <a:srgbClr val="FF0000"/>
              </a:gs>
            </a:gsLst>
            <a:lin ang="5400000" scaled="0"/>
          </a:gradFill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none"/>
        </p:style>
        <p:txBody>
          <a:bodyPr anchor="ctr">
            <a:normAutofit/>
          </a:bodyPr>
          <a:lstStyle>
            <a:lvl1pPr algn="ctr">
              <a:defRPr sz="48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9962"/>
            <a:ext cx="7772400" cy="1122362"/>
          </a:xfrm>
          <a:ln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14E72-2350-4D5B-A40F-1972663BEC52}" type="datetime1">
              <a:rPr lang="zh-CN" altLang="en-US" smtClean="0"/>
              <a:pPr/>
              <a:t>2015-11-16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336-CC1A-4156-AEEF-D9C326AF1C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85800" y="1436484"/>
            <a:ext cx="4940300" cy="338554"/>
            <a:chOff x="101600" y="104772"/>
            <a:chExt cx="5291592" cy="338554"/>
          </a:xfrm>
        </p:grpSpPr>
        <p:sp>
          <p:nvSpPr>
            <p:cNvPr id="8" name="文本框 7"/>
            <p:cNvSpPr txBox="1"/>
            <p:nvPr userDrawn="1"/>
          </p:nvSpPr>
          <p:spPr>
            <a:xfrm>
              <a:off x="101600" y="104772"/>
              <a:ext cx="2781300" cy="33855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</a:rPr>
                <a:t>自强不息，厚德载物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 userDrawn="1"/>
          </p:nvSpPr>
          <p:spPr>
            <a:xfrm>
              <a:off x="2882901" y="104772"/>
              <a:ext cx="2510291" cy="33855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dist"/>
              <a:r>
                <a:rPr lang="zh-CN" altLang="en-US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寿险</a:t>
              </a:r>
              <a:r>
                <a:rPr lang="en-US" altLang="zh-CN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财险</a:t>
              </a:r>
              <a:r>
                <a:rPr lang="en-US" altLang="zh-CN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基金</a:t>
              </a:r>
              <a:endParaRPr lang="zh-CN" altLang="en-US" sz="1400" b="1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341" y="1293709"/>
            <a:ext cx="2706859" cy="615749"/>
          </a:xfrm>
          <a:prstGeom prst="stripedRightArrow">
            <a:avLst>
              <a:gd name="adj1" fmla="val 58250"/>
              <a:gd name="adj2" fmla="val 0"/>
            </a:avLst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980" y="4768910"/>
            <a:ext cx="1963339" cy="3536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142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前言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笃志恒信  立业长行</a:t>
            </a:r>
            <a:endParaRPr lang="zh-CN" altLang="en-US" sz="2000" kern="12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cxnSp>
        <p:nvCxnSpPr>
          <p:cNvPr id="14" name="直接连接符 13"/>
          <p:cNvCxnSpPr>
            <a:endCxn id="16" idx="0"/>
          </p:cNvCxnSpPr>
          <p:nvPr userDrawn="1"/>
        </p:nvCxnSpPr>
        <p:spPr>
          <a:xfrm flipV="1">
            <a:off x="3689622" y="6358113"/>
            <a:ext cx="5070438" cy="4596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斜纹 15"/>
          <p:cNvSpPr/>
          <p:nvPr userDrawn="1"/>
        </p:nvSpPr>
        <p:spPr>
          <a:xfrm rot="10800000">
            <a:off x="8381927" y="5854081"/>
            <a:ext cx="756266" cy="1008064"/>
          </a:xfrm>
          <a:prstGeom prst="diagStripe">
            <a:avLst/>
          </a:prstGeom>
          <a:solidFill>
            <a:srgbClr val="F05425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17" name="TextBox 38"/>
          <p:cNvSpPr txBox="1"/>
          <p:nvPr userDrawn="1"/>
        </p:nvSpPr>
        <p:spPr>
          <a:xfrm rot="18491087">
            <a:off x="8582639" y="627999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747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笃志恒信  立业长行</a:t>
            </a:r>
            <a:endParaRPr lang="zh-CN" altLang="en-US" sz="2000" kern="12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cxnSp>
        <p:nvCxnSpPr>
          <p:cNvPr id="14" name="直接连接符 13"/>
          <p:cNvCxnSpPr>
            <a:endCxn id="16" idx="0"/>
          </p:cNvCxnSpPr>
          <p:nvPr userDrawn="1"/>
        </p:nvCxnSpPr>
        <p:spPr>
          <a:xfrm flipV="1">
            <a:off x="3689622" y="6358113"/>
            <a:ext cx="5070438" cy="4596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斜纹 15"/>
          <p:cNvSpPr/>
          <p:nvPr userDrawn="1"/>
        </p:nvSpPr>
        <p:spPr>
          <a:xfrm rot="10800000">
            <a:off x="8381927" y="5854081"/>
            <a:ext cx="756266" cy="1008064"/>
          </a:xfrm>
          <a:prstGeom prst="diagStripe">
            <a:avLst/>
          </a:prstGeom>
          <a:solidFill>
            <a:srgbClr val="F05425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17" name="TextBox 38"/>
          <p:cNvSpPr txBox="1"/>
          <p:nvPr userDrawn="1"/>
        </p:nvSpPr>
        <p:spPr>
          <a:xfrm rot="18491087">
            <a:off x="8582640" y="627999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0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 userDrawn="1"/>
        </p:nvSpPr>
        <p:spPr>
          <a:xfrm>
            <a:off x="623888" y="2260600"/>
            <a:ext cx="5268912" cy="1410063"/>
          </a:xfrm>
          <a:prstGeom prst="rect">
            <a:avLst/>
          </a:prstGeom>
          <a:solidFill>
            <a:srgbClr val="00955E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txBody>
          <a:bodyPr vert="horz" lIns="91440" tIns="45720" rIns="91440" bIns="25200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2292463"/>
            <a:ext cx="5268912" cy="1378200"/>
          </a:xfr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FF0000"/>
              </a:gs>
              <a:gs pos="32000">
                <a:srgbClr val="FF0000"/>
              </a:gs>
              <a:gs pos="99000">
                <a:srgbClr val="FF0000"/>
              </a:gs>
              <a:gs pos="100000">
                <a:srgbClr val="FF0000"/>
              </a:gs>
            </a:gsLst>
            <a:lin ang="5400000" scaled="0"/>
          </a:gradFill>
          <a:ln>
            <a:solidFill>
              <a:schemeClr val="accent6"/>
            </a:solidFill>
          </a:ln>
        </p:spPr>
        <p:txBody>
          <a:bodyPr bIns="252000" anchor="b" anchorCtr="0"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 smtClean="0"/>
              <a:t>单击此处编辑母版副标题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25DA-BC20-453D-824F-3504E1975E29}" type="datetime1">
              <a:rPr lang="zh-CN" altLang="en-US" smtClean="0"/>
              <a:pPr/>
              <a:t>2015-11-16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336-CC1A-4156-AEEF-D9C326AF1C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1687578"/>
            <a:ext cx="2579083" cy="49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2800" y="2260600"/>
            <a:ext cx="2258423" cy="1432448"/>
          </a:xfrm>
          <a:prstGeom prst="stripedRightArrow">
            <a:avLst>
              <a:gd name="adj1" fmla="val 98960"/>
              <a:gd name="adj2" fmla="val 0"/>
            </a:avLst>
          </a:prstGeom>
          <a:effectLst>
            <a:reflection blurRad="6350" stA="52000" endA="300" endPos="26000" dir="5400000" sy="-100000" algn="bl" rotWithShape="0"/>
          </a:effectLst>
        </p:spPr>
      </p:pic>
      <p:grpSp>
        <p:nvGrpSpPr>
          <p:cNvPr id="3" name="组合 12"/>
          <p:cNvGrpSpPr/>
          <p:nvPr userDrawn="1"/>
        </p:nvGrpSpPr>
        <p:grpSpPr>
          <a:xfrm>
            <a:off x="623887" y="3693048"/>
            <a:ext cx="5255849" cy="338554"/>
            <a:chOff x="101600" y="104772"/>
            <a:chExt cx="5291592" cy="338554"/>
          </a:xfrm>
        </p:grpSpPr>
        <p:sp>
          <p:nvSpPr>
            <p:cNvPr id="14" name="文本框 13"/>
            <p:cNvSpPr txBox="1"/>
            <p:nvPr userDrawn="1"/>
          </p:nvSpPr>
          <p:spPr>
            <a:xfrm>
              <a:off x="101600" y="104772"/>
              <a:ext cx="2781300" cy="33855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schemeClr val="bg1"/>
                  </a:solidFill>
                </a:rPr>
                <a:t>自强不息，厚德载物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2882901" y="104772"/>
              <a:ext cx="2510291" cy="33855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dist"/>
              <a:r>
                <a:rPr lang="zh-CN" altLang="en-US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寿险</a:t>
              </a:r>
              <a:r>
                <a:rPr lang="en-US" altLang="zh-CN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财险</a:t>
              </a:r>
              <a:r>
                <a:rPr lang="en-US" altLang="zh-CN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基金</a:t>
              </a:r>
              <a:endParaRPr lang="zh-CN" altLang="en-US" sz="1400" b="1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60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内容页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笃志恒信  立业长行</a:t>
            </a:r>
            <a:endParaRPr lang="zh-CN" altLang="en-US" sz="2000" kern="12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Ⅱ</a:t>
            </a:r>
            <a:endParaRPr lang="zh-CN" altLang="en-US" sz="2400" b="1" i="1" cap="none" spc="0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414281"/>
            <a:ext cx="9144000" cy="541971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FF0000"/>
              </a:gs>
              <a:gs pos="32000">
                <a:srgbClr val="FF0000"/>
              </a:gs>
              <a:gs pos="99000">
                <a:srgbClr val="FF0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标题占位符 1"/>
          <p:cNvSpPr>
            <a:spLocks noGrp="1"/>
          </p:cNvSpPr>
          <p:nvPr>
            <p:ph type="title" hasCustomPrompt="1"/>
          </p:nvPr>
        </p:nvSpPr>
        <p:spPr bwMode="auto">
          <a:xfrm>
            <a:off x="129600" y="414281"/>
            <a:ext cx="8928000" cy="53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lvl="0"/>
            <a:r>
              <a:rPr lang="zh-CN" altLang="en-US" sz="3200" dirty="0" smtClean="0"/>
              <a:t>单击此处添加标题</a:t>
            </a:r>
            <a:endParaRPr lang="zh-CN" dirty="0" smtClean="0"/>
          </a:p>
        </p:txBody>
      </p:sp>
      <p:cxnSp>
        <p:nvCxnSpPr>
          <p:cNvPr id="17" name="直接连接符 16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内容占位符 4"/>
          <p:cNvSpPr>
            <a:spLocks noGrp="1"/>
          </p:cNvSpPr>
          <p:nvPr>
            <p:ph sz="quarter" idx="10"/>
          </p:nvPr>
        </p:nvSpPr>
        <p:spPr>
          <a:xfrm>
            <a:off x="464024" y="1279042"/>
            <a:ext cx="7981950" cy="4714875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398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内容页+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笃志恒信  立业长行</a:t>
            </a:r>
            <a:endParaRPr lang="zh-CN" altLang="en-US" sz="2000" kern="12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Ⅱ</a:t>
            </a:r>
            <a:endParaRPr lang="zh-CN" altLang="en-US" sz="2400" b="1" i="1" cap="none" spc="0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414281"/>
            <a:ext cx="9144000" cy="54197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FF0000"/>
              </a:gs>
              <a:gs pos="32000">
                <a:srgbClr val="FF0000"/>
              </a:gs>
              <a:gs pos="99000">
                <a:srgbClr val="FF0000"/>
              </a:gs>
              <a:gs pos="100000">
                <a:srgbClr val="FF0000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内容占位符 4"/>
          <p:cNvSpPr>
            <a:spLocks noGrp="1"/>
          </p:cNvSpPr>
          <p:nvPr>
            <p:ph sz="quarter" idx="10"/>
          </p:nvPr>
        </p:nvSpPr>
        <p:spPr>
          <a:xfrm>
            <a:off x="666206" y="1279042"/>
            <a:ext cx="3709851" cy="4714875"/>
          </a:xfrm>
        </p:spPr>
        <p:txBody>
          <a:bodyPr>
            <a:normAutofit/>
          </a:bodyPr>
          <a:lstStyle>
            <a:lvl1pPr>
              <a:defRPr sz="2800" b="0"/>
            </a:lvl1pPr>
            <a:lvl2pPr>
              <a:defRPr sz="2800" b="0"/>
            </a:lvl2pPr>
            <a:lvl3pPr>
              <a:defRPr sz="2800" b="0"/>
            </a:lvl3pPr>
            <a:lvl4pPr>
              <a:defRPr sz="2800" b="0"/>
            </a:lvl4pPr>
            <a:lvl5pPr>
              <a:defRPr sz="2800" b="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9" name="内容占位符 4"/>
          <p:cNvSpPr>
            <a:spLocks noGrp="1"/>
          </p:cNvSpPr>
          <p:nvPr>
            <p:ph sz="quarter" idx="11"/>
          </p:nvPr>
        </p:nvSpPr>
        <p:spPr>
          <a:xfrm>
            <a:off x="4547192" y="1279041"/>
            <a:ext cx="3943665" cy="4714875"/>
          </a:xfrm>
        </p:spPr>
        <p:txBody>
          <a:bodyPr>
            <a:normAutofit/>
          </a:bodyPr>
          <a:lstStyle>
            <a:lvl1pPr>
              <a:defRPr sz="2800" b="0"/>
            </a:lvl1pPr>
            <a:lvl2pPr>
              <a:defRPr sz="2800" b="0"/>
            </a:lvl2pPr>
            <a:lvl3pPr>
              <a:defRPr sz="2800" b="0"/>
            </a:lvl3pPr>
            <a:lvl4pPr>
              <a:defRPr sz="2800" b="0"/>
            </a:lvl4pPr>
            <a:lvl5pPr>
              <a:defRPr sz="2800" b="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标题占位符 1"/>
          <p:cNvSpPr>
            <a:spLocks noGrp="1"/>
          </p:cNvSpPr>
          <p:nvPr>
            <p:ph type="title" hasCustomPrompt="1"/>
          </p:nvPr>
        </p:nvSpPr>
        <p:spPr bwMode="auto">
          <a:xfrm>
            <a:off x="129600" y="414281"/>
            <a:ext cx="8928000" cy="53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lvl="0"/>
            <a:r>
              <a:rPr lang="zh-CN" altLang="en-US" sz="3200" dirty="0" smtClean="0"/>
              <a:t>单击此处添加标题</a:t>
            </a:r>
            <a:endParaRPr lang="zh-CN" dirty="0" smtClean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006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96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笃志恒信  立业长行</a:t>
            </a:r>
            <a:endParaRPr lang="zh-CN" altLang="en-US" sz="2000" kern="12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Ⅱ</a:t>
            </a:r>
            <a:endParaRPr lang="zh-CN" altLang="en-US" sz="2400" b="1" i="1" cap="none" spc="0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976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空白页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BA56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algn="l" defTabSz="914400" rtl="0" eaLnBrk="1" latinLnBrk="0" hangingPunct="1"/>
            <a:r>
              <a:rPr lang="zh-CN" altLang="en-US" sz="2000" kern="12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笃志恒信  立业长行</a:t>
            </a:r>
            <a:endParaRPr lang="zh-CN" altLang="en-US" sz="2000" kern="12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cap="none" spc="0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Ⅱ</a:t>
            </a:r>
            <a:endParaRPr lang="zh-CN" altLang="en-US" sz="2400" b="1" i="1" cap="none" spc="0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414281"/>
            <a:ext cx="9144000" cy="541971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FF0000"/>
              </a:gs>
              <a:gs pos="32000">
                <a:srgbClr val="FF0000"/>
              </a:gs>
              <a:gs pos="99000">
                <a:srgbClr val="FF0000"/>
              </a:gs>
              <a:gs pos="100000">
                <a:srgbClr val="FF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标题占位符 1"/>
          <p:cNvSpPr>
            <a:spLocks noGrp="1"/>
          </p:cNvSpPr>
          <p:nvPr>
            <p:ph type="title" hasCustomPrompt="1"/>
          </p:nvPr>
        </p:nvSpPr>
        <p:spPr bwMode="auto">
          <a:xfrm>
            <a:off x="129600" y="414281"/>
            <a:ext cx="8928000" cy="53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 algn="l"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lvl="0"/>
            <a:r>
              <a:rPr lang="zh-CN" altLang="en-US" sz="3200" dirty="0" smtClean="0"/>
              <a:t>单击此处添加标题</a:t>
            </a:r>
            <a:endParaRPr lang="zh-CN" dirty="0" smtClean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932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Ⅱ-结束主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 userDrawn="1"/>
        </p:nvGrpSpPr>
        <p:grpSpPr>
          <a:xfrm>
            <a:off x="1275858" y="2425700"/>
            <a:ext cx="6674341" cy="2205925"/>
            <a:chOff x="1275858" y="2209800"/>
            <a:chExt cx="6674341" cy="2205925"/>
          </a:xfrm>
          <a:solidFill>
            <a:schemeClr val="bg1"/>
          </a:solidFill>
        </p:grpSpPr>
        <p:sp>
          <p:nvSpPr>
            <p:cNvPr id="8" name="文本框 7"/>
            <p:cNvSpPr txBox="1"/>
            <p:nvPr userDrawn="1"/>
          </p:nvSpPr>
          <p:spPr>
            <a:xfrm>
              <a:off x="1275858" y="2209800"/>
              <a:ext cx="6674341" cy="1436484"/>
            </a:xfrm>
            <a:prstGeom prst="rect">
              <a:avLst/>
            </a:prstGeom>
            <a:gradFill>
              <a:gsLst>
                <a:gs pos="0">
                  <a:schemeClr val="accent2">
                    <a:lumMod val="5000"/>
                    <a:lumOff val="95000"/>
                  </a:schemeClr>
                </a:gs>
                <a:gs pos="68000">
                  <a:srgbClr val="FF0000"/>
                </a:gs>
                <a:gs pos="32000">
                  <a:srgbClr val="FF0000"/>
                </a:gs>
                <a:gs pos="99000">
                  <a:srgbClr val="FF0000"/>
                </a:gs>
                <a:gs pos="100000">
                  <a:srgbClr val="FF0000"/>
                </a:gs>
              </a:gsLst>
              <a:lin ang="5400000" scaled="0"/>
            </a:gradFill>
            <a:ln>
              <a:solidFill>
                <a:schemeClr val="accent6"/>
              </a:solidFill>
            </a:ln>
          </p:spPr>
          <p:txBody>
            <a:bodyPr wrap="square" tIns="144000" rIns="90000" bIns="144000" rtlCol="0" anchor="ctr">
              <a:norm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bg1"/>
                  </a:solidFill>
                </a:rPr>
                <a:t>见龙在田，飞龙在天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 userDrawn="1"/>
          </p:nvSpPr>
          <p:spPr>
            <a:xfrm>
              <a:off x="1275858" y="3646284"/>
              <a:ext cx="6674341" cy="76944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为梦而生 神采飞</a:t>
              </a:r>
              <a:r>
                <a:rPr lang="en-US" altLang="zh-CN" sz="4400" b="1" dirty="0" smtClean="0">
                  <a:solidFill>
                    <a:schemeClr val="tx1">
                      <a:lumMod val="60000"/>
                      <a:lumOff val="40000"/>
                    </a:schemeClr>
                  </a:solidFill>
                </a:rPr>
                <a:t>Young</a:t>
              </a:r>
              <a:endParaRPr lang="zh-CN" altLang="en-US" sz="4400" b="1" dirty="0">
                <a:solidFill>
                  <a:schemeClr val="tx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1161559" y="1541168"/>
            <a:ext cx="4209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reflection blurRad="6350" stA="55000" endA="300" endPos="26000" dir="5400000" sy="-100000" algn="bl" rotWithShape="0"/>
                </a:effectLst>
              </a:rPr>
              <a:t>The End</a:t>
            </a:r>
            <a:r>
              <a:rPr lang="en-US" altLang="zh-CN" sz="4000" baseline="0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reflection blurRad="6350" stA="55000" endA="300" endPos="26000" dir="5400000" sy="-100000" algn="bl" rotWithShape="0"/>
                </a:effectLst>
              </a:rPr>
              <a:t>  </a:t>
            </a:r>
            <a:r>
              <a:rPr lang="en-US" altLang="zh-CN" sz="4000" dirty="0" smtClean="0">
                <a:solidFill>
                  <a:schemeClr val="accent6"/>
                </a:solidFill>
                <a:effectLst>
                  <a:reflection blurRad="6350" stA="55000" endA="300" endPos="26000" dir="5400000" sy="-100000" algn="bl" rotWithShape="0"/>
                </a:effectLst>
              </a:rPr>
              <a:t>Thank</a:t>
            </a:r>
            <a:r>
              <a:rPr lang="en-US" altLang="zh-CN" sz="4000" baseline="0" dirty="0" smtClean="0">
                <a:solidFill>
                  <a:schemeClr val="accent6"/>
                </a:solidFill>
                <a:effectLst>
                  <a:reflection blurRad="6350" stA="55000" endA="300" endPos="26000" dir="5400000" sy="-100000" algn="bl" rotWithShape="0"/>
                </a:effectLst>
              </a:rPr>
              <a:t> You</a:t>
            </a:r>
            <a:endParaRPr lang="zh-CN" altLang="en-US" sz="4000" dirty="0">
              <a:solidFill>
                <a:schemeClr val="accent6"/>
              </a:solidFill>
              <a:effectLst>
                <a:reflection blurRad="6350" stA="55000" endA="300" endPos="26000" dir="5400000" sy="-100000" algn="bl" rotWithShape="0"/>
              </a:effectLst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2677886" y="4808271"/>
            <a:ext cx="253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寿险</a:t>
            </a:r>
            <a:r>
              <a:rPr lang="en-US" altLang="zh-CN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-</a:t>
            </a:r>
            <a:r>
              <a:rPr lang="zh-CN" altLang="en-US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财险</a:t>
            </a:r>
            <a:r>
              <a:rPr lang="en-US" altLang="zh-CN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-</a:t>
            </a:r>
            <a:r>
              <a:rPr lang="zh-CN" altLang="en-US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基金</a:t>
            </a:r>
            <a:endParaRPr lang="zh-CN" altLang="en-US" b="1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860" y="4808271"/>
            <a:ext cx="1963339" cy="3536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628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-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002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前言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20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笃志恒信  立业长行</a:t>
            </a:r>
            <a:endParaRPr lang="zh-CN" altLang="en-US" sz="20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14" name="直接连接符 13"/>
          <p:cNvCxnSpPr>
            <a:endCxn id="16" idx="0"/>
          </p:cNvCxnSpPr>
          <p:nvPr userDrawn="1"/>
        </p:nvCxnSpPr>
        <p:spPr>
          <a:xfrm flipV="1">
            <a:off x="3689622" y="6350952"/>
            <a:ext cx="5070438" cy="4596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斜纹 15"/>
          <p:cNvSpPr/>
          <p:nvPr userDrawn="1"/>
        </p:nvSpPr>
        <p:spPr>
          <a:xfrm rot="10800000">
            <a:off x="8381927" y="5846920"/>
            <a:ext cx="756266" cy="1008064"/>
          </a:xfrm>
          <a:prstGeom prst="diagStripe">
            <a:avLst/>
          </a:prstGeom>
          <a:solidFill>
            <a:srgbClr val="00349E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7" name="TextBox 38"/>
          <p:cNvSpPr txBox="1"/>
          <p:nvPr userDrawn="1"/>
        </p:nvSpPr>
        <p:spPr>
          <a:xfrm rot="18491087">
            <a:off x="8582639" y="627999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</a:rPr>
              <a:t>前言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8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20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笃志恒信  立业长行</a:t>
            </a:r>
            <a:endParaRPr lang="zh-CN" altLang="en-US" sz="20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14" name="直接连接符 13"/>
          <p:cNvCxnSpPr>
            <a:endCxn id="16" idx="0"/>
          </p:cNvCxnSpPr>
          <p:nvPr userDrawn="1"/>
        </p:nvCxnSpPr>
        <p:spPr>
          <a:xfrm flipV="1">
            <a:off x="3689622" y="6358113"/>
            <a:ext cx="5070438" cy="4596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斜纹 15"/>
          <p:cNvSpPr/>
          <p:nvPr userDrawn="1"/>
        </p:nvSpPr>
        <p:spPr>
          <a:xfrm rot="10800000">
            <a:off x="8381927" y="5854081"/>
            <a:ext cx="756266" cy="1008064"/>
          </a:xfrm>
          <a:prstGeom prst="diagStripe">
            <a:avLst/>
          </a:prstGeom>
          <a:solidFill>
            <a:srgbClr val="00349E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7" name="TextBox 38"/>
          <p:cNvSpPr txBox="1"/>
          <p:nvPr userDrawn="1"/>
        </p:nvSpPr>
        <p:spPr>
          <a:xfrm rot="18491087">
            <a:off x="8582640" y="627999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微软雅黑" pitchFamily="34" charset="-122"/>
              </a:rPr>
              <a:t>目录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1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 userDrawn="1"/>
        </p:nvSpPr>
        <p:spPr>
          <a:xfrm>
            <a:off x="623888" y="2260600"/>
            <a:ext cx="5268912" cy="1410063"/>
          </a:xfrm>
          <a:prstGeom prst="rect">
            <a:avLst/>
          </a:prstGeom>
          <a:solidFill>
            <a:srgbClr val="00955E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txBody>
          <a:bodyPr vert="horz" lIns="91440" tIns="45720" rIns="91440" bIns="25200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3888" y="2292463"/>
            <a:ext cx="5268912" cy="1378200"/>
          </a:xfr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00349E"/>
              </a:gs>
              <a:gs pos="32000">
                <a:srgbClr val="00349E"/>
              </a:gs>
              <a:gs pos="99000">
                <a:srgbClr val="00349E"/>
              </a:gs>
            </a:gsLst>
            <a:lin ang="5400000" scaled="0"/>
          </a:gradFill>
          <a:ln>
            <a:solidFill>
              <a:schemeClr val="accent6"/>
            </a:solidFill>
          </a:ln>
        </p:spPr>
        <p:txBody>
          <a:bodyPr bIns="252000" anchor="b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单击此处编辑母版副标题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B325DA-BC20-453D-824F-3504E1975E2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336-CC1A-4156-AEEF-D9C326AF1C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1687578"/>
            <a:ext cx="2579083" cy="4977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2800" y="2260600"/>
            <a:ext cx="2258423" cy="1432448"/>
          </a:xfrm>
          <a:prstGeom prst="stripedRightArrow">
            <a:avLst>
              <a:gd name="adj1" fmla="val 98960"/>
              <a:gd name="adj2" fmla="val 0"/>
            </a:avLst>
          </a:prstGeom>
          <a:effectLst>
            <a:reflection blurRad="6350" stA="52000" endA="300" endPos="26000" dir="5400000" sy="-100000" algn="bl" rotWithShape="0"/>
          </a:effectLst>
        </p:spPr>
      </p:pic>
      <p:grpSp>
        <p:nvGrpSpPr>
          <p:cNvPr id="3" name="组合 12"/>
          <p:cNvGrpSpPr/>
          <p:nvPr userDrawn="1"/>
        </p:nvGrpSpPr>
        <p:grpSpPr>
          <a:xfrm>
            <a:off x="623887" y="3693048"/>
            <a:ext cx="5255849" cy="338554"/>
            <a:chOff x="101600" y="104772"/>
            <a:chExt cx="5291592" cy="338554"/>
          </a:xfrm>
        </p:grpSpPr>
        <p:sp>
          <p:nvSpPr>
            <p:cNvPr id="14" name="文本框 13"/>
            <p:cNvSpPr txBox="1"/>
            <p:nvPr userDrawn="1"/>
          </p:nvSpPr>
          <p:spPr>
            <a:xfrm>
              <a:off x="101600" y="104772"/>
              <a:ext cx="2781300" cy="338554"/>
            </a:xfrm>
            <a:prstGeom prst="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 smtClean="0">
                  <a:solidFill>
                    <a:prstClr val="white"/>
                  </a:solidFill>
                </a:rPr>
                <a:t>自强不息，厚德载物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2882901" y="104772"/>
              <a:ext cx="2510291" cy="338554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txBody>
            <a:bodyPr wrap="square" rtlCol="0" anchor="ctr">
              <a:noAutofit/>
            </a:bodyPr>
            <a:lstStyle/>
            <a:p>
              <a:pPr algn="dist"/>
              <a:r>
                <a:rPr lang="zh-CN" altLang="en-US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寿险</a:t>
              </a:r>
              <a:r>
                <a:rPr lang="en-US" altLang="zh-CN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财险</a:t>
              </a:r>
              <a:r>
                <a:rPr lang="en-US" altLang="zh-CN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企业年金</a:t>
              </a:r>
              <a:r>
                <a:rPr lang="en-US" altLang="zh-CN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-</a:t>
              </a:r>
              <a:r>
                <a:rPr lang="zh-CN" altLang="en-US" sz="1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基金</a:t>
              </a:r>
              <a:endParaRPr lang="zh-CN" altLang="en-US" sz="1400" b="1" dirty="0">
                <a:solidFill>
                  <a:prstClr val="black">
                    <a:lumMod val="60000"/>
                    <a:lumOff val="40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449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内容页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20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笃志恒信  立业长行</a:t>
            </a:r>
            <a:endParaRPr lang="zh-CN" altLang="en-US" sz="20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9"/>
          </a:xfrm>
          <a:prstGeom prst="rect">
            <a:avLst/>
          </a:prstGeom>
        </p:spPr>
      </p:pic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Ⅰ</a:t>
            </a:r>
            <a:endParaRPr lang="zh-CN" altLang="en-US" sz="2400" b="1" i="1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7563600" y="5274000"/>
            <a:ext cx="1543729" cy="1529862"/>
          </a:xfrm>
          <a:prstGeom prst="rect">
            <a:avLst/>
          </a:prstGeom>
          <a:gradFill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45000">
                <a:schemeClr val="bg1">
                  <a:alpha val="78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gradFill>
                <a:gsLst>
                  <a:gs pos="0">
                    <a:prstClr val="white"/>
                  </a:gs>
                  <a:gs pos="0">
                    <a:prstClr val="white">
                      <a:alpha val="45000"/>
                    </a:prstClr>
                  </a:gs>
                  <a:gs pos="100000">
                    <a:srgbClr val="FF0000"/>
                  </a:gs>
                </a:gsLst>
                <a:lin ang="10800000" scaled="0"/>
              </a:gra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414281"/>
            <a:ext cx="9144000" cy="541971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00349E"/>
              </a:gs>
              <a:gs pos="32000">
                <a:srgbClr val="00349E"/>
              </a:gs>
              <a:gs pos="99000">
                <a:srgbClr val="00349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4" name="标题占位符 1"/>
          <p:cNvSpPr>
            <a:spLocks noGrp="1"/>
          </p:cNvSpPr>
          <p:nvPr>
            <p:ph type="title" hasCustomPrompt="1"/>
          </p:nvPr>
        </p:nvSpPr>
        <p:spPr bwMode="auto">
          <a:xfrm>
            <a:off x="129866" y="414281"/>
            <a:ext cx="8928000" cy="53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 algn="l"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lvl="0"/>
            <a:r>
              <a:rPr lang="zh-CN" altLang="en-US" sz="3200" dirty="0" smtClean="0"/>
              <a:t>单击此处添加标题</a:t>
            </a:r>
            <a:endParaRPr lang="zh-CN" dirty="0" smtClean="0"/>
          </a:p>
        </p:txBody>
      </p:sp>
      <p:cxnSp>
        <p:nvCxnSpPr>
          <p:cNvPr id="17" name="直接连接符 16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464024" y="1279042"/>
            <a:ext cx="7981950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87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内容页+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20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笃志恒信  立业长行</a:t>
            </a:r>
            <a:endParaRPr lang="zh-CN" altLang="en-US" sz="20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Ⅰ</a:t>
            </a:r>
            <a:endParaRPr lang="zh-CN" altLang="en-US" sz="2400" b="1" i="1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414281"/>
            <a:ext cx="9144000" cy="541971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00349E"/>
              </a:gs>
              <a:gs pos="32000">
                <a:srgbClr val="00349E"/>
              </a:gs>
              <a:gs pos="99000">
                <a:srgbClr val="00349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内容占位符 4"/>
          <p:cNvSpPr>
            <a:spLocks noGrp="1"/>
          </p:cNvSpPr>
          <p:nvPr>
            <p:ph sz="quarter" idx="10"/>
          </p:nvPr>
        </p:nvSpPr>
        <p:spPr>
          <a:xfrm>
            <a:off x="666206" y="1279042"/>
            <a:ext cx="3709851" cy="471487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9" name="内容占位符 4"/>
          <p:cNvSpPr>
            <a:spLocks noGrp="1"/>
          </p:cNvSpPr>
          <p:nvPr>
            <p:ph sz="quarter" idx="11"/>
          </p:nvPr>
        </p:nvSpPr>
        <p:spPr>
          <a:xfrm>
            <a:off x="4547192" y="1279041"/>
            <a:ext cx="3943665" cy="4714875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4" name="标题占位符 1"/>
          <p:cNvSpPr>
            <a:spLocks noGrp="1"/>
          </p:cNvSpPr>
          <p:nvPr>
            <p:ph type="title" hasCustomPrompt="1"/>
          </p:nvPr>
        </p:nvSpPr>
        <p:spPr bwMode="auto">
          <a:xfrm>
            <a:off x="129866" y="414281"/>
            <a:ext cx="8928000" cy="53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 algn="l"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lvl="0"/>
            <a:r>
              <a:rPr lang="zh-CN" altLang="en-US" sz="3200" dirty="0" smtClean="0"/>
              <a:t>单击此处添加标题</a:t>
            </a:r>
            <a:endParaRPr lang="zh-CN" dirty="0" smtClean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9"/>
          </a:xfrm>
          <a:prstGeom prst="rect">
            <a:avLst/>
          </a:prstGeom>
        </p:spPr>
      </p:pic>
      <p:sp>
        <p:nvSpPr>
          <p:cNvPr id="22" name="矩形 21"/>
          <p:cNvSpPr/>
          <p:nvPr userDrawn="1"/>
        </p:nvSpPr>
        <p:spPr>
          <a:xfrm>
            <a:off x="7563600" y="5274000"/>
            <a:ext cx="1543729" cy="1529862"/>
          </a:xfrm>
          <a:prstGeom prst="rect">
            <a:avLst/>
          </a:prstGeom>
          <a:gradFill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45000">
                <a:schemeClr val="bg1">
                  <a:alpha val="78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gradFill>
                <a:gsLst>
                  <a:gs pos="0">
                    <a:prstClr val="white"/>
                  </a:gs>
                  <a:gs pos="0">
                    <a:prstClr val="white">
                      <a:alpha val="45000"/>
                    </a:prstClr>
                  </a:gs>
                  <a:gs pos="100000">
                    <a:srgbClr val="FF0000"/>
                  </a:gs>
                </a:gsLst>
                <a:lin ang="108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3555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0996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20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笃志恒信  立业长行</a:t>
            </a:r>
            <a:endParaRPr lang="zh-CN" altLang="en-US" sz="20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Ⅰ</a:t>
            </a:r>
            <a:endParaRPr lang="zh-CN" altLang="en-US" sz="2400" b="1" i="1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9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7563600" y="5274000"/>
            <a:ext cx="1543729" cy="1529862"/>
          </a:xfrm>
          <a:prstGeom prst="rect">
            <a:avLst/>
          </a:prstGeom>
          <a:gradFill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45000">
                <a:schemeClr val="bg1">
                  <a:alpha val="78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gradFill>
                <a:gsLst>
                  <a:gs pos="0">
                    <a:prstClr val="white"/>
                  </a:gs>
                  <a:gs pos="0">
                    <a:prstClr val="white">
                      <a:alpha val="45000"/>
                    </a:prstClr>
                  </a:gs>
                  <a:gs pos="100000">
                    <a:srgbClr val="FF0000"/>
                  </a:gs>
                </a:gsLst>
                <a:lin ang="108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092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空白页+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113750" y="6231740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V="1">
            <a:off x="0" y="6376043"/>
            <a:ext cx="464024" cy="1"/>
          </a:xfrm>
          <a:prstGeom prst="line">
            <a:avLst/>
          </a:prstGeom>
          <a:ln>
            <a:solidFill>
              <a:srgbClr val="0BA56D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 userDrawn="1"/>
        </p:nvSpPr>
        <p:spPr>
          <a:xfrm>
            <a:off x="1167031" y="6162652"/>
            <a:ext cx="23615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2000" dirty="0" smtClean="0">
                <a:solidFill>
                  <a:srgbClr val="F0542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笃志恒信  立业长行</a:t>
            </a:r>
            <a:endParaRPr lang="zh-CN" altLang="en-US" sz="2000" dirty="0">
              <a:solidFill>
                <a:srgbClr val="F0542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矩形 2" hidden="1"/>
          <p:cNvSpPr/>
          <p:nvPr userDrawn="1"/>
        </p:nvSpPr>
        <p:spPr>
          <a:xfrm>
            <a:off x="7397800" y="6115543"/>
            <a:ext cx="185198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pperplate Gothic Bold" panose="020E0705020206020404" pitchFamily="34" charset="0"/>
              </a:rPr>
              <a:t>Step</a:t>
            </a:r>
            <a:r>
              <a:rPr lang="en-US" altLang="zh-CN" sz="2400" b="1" i="1" dirty="0" smtClean="0">
                <a:ln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Ⅰ</a:t>
            </a:r>
            <a:endParaRPr lang="zh-CN" altLang="en-US" sz="2400" b="1" i="1" dirty="0">
              <a:ln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414281"/>
            <a:ext cx="9144000" cy="541971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68000">
                <a:srgbClr val="00349E"/>
              </a:gs>
              <a:gs pos="32000">
                <a:srgbClr val="00349E"/>
              </a:gs>
              <a:gs pos="99000">
                <a:srgbClr val="00349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 flipV="1">
            <a:off x="3689622" y="6346375"/>
            <a:ext cx="3749602" cy="1"/>
          </a:xfrm>
          <a:prstGeom prst="line">
            <a:avLst/>
          </a:prstGeom>
          <a:ln>
            <a:solidFill>
              <a:srgbClr val="009B6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标题占位符 1"/>
          <p:cNvSpPr>
            <a:spLocks noGrp="1"/>
          </p:cNvSpPr>
          <p:nvPr>
            <p:ph type="title" hasCustomPrompt="1"/>
          </p:nvPr>
        </p:nvSpPr>
        <p:spPr bwMode="auto">
          <a:xfrm>
            <a:off x="129866" y="414281"/>
            <a:ext cx="8928000" cy="53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 algn="l">
              <a:defRPr sz="3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lvl="0"/>
            <a:r>
              <a:rPr lang="zh-CN" altLang="en-US" sz="3200" dirty="0" smtClean="0"/>
              <a:t>单击此处添加标题</a:t>
            </a:r>
            <a:endParaRPr lang="zh-CN" dirty="0" smtClean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1" y="6174337"/>
            <a:ext cx="388800" cy="388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75" y="5448685"/>
            <a:ext cx="1225620" cy="1259199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7563600" y="5274000"/>
            <a:ext cx="1543729" cy="1529862"/>
          </a:xfrm>
          <a:prstGeom prst="rect">
            <a:avLst/>
          </a:prstGeom>
          <a:gradFill>
            <a:gsLst>
              <a:gs pos="0">
                <a:schemeClr val="bg1">
                  <a:lumMod val="0"/>
                  <a:lumOff val="100000"/>
                  <a:alpha val="0"/>
                </a:schemeClr>
              </a:gs>
              <a:gs pos="45000">
                <a:schemeClr val="bg1">
                  <a:alpha val="78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gradFill>
                <a:gsLst>
                  <a:gs pos="0">
                    <a:prstClr val="white"/>
                  </a:gs>
                  <a:gs pos="0">
                    <a:prstClr val="white">
                      <a:alpha val="45000"/>
                    </a:prstClr>
                  </a:gs>
                  <a:gs pos="100000">
                    <a:srgbClr val="FF0000"/>
                  </a:gs>
                </a:gsLst>
                <a:lin ang="108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591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摩天轮Ⅰ-结束主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 userDrawn="1"/>
        </p:nvGrpSpPr>
        <p:grpSpPr>
          <a:xfrm>
            <a:off x="1275858" y="2425700"/>
            <a:ext cx="6674341" cy="2205925"/>
            <a:chOff x="1275858" y="2209800"/>
            <a:chExt cx="6674341" cy="2205925"/>
          </a:xfrm>
          <a:solidFill>
            <a:schemeClr val="bg1"/>
          </a:solidFill>
        </p:grpSpPr>
        <p:sp>
          <p:nvSpPr>
            <p:cNvPr id="8" name="文本框 7"/>
            <p:cNvSpPr txBox="1"/>
            <p:nvPr userDrawn="1"/>
          </p:nvSpPr>
          <p:spPr>
            <a:xfrm>
              <a:off x="1275858" y="2209800"/>
              <a:ext cx="6674341" cy="1436484"/>
            </a:xfrm>
            <a:prstGeom prst="rect">
              <a:avLst/>
            </a:prstGeom>
            <a:gradFill>
              <a:gsLst>
                <a:gs pos="0">
                  <a:schemeClr val="accent2">
                    <a:lumMod val="5000"/>
                    <a:lumOff val="95000"/>
                  </a:schemeClr>
                </a:gs>
                <a:gs pos="68000">
                  <a:srgbClr val="00349E"/>
                </a:gs>
                <a:gs pos="32000">
                  <a:srgbClr val="00349E"/>
                </a:gs>
                <a:gs pos="99000">
                  <a:srgbClr val="00349E"/>
                </a:gs>
              </a:gsLst>
              <a:lin ang="5400000" scaled="0"/>
            </a:gradFill>
            <a:ln>
              <a:solidFill>
                <a:schemeClr val="accent6"/>
              </a:solidFill>
            </a:ln>
          </p:spPr>
          <p:txBody>
            <a:bodyPr wrap="square" tIns="144000" rIns="90000" bIns="144000" rtlCol="0" anchor="ctr">
              <a:norm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prstClr val="white"/>
                  </a:solidFill>
                </a:rPr>
                <a:t>见龙在田，飞龙在天</a:t>
              </a:r>
              <a:endParaRPr lang="zh-CN" altLang="en-US" sz="4400" b="1" dirty="0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 userDrawn="1"/>
          </p:nvSpPr>
          <p:spPr>
            <a:xfrm>
              <a:off x="1275858" y="3646284"/>
              <a:ext cx="6674341" cy="76944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为梦而生 神采飞</a:t>
              </a:r>
              <a:r>
                <a:rPr lang="en-US" altLang="zh-CN" sz="4400" b="1" dirty="0" smtClean="0">
                  <a:solidFill>
                    <a:prstClr val="black">
                      <a:lumMod val="60000"/>
                      <a:lumOff val="40000"/>
                    </a:prstClr>
                  </a:solidFill>
                </a:rPr>
                <a:t>Young</a:t>
              </a:r>
              <a:endParaRPr lang="zh-CN" altLang="en-US" sz="4400" b="1" dirty="0">
                <a:solidFill>
                  <a:prstClr val="black">
                    <a:lumMod val="60000"/>
                    <a:lumOff val="40000"/>
                  </a:prstClr>
                </a:solidFill>
              </a:endParaRPr>
            </a:p>
          </p:txBody>
        </p:sp>
      </p:grpSp>
      <p:sp>
        <p:nvSpPr>
          <p:cNvPr id="10" name="文本框 9"/>
          <p:cNvSpPr txBox="1"/>
          <p:nvPr userDrawn="1"/>
        </p:nvSpPr>
        <p:spPr>
          <a:xfrm>
            <a:off x="1161559" y="1541168"/>
            <a:ext cx="42095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 smtClean="0">
                <a:solidFill>
                  <a:prstClr val="black">
                    <a:lumMod val="60000"/>
                    <a:lumOff val="40000"/>
                  </a:prstClr>
                </a:solidFill>
                <a:effectLst>
                  <a:reflection blurRad="6350" stA="55000" endA="300" endPos="26000" dir="5400000" sy="-100000" algn="bl" rotWithShape="0"/>
                </a:effectLst>
              </a:rPr>
              <a:t>The End  </a:t>
            </a:r>
            <a:r>
              <a:rPr lang="en-US" altLang="zh-CN" sz="4000" dirty="0" smtClean="0">
                <a:solidFill>
                  <a:srgbClr val="C64847"/>
                </a:solidFill>
                <a:effectLst>
                  <a:reflection blurRad="6350" stA="55000" endA="300" endPos="26000" dir="5400000" sy="-100000" algn="bl" rotWithShape="0"/>
                </a:effectLst>
              </a:rPr>
              <a:t>Thank You</a:t>
            </a:r>
            <a:endParaRPr lang="zh-CN" altLang="en-US" sz="4000" dirty="0">
              <a:solidFill>
                <a:srgbClr val="C64847"/>
              </a:solidFill>
              <a:effectLst>
                <a:reflection blurRad="6350" stA="55000" endA="300" endPos="26000" dir="5400000" sy="-100000" algn="bl" rotWithShape="0"/>
              </a:effectLst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2677886" y="4808271"/>
            <a:ext cx="2532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prstClr val="black">
                    <a:lumMod val="60000"/>
                    <a:lumOff val="40000"/>
                  </a:prstClr>
                </a:solidFill>
              </a:rPr>
              <a:t>寿险</a:t>
            </a:r>
            <a:r>
              <a:rPr lang="en-US" altLang="zh-CN" b="1" dirty="0" smtClean="0">
                <a:solidFill>
                  <a:prstClr val="black">
                    <a:lumMod val="60000"/>
                    <a:lumOff val="40000"/>
                  </a:prstClr>
                </a:solidFill>
              </a:rPr>
              <a:t>-</a:t>
            </a:r>
            <a:r>
              <a:rPr lang="zh-CN" altLang="en-US" b="1" dirty="0" smtClean="0">
                <a:solidFill>
                  <a:prstClr val="black">
                    <a:lumMod val="60000"/>
                    <a:lumOff val="40000"/>
                  </a:prstClr>
                </a:solidFill>
              </a:rPr>
              <a:t>财险</a:t>
            </a:r>
            <a:r>
              <a:rPr lang="en-US" altLang="zh-CN" b="1" dirty="0" smtClean="0">
                <a:solidFill>
                  <a:prstClr val="black">
                    <a:lumMod val="60000"/>
                    <a:lumOff val="40000"/>
                  </a:prstClr>
                </a:solidFill>
              </a:rPr>
              <a:t>-</a:t>
            </a:r>
            <a:r>
              <a:rPr lang="zh-CN" altLang="en-US" b="1" dirty="0" smtClean="0">
                <a:solidFill>
                  <a:prstClr val="black">
                    <a:lumMod val="60000"/>
                    <a:lumOff val="40000"/>
                  </a:prstClr>
                </a:solidFill>
              </a:rPr>
              <a:t>基金</a:t>
            </a:r>
            <a:endParaRPr lang="zh-CN" altLang="en-US" b="1" dirty="0">
              <a:solidFill>
                <a:prstClr val="black">
                  <a:lumMod val="60000"/>
                  <a:lumOff val="40000"/>
                </a:prst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860" y="4808271"/>
            <a:ext cx="1963339" cy="35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26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3B968-4A42-4B54-B8D3-8F8BE99895ED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2015-11-16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39336-CC1A-4156-AEEF-D9C326AF1C9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24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华文中宋" panose="02010600040101010101" pitchFamily="2" charset="-122"/>
          <a:ea typeface="华文中宋" panose="0201060004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3B968-4A42-4B54-B8D3-8F8BE99895ED}" type="datetime1">
              <a:rPr lang="zh-CN" altLang="en-US" smtClean="0"/>
              <a:pPr/>
              <a:t>2015-11-16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39336-CC1A-4156-AEEF-D9C326AF1C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2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90" r:id="rId2"/>
    <p:sldLayoutId id="2147483717" r:id="rId3"/>
    <p:sldLayoutId id="2147483708" r:id="rId4"/>
    <p:sldLayoutId id="2147483716" r:id="rId5"/>
    <p:sldLayoutId id="2147483713" r:id="rId6"/>
    <p:sldLayoutId id="2147483714" r:id="rId7"/>
    <p:sldLayoutId id="2147483715" r:id="rId8"/>
    <p:sldLayoutId id="2147483712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华文中宋" panose="02010600040101010101" pitchFamily="2" charset="-122"/>
          <a:ea typeface="华文中宋" panose="02010600040101010101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58B7E-CB5B-4C12-A9F0-1B2AD5754958}" type="datetimeFigureOut">
              <a:rPr lang="zh-CN" altLang="en-US" smtClean="0"/>
              <a:pPr/>
              <a:t>2015-11-16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24C78-FE5B-4611-9B87-4808B162E4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7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1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鑫福年年</a:t>
            </a:r>
            <a:r>
              <a:rPr lang="en-US" altLang="zh-CN" dirty="0" smtClean="0"/>
              <a:t>+</a:t>
            </a:r>
            <a:r>
              <a:rPr lang="zh-CN" altLang="en-US" dirty="0" smtClean="0"/>
              <a:t>鑫账户（钻石版）说明书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2015.11.11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479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系统设置：系统用户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系统</a:t>
            </a:r>
            <a:r>
              <a:rPr lang="zh-CN" altLang="en-US" sz="1600" dirty="0"/>
              <a:t>用户（</a:t>
            </a:r>
            <a:r>
              <a:rPr lang="zh-CN" altLang="en-US" sz="1600" dirty="0" smtClean="0"/>
              <a:t>默认作者</a:t>
            </a:r>
            <a:r>
              <a:rPr lang="zh-CN" altLang="en-US" sz="1600" dirty="0"/>
              <a:t>的信息</a:t>
            </a:r>
            <a:r>
              <a:rPr lang="zh-CN" altLang="en-US" sz="1600" dirty="0" smtClean="0"/>
              <a:t>）会出现在自动生成的计划书中，</a:t>
            </a:r>
            <a:r>
              <a:rPr lang="zh-CN" altLang="en-US" sz="1600" dirty="0">
                <a:solidFill>
                  <a:srgbClr val="FF0000"/>
                </a:solidFill>
              </a:rPr>
              <a:t>请修改为业务员</a:t>
            </a:r>
            <a:r>
              <a:rPr lang="zh-CN" altLang="en-US" sz="1600" dirty="0" smtClean="0">
                <a:solidFill>
                  <a:srgbClr val="FF0000"/>
                </a:solidFill>
              </a:rPr>
              <a:t>本人</a:t>
            </a:r>
            <a:r>
              <a:rPr lang="zh-CN" altLang="en-US" sz="1600" dirty="0" smtClean="0"/>
              <a:t>的</a:t>
            </a:r>
            <a:r>
              <a:rPr lang="zh-CN" altLang="en-US" sz="1600" dirty="0"/>
              <a:t>姓名、电话、公司和地址！</a:t>
            </a:r>
            <a:r>
              <a:rPr lang="zh-CN" altLang="en-US" sz="1600" dirty="0" smtClean="0"/>
              <a:t>（</a:t>
            </a:r>
            <a:r>
              <a:rPr lang="zh-CN" altLang="en-US" sz="1600" dirty="0"/>
              <a:t>全国客户咨询会导致作者话费余额</a:t>
            </a:r>
            <a:r>
              <a:rPr lang="zh-CN" altLang="en-US" sz="1600" dirty="0" smtClean="0"/>
              <a:t>不足       ）。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勾</a:t>
            </a:r>
            <a:r>
              <a:rPr lang="zh-CN" altLang="en-US" sz="1600" dirty="0"/>
              <a:t>选</a:t>
            </a:r>
            <a:r>
              <a:rPr lang="en-US" altLang="zh-CN" sz="1600" dirty="0"/>
              <a:t>【</a:t>
            </a:r>
            <a:r>
              <a:rPr lang="zh-CN" altLang="en-US" sz="1600" dirty="0"/>
              <a:t>显示利益条款</a:t>
            </a:r>
            <a:r>
              <a:rPr lang="en-US" altLang="zh-CN" sz="1600" dirty="0"/>
              <a:t>】</a:t>
            </a:r>
            <a:r>
              <a:rPr lang="zh-CN" altLang="en-US" sz="1600" dirty="0"/>
              <a:t>，点击</a:t>
            </a:r>
            <a:r>
              <a:rPr lang="en-US" altLang="zh-CN" sz="1600" dirty="0"/>
              <a:t>【</a:t>
            </a:r>
            <a:r>
              <a:rPr lang="zh-CN" altLang="en-US" sz="1600" dirty="0"/>
              <a:t>确定</a:t>
            </a:r>
            <a:r>
              <a:rPr lang="en-US" altLang="zh-CN" sz="1600" dirty="0"/>
              <a:t>】</a:t>
            </a:r>
            <a:r>
              <a:rPr lang="zh-CN" altLang="en-US" sz="1600" dirty="0"/>
              <a:t>退出系统设置后，显示各险种的利益条款。熟悉各项利益条款后，再次进入系统用户界面取消</a:t>
            </a:r>
            <a:r>
              <a:rPr lang="en-US" altLang="zh-CN" sz="1600" dirty="0"/>
              <a:t>【</a:t>
            </a:r>
            <a:r>
              <a:rPr lang="zh-CN" altLang="en-US" sz="1600" dirty="0"/>
              <a:t>显示利益条款</a:t>
            </a:r>
            <a:r>
              <a:rPr lang="en-US" altLang="zh-CN" sz="1600" dirty="0"/>
              <a:t>】</a:t>
            </a:r>
            <a:r>
              <a:rPr lang="zh-CN" altLang="en-US" sz="1600" dirty="0"/>
              <a:t>，确定退出后可关闭各险种的利益条款。</a:t>
            </a:r>
          </a:p>
          <a:p>
            <a:pPr marL="342900" indent="-342900">
              <a:buFont typeface="+mj-lt"/>
              <a:buAutoNum type="arabicPeriod"/>
            </a:pPr>
            <a:endParaRPr lang="zh-CN" altLang="en-US" sz="1600" dirty="0"/>
          </a:p>
        </p:txBody>
      </p:sp>
      <p:sp>
        <p:nvSpPr>
          <p:cNvPr id="6" name="笑脸 5"/>
          <p:cNvSpPr/>
          <p:nvPr/>
        </p:nvSpPr>
        <p:spPr>
          <a:xfrm>
            <a:off x="7230355" y="1527142"/>
            <a:ext cx="263951" cy="254523"/>
          </a:xfrm>
          <a:prstGeom prst="smileyFac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361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系统设置：系统参数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鑫福年年的</a:t>
            </a:r>
            <a:r>
              <a:rPr lang="en-US" altLang="zh-CN" sz="1600" dirty="0"/>
              <a:t>3</a:t>
            </a:r>
            <a:r>
              <a:rPr lang="zh-CN" altLang="en-US" sz="1600" dirty="0" smtClean="0"/>
              <a:t>、</a:t>
            </a:r>
            <a:r>
              <a:rPr lang="en-US" altLang="zh-CN" sz="1600" dirty="0"/>
              <a:t>5</a:t>
            </a:r>
            <a:r>
              <a:rPr lang="zh-CN" altLang="en-US" sz="1600" dirty="0" smtClean="0"/>
              <a:t>、</a:t>
            </a:r>
            <a:r>
              <a:rPr lang="en-US" altLang="zh-CN" sz="1600" dirty="0"/>
              <a:t>1</a:t>
            </a:r>
            <a:r>
              <a:rPr lang="en-US" altLang="zh-CN" sz="1600" dirty="0" smtClean="0"/>
              <a:t>0</a:t>
            </a:r>
            <a:r>
              <a:rPr lang="zh-CN" altLang="en-US" sz="1600" dirty="0" smtClean="0"/>
              <a:t>年期交都设置了最低交费额，保费低于此金额计划书无法自动生成，额度可视各地区行情修改，点击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确定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退出后保存。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自然年龄选择范围是</a:t>
            </a:r>
            <a:r>
              <a:rPr lang="en-US" altLang="zh-CN" sz="1600" dirty="0" smtClean="0"/>
              <a:t>80</a:t>
            </a:r>
            <a:r>
              <a:rPr lang="zh-CN" altLang="en-US" sz="1600" dirty="0" smtClean="0"/>
              <a:t>周岁</a:t>
            </a:r>
            <a:r>
              <a:rPr lang="en-US" altLang="zh-CN" sz="1600" dirty="0" smtClean="0"/>
              <a:t>-105</a:t>
            </a:r>
            <a:r>
              <a:rPr lang="zh-CN" altLang="en-US" sz="1600" dirty="0" smtClean="0"/>
              <a:t>周岁。例如选择</a:t>
            </a:r>
            <a:r>
              <a:rPr lang="en-US" altLang="zh-CN" sz="1600" dirty="0" smtClean="0">
                <a:solidFill>
                  <a:srgbClr val="FF0000"/>
                </a:solidFill>
              </a:rPr>
              <a:t>90</a:t>
            </a:r>
            <a:r>
              <a:rPr lang="zh-CN" altLang="en-US" sz="1600" dirty="0" smtClean="0"/>
              <a:t>周岁退出保存后，明细收益表及各项表格的金账户收益，均只演算到</a:t>
            </a:r>
            <a:r>
              <a:rPr lang="en-US" altLang="zh-CN" sz="1600" dirty="0" smtClean="0">
                <a:solidFill>
                  <a:srgbClr val="FF0000"/>
                </a:solidFill>
              </a:rPr>
              <a:t>90</a:t>
            </a:r>
            <a:r>
              <a:rPr lang="zh-CN" altLang="en-US" sz="1600" dirty="0" smtClean="0"/>
              <a:t>周岁。注意鑫福年年年金保险的自然终止年龄是</a:t>
            </a:r>
            <a:r>
              <a:rPr lang="en-US" altLang="zh-CN" sz="1600" dirty="0" smtClean="0"/>
              <a:t>80</a:t>
            </a:r>
            <a:r>
              <a:rPr lang="zh-CN" altLang="en-US" sz="1600" dirty="0" smtClean="0"/>
              <a:t>周岁，</a:t>
            </a:r>
            <a:r>
              <a:rPr lang="zh-CN" altLang="en-US" sz="1600" dirty="0" smtClean="0">
                <a:solidFill>
                  <a:srgbClr val="FF0000"/>
                </a:solidFill>
              </a:rPr>
              <a:t>所以自然年龄的设置不能小于</a:t>
            </a:r>
            <a:r>
              <a:rPr lang="en-US" altLang="zh-CN" sz="1600" dirty="0" smtClean="0">
                <a:solidFill>
                  <a:srgbClr val="FF0000"/>
                </a:solidFill>
              </a:rPr>
              <a:t>80</a:t>
            </a:r>
            <a:r>
              <a:rPr lang="zh-CN" altLang="en-US" sz="1600" dirty="0" smtClean="0">
                <a:solidFill>
                  <a:srgbClr val="FF0000"/>
                </a:solidFill>
              </a:rPr>
              <a:t>周岁</a:t>
            </a:r>
            <a:r>
              <a:rPr lang="zh-CN" altLang="en-US" sz="1600" dirty="0" smtClean="0"/>
              <a:t>！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系统参数增设了“鑫账户官方近期结算利率”，目前是</a:t>
            </a:r>
            <a:r>
              <a:rPr lang="en-US" altLang="zh-CN" sz="1600" dirty="0" smtClean="0"/>
              <a:t>5.05%</a:t>
            </a:r>
            <a:r>
              <a:rPr lang="zh-CN" altLang="en-US" sz="1600" dirty="0" smtClean="0"/>
              <a:t>，可修改。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endParaRPr lang="zh-CN" altLang="en-US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809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863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系统设置：保障收益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勾选</a:t>
            </a:r>
            <a:r>
              <a:rPr lang="en-US" altLang="zh-CN" sz="1600" dirty="0" smtClean="0"/>
              <a:t>【</a:t>
            </a:r>
            <a:r>
              <a:rPr lang="zh-CN" altLang="en-US" sz="1600" dirty="0" smtClean="0"/>
              <a:t>显示综合收益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，确定退出后，计划书显示综合收益页面，反之则关闭上述页面。</a:t>
            </a:r>
            <a:endParaRPr lang="en-US" altLang="zh-CN" sz="1600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567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系统设置：成长基金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成长基金可以全选或全不选，也可以三个年龄点任意搭配选择。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若选择了成长基金，计划书生成后在明细收益表页面的 “基金预算”列对应年龄行列出预算的基金金额（表示客户在对应年份需要预支此项资金），生成的</a:t>
            </a:r>
            <a:r>
              <a:rPr lang="zh-CN" altLang="en-US" sz="1600" dirty="0">
                <a:solidFill>
                  <a:srgbClr val="FF0000"/>
                </a:solidFill>
              </a:rPr>
              <a:t>鑫</a:t>
            </a:r>
            <a:r>
              <a:rPr lang="zh-CN" altLang="en-US" sz="1600" dirty="0" smtClean="0">
                <a:solidFill>
                  <a:srgbClr val="FF0000"/>
                </a:solidFill>
              </a:rPr>
              <a:t>账户收益自动体现出对应年份支取相关基金后继续复利滚存</a:t>
            </a:r>
            <a:r>
              <a:rPr lang="zh-CN" altLang="en-US" sz="1600" dirty="0" smtClean="0"/>
              <a:t>的情形。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成长基金用于未来预估，所以</a:t>
            </a:r>
            <a:r>
              <a:rPr lang="zh-CN" altLang="en-US" sz="1600" dirty="0" smtClean="0">
                <a:solidFill>
                  <a:srgbClr val="FF0000"/>
                </a:solidFill>
              </a:rPr>
              <a:t>被保险人年龄 </a:t>
            </a:r>
            <a:r>
              <a:rPr lang="en-US" altLang="zh-CN" sz="1600" dirty="0" smtClean="0">
                <a:solidFill>
                  <a:srgbClr val="FF0000"/>
                </a:solidFill>
              </a:rPr>
              <a:t>&gt; </a:t>
            </a:r>
            <a:r>
              <a:rPr lang="zh-CN" altLang="en-US" sz="1600" dirty="0" smtClean="0">
                <a:solidFill>
                  <a:srgbClr val="FF0000"/>
                </a:solidFill>
              </a:rPr>
              <a:t>成长</a:t>
            </a:r>
            <a:r>
              <a:rPr lang="zh-CN" altLang="en-US" sz="1600" dirty="0">
                <a:solidFill>
                  <a:srgbClr val="FF0000"/>
                </a:solidFill>
              </a:rPr>
              <a:t>年龄 </a:t>
            </a:r>
            <a:r>
              <a:rPr lang="zh-CN" altLang="en-US" sz="1600" dirty="0" smtClean="0">
                <a:solidFill>
                  <a:srgbClr val="FF0000"/>
                </a:solidFill>
              </a:rPr>
              <a:t>，则不会有任何显示！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成长基金金额过高，</a:t>
            </a:r>
            <a:r>
              <a:rPr lang="zh-CN" altLang="en-US" sz="1600" dirty="0">
                <a:solidFill>
                  <a:srgbClr val="FF0000"/>
                </a:solidFill>
              </a:rPr>
              <a:t>鑫</a:t>
            </a:r>
            <a:r>
              <a:rPr lang="zh-CN" altLang="en-US" sz="1600" dirty="0" smtClean="0">
                <a:solidFill>
                  <a:srgbClr val="FF0000"/>
                </a:solidFill>
              </a:rPr>
              <a:t>账户会显示负数（表示客户预期收益不足），</a:t>
            </a:r>
            <a:r>
              <a:rPr lang="zh-CN" altLang="en-US" sz="1600" dirty="0" smtClean="0"/>
              <a:t>可适当调低。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endParaRPr lang="zh-CN" altLang="en-US" sz="16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299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系统设置：养老基金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用于客户规划养老支出，具体用法类同“成长基金”。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养老基金金额的设置是月度（即每月预计支出多少），而明细收益表页面的“基金预算”列显示的是年度（即每年预计支出多少）。</a:t>
            </a:r>
            <a:endParaRPr lang="zh-CN" altLang="en-US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828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系统设置：明细收益表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明细收益表是本计划书的核心成分（但仍然可选“打开</a:t>
            </a:r>
            <a:r>
              <a:rPr lang="en-US" altLang="zh-CN" sz="1600" dirty="0" smtClean="0"/>
              <a:t>|</a:t>
            </a:r>
            <a:r>
              <a:rPr lang="zh-CN" altLang="en-US" sz="1600" dirty="0" smtClean="0"/>
              <a:t>关闭”）。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明细收益表汇总行在明细表最后一行，统计各列的最大值或累计值，显示可选。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勾选标红</a:t>
            </a:r>
            <a:r>
              <a:rPr lang="en-US" altLang="zh-CN" sz="1600" dirty="0" smtClean="0"/>
              <a:t>|</a:t>
            </a:r>
            <a:r>
              <a:rPr lang="zh-CN" altLang="en-US" sz="1600" dirty="0" smtClean="0"/>
              <a:t>加粗，鑫账户收益符合条件的数据会加粗显示。关心客户“什么时候可以回本？”的问题。取消后数据常规显示。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/>
              <a:t>鑫</a:t>
            </a:r>
            <a:r>
              <a:rPr lang="zh-CN" altLang="en-US" sz="1600" dirty="0" smtClean="0"/>
              <a:t>账户（低</a:t>
            </a:r>
            <a:r>
              <a:rPr lang="en-US" altLang="zh-CN" sz="1600" dirty="0" smtClean="0"/>
              <a:t>|</a:t>
            </a:r>
            <a:r>
              <a:rPr lang="zh-CN" altLang="en-US" sz="1600" dirty="0" smtClean="0"/>
              <a:t>中</a:t>
            </a:r>
            <a:r>
              <a:rPr lang="en-US" altLang="zh-CN" sz="1600" dirty="0" smtClean="0"/>
              <a:t>|</a:t>
            </a:r>
            <a:r>
              <a:rPr lang="zh-CN" altLang="en-US" sz="1600" dirty="0" smtClean="0"/>
              <a:t>高）三种预期利率全部显示（打印亦是），若取消此项，虽然全部显示（行规要求！）但只会</a:t>
            </a:r>
            <a:r>
              <a:rPr lang="zh-CN" altLang="en-US" sz="1600" dirty="0" smtClean="0">
                <a:solidFill>
                  <a:srgbClr val="FF0000"/>
                </a:solidFill>
              </a:rPr>
              <a:t>打印某一项预期利率</a:t>
            </a:r>
            <a:r>
              <a:rPr lang="zh-CN" altLang="en-US" sz="1600" dirty="0" smtClean="0"/>
              <a:t>（低、中、高由界面的预期利率设置）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需要</a:t>
            </a:r>
            <a:r>
              <a:rPr lang="zh-CN" altLang="en-US" sz="1600" dirty="0" smtClean="0">
                <a:solidFill>
                  <a:srgbClr val="FF0000"/>
                </a:solidFill>
              </a:rPr>
              <a:t>复制明细表数据可点击</a:t>
            </a:r>
            <a:r>
              <a:rPr lang="en-US" altLang="zh-CN" sz="1600" dirty="0" smtClean="0">
                <a:solidFill>
                  <a:srgbClr val="FF0000"/>
                </a:solidFill>
              </a:rPr>
              <a:t>【</a:t>
            </a:r>
            <a:r>
              <a:rPr lang="zh-CN" altLang="en-US" sz="1600" dirty="0" smtClean="0">
                <a:solidFill>
                  <a:srgbClr val="FF0000"/>
                </a:solidFill>
              </a:rPr>
              <a:t>撤销工作表保护</a:t>
            </a:r>
            <a:r>
              <a:rPr lang="en-US" altLang="zh-CN" sz="1600" dirty="0" smtClean="0">
                <a:solidFill>
                  <a:srgbClr val="FF0000"/>
                </a:solidFill>
              </a:rPr>
              <a:t>】</a:t>
            </a:r>
            <a:r>
              <a:rPr lang="zh-CN" altLang="en-US" sz="1600" dirty="0" smtClean="0"/>
              <a:t>，重新生成又会自动加密。</a:t>
            </a:r>
            <a:endParaRPr lang="zh-CN" altLang="en-US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62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系统设置：利益速算表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勾选利益速算表后出现男、女两个速算表页面，取消后界面第二个按钮变成“生成空白计划书”（用于计划书还原初始化）的利益速算表用于启动培训以及个别精英展业。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利益速算表可根据界面可选参数自动生成，如基本保额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万、</a:t>
            </a:r>
            <a:r>
              <a:rPr lang="en-US" altLang="zh-CN" sz="1600" dirty="0" smtClean="0"/>
              <a:t>5</a:t>
            </a:r>
            <a:r>
              <a:rPr lang="zh-CN" altLang="en-US" sz="1600" dirty="0" smtClean="0"/>
              <a:t>万、</a:t>
            </a:r>
            <a:r>
              <a:rPr lang="en-US" altLang="zh-CN" sz="1600" dirty="0" smtClean="0"/>
              <a:t>10</a:t>
            </a:r>
            <a:r>
              <a:rPr lang="zh-CN" altLang="en-US" sz="1600" dirty="0" smtClean="0"/>
              <a:t>万等等。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/>
              <a:t>需要</a:t>
            </a:r>
            <a:r>
              <a:rPr lang="zh-CN" altLang="en-US" sz="1600" dirty="0" smtClean="0">
                <a:solidFill>
                  <a:srgbClr val="FF0000"/>
                </a:solidFill>
              </a:rPr>
              <a:t>复制</a:t>
            </a:r>
            <a:r>
              <a:rPr lang="zh-CN" altLang="en-US" sz="1600" dirty="0">
                <a:solidFill>
                  <a:srgbClr val="FF0000"/>
                </a:solidFill>
              </a:rPr>
              <a:t>速算</a:t>
            </a:r>
            <a:r>
              <a:rPr lang="zh-CN" altLang="en-US" sz="1600" dirty="0" smtClean="0">
                <a:solidFill>
                  <a:srgbClr val="FF0000"/>
                </a:solidFill>
              </a:rPr>
              <a:t>表</a:t>
            </a:r>
            <a:r>
              <a:rPr lang="zh-CN" altLang="en-US" sz="1600" dirty="0">
                <a:solidFill>
                  <a:srgbClr val="FF0000"/>
                </a:solidFill>
              </a:rPr>
              <a:t>数据可点击</a:t>
            </a:r>
            <a:r>
              <a:rPr lang="en-US" altLang="zh-CN" sz="1600" dirty="0">
                <a:solidFill>
                  <a:srgbClr val="FF0000"/>
                </a:solidFill>
              </a:rPr>
              <a:t>【</a:t>
            </a:r>
            <a:r>
              <a:rPr lang="zh-CN" altLang="en-US" sz="1600" dirty="0">
                <a:solidFill>
                  <a:srgbClr val="FF0000"/>
                </a:solidFill>
              </a:rPr>
              <a:t>撤销工作表保护</a:t>
            </a:r>
            <a:r>
              <a:rPr lang="en-US" altLang="zh-CN" sz="1600" dirty="0">
                <a:solidFill>
                  <a:srgbClr val="FF0000"/>
                </a:solidFill>
              </a:rPr>
              <a:t>】</a:t>
            </a:r>
            <a:r>
              <a:rPr lang="zh-CN" altLang="en-US" sz="1600" dirty="0"/>
              <a:t>，重新</a:t>
            </a:r>
            <a:r>
              <a:rPr lang="zh-CN" altLang="en-US" sz="1600" dirty="0" smtClean="0"/>
              <a:t>生成又会</a:t>
            </a:r>
            <a:r>
              <a:rPr lang="zh-CN" altLang="en-US" sz="1600" dirty="0"/>
              <a:t>自动加密</a:t>
            </a:r>
            <a:r>
              <a:rPr lang="zh-CN" altLang="en-US" sz="1600" dirty="0" smtClean="0"/>
              <a:t>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rgbClr val="FF0000"/>
                </a:solidFill>
              </a:rPr>
              <a:t>自定义速算表只需设置自然年龄、保费算保额还是保额算保费以及额度即可生成</a:t>
            </a:r>
            <a:r>
              <a:rPr lang="zh-CN" altLang="en-US" sz="1600" dirty="0" smtClean="0"/>
              <a:t>。</a:t>
            </a:r>
            <a:endParaRPr lang="zh-CN" altLang="en-US" sz="1600" dirty="0"/>
          </a:p>
          <a:p>
            <a:pPr marL="342900" indent="-342900">
              <a:buFont typeface="+mj-lt"/>
              <a:buAutoNum type="arabicPeriod"/>
            </a:pP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endParaRPr lang="zh-CN" altLang="en-US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4675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系统设置：促成审批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权益申请用于现场促成审批，相关数据自动生成。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>
                <a:solidFill>
                  <a:srgbClr val="FF0000"/>
                </a:solidFill>
              </a:rPr>
              <a:t>若</a:t>
            </a:r>
            <a:r>
              <a:rPr lang="zh-CN" altLang="en-US" sz="1600" dirty="0" smtClean="0">
                <a:solidFill>
                  <a:srgbClr val="FF0000"/>
                </a:solidFill>
              </a:rPr>
              <a:t>需空白权益申请</a:t>
            </a:r>
            <a:r>
              <a:rPr lang="zh-CN" altLang="en-US" sz="1600" dirty="0">
                <a:solidFill>
                  <a:srgbClr val="FF0000"/>
                </a:solidFill>
              </a:rPr>
              <a:t>表</a:t>
            </a:r>
            <a:r>
              <a:rPr lang="zh-CN" altLang="en-US" sz="1600" dirty="0" smtClean="0">
                <a:solidFill>
                  <a:srgbClr val="FF0000"/>
                </a:solidFill>
              </a:rPr>
              <a:t>，可以通过“生成空白计划书”，再打印权益申请页面</a:t>
            </a:r>
            <a:r>
              <a:rPr lang="zh-CN" altLang="en-US" sz="1600" dirty="0" smtClean="0"/>
              <a:t>即可。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三年期交选用的是权益申请额度，五年、十年期交选用的是客户星级额度。</a:t>
            </a:r>
            <a:endParaRPr lang="zh-CN" altLang="en-US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193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、应用场景说明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373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应用场景：少儿教育、养老规划等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系统设置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成长基金、养老基金，可预演各项未来支出。</a:t>
            </a:r>
            <a:endParaRPr lang="en-US" altLang="zh-CN" dirty="0" smtClean="0"/>
          </a:p>
          <a:p>
            <a:r>
              <a:rPr lang="zh-CN" altLang="en-US" dirty="0" smtClean="0"/>
              <a:t>成长基金、养老基金设置过高，</a:t>
            </a:r>
            <a:r>
              <a:rPr lang="zh-CN" altLang="en-US" dirty="0">
                <a:solidFill>
                  <a:srgbClr val="FF0000"/>
                </a:solidFill>
              </a:rPr>
              <a:t>鑫</a:t>
            </a:r>
            <a:r>
              <a:rPr lang="zh-CN" altLang="en-US" dirty="0" smtClean="0">
                <a:solidFill>
                  <a:srgbClr val="FF0000"/>
                </a:solidFill>
              </a:rPr>
              <a:t>账户收益会出现负数</a:t>
            </a:r>
            <a:r>
              <a:rPr lang="zh-CN" altLang="en-US" dirty="0" smtClean="0"/>
              <a:t>（表示预期收益不足）。可适当调低基金额或提高年交保费额。</a:t>
            </a:r>
            <a:endParaRPr lang="en-US" altLang="zh-CN" dirty="0" smtClean="0"/>
          </a:p>
          <a:p>
            <a:r>
              <a:rPr lang="zh-CN" altLang="en-US" dirty="0" smtClean="0"/>
              <a:t>成长基金、养老基金只在明细收益表显示，与利益速算表无关。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893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一、设计概述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498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应用场景：客户关心“何时回本”？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系统设置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明细收益表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标红</a:t>
            </a:r>
            <a:r>
              <a:rPr lang="en-US" altLang="zh-CN" dirty="0" smtClean="0"/>
              <a:t>|</a:t>
            </a:r>
            <a:r>
              <a:rPr lang="zh-CN" altLang="en-US" dirty="0" smtClean="0"/>
              <a:t>加粗，生成的明细收益表金账户余额 </a:t>
            </a:r>
            <a:r>
              <a:rPr lang="en-US" altLang="zh-CN" dirty="0" smtClean="0"/>
              <a:t>&gt; </a:t>
            </a:r>
            <a:r>
              <a:rPr lang="zh-CN" altLang="en-US" dirty="0" smtClean="0"/>
              <a:t>保费总额则</a:t>
            </a:r>
            <a:r>
              <a:rPr lang="zh-CN" altLang="en-US" dirty="0" smtClean="0">
                <a:solidFill>
                  <a:srgbClr val="FF0000"/>
                </a:solidFill>
              </a:rPr>
              <a:t>加粗</a:t>
            </a:r>
            <a:r>
              <a:rPr lang="zh-CN" altLang="en-US" dirty="0" smtClean="0"/>
              <a:t>显示。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记住</a:t>
            </a:r>
            <a:r>
              <a:rPr lang="zh-CN" altLang="en-US" dirty="0" smtClean="0">
                <a:solidFill>
                  <a:srgbClr val="FF0000"/>
                </a:solidFill>
              </a:rPr>
              <a:t>首次</a:t>
            </a:r>
            <a:r>
              <a:rPr lang="zh-CN" altLang="en-US" dirty="0" smtClean="0"/>
              <a:t>加粗（余额 </a:t>
            </a:r>
            <a:r>
              <a:rPr lang="en-US" altLang="zh-CN" dirty="0" smtClean="0"/>
              <a:t>&gt; </a:t>
            </a:r>
            <a:r>
              <a:rPr lang="zh-CN" altLang="en-US" dirty="0" smtClean="0"/>
              <a:t>本金）的年龄。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系统设置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成长基金</a:t>
            </a:r>
            <a:r>
              <a:rPr lang="en-US" altLang="zh-CN" dirty="0" smtClean="0"/>
              <a:t>-&gt;</a:t>
            </a:r>
            <a:r>
              <a:rPr lang="zh-CN" altLang="en-US" dirty="0" smtClean="0">
                <a:solidFill>
                  <a:srgbClr val="FF0000"/>
                </a:solidFill>
              </a:rPr>
              <a:t>仅选择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项</a:t>
            </a:r>
            <a:r>
              <a:rPr lang="zh-CN" altLang="en-US" dirty="0" smtClean="0"/>
              <a:t>，年龄即第</a:t>
            </a:r>
            <a:r>
              <a:rPr lang="en-US" altLang="zh-CN" dirty="0" smtClean="0"/>
              <a:t>2</a:t>
            </a:r>
            <a:r>
              <a:rPr lang="zh-CN" altLang="en-US" dirty="0"/>
              <a:t>步骤</a:t>
            </a:r>
            <a:r>
              <a:rPr lang="zh-CN" altLang="en-US" dirty="0" smtClean="0"/>
              <a:t>记住的年龄。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重新生成计划书。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明细收益表可以演示客户“</a:t>
            </a:r>
            <a:r>
              <a:rPr lang="zh-CN" altLang="en-US" dirty="0" smtClean="0">
                <a:solidFill>
                  <a:srgbClr val="FF0000"/>
                </a:solidFill>
              </a:rPr>
              <a:t>最快回本</a:t>
            </a:r>
            <a:r>
              <a:rPr lang="zh-CN" altLang="en-US" dirty="0" smtClean="0"/>
              <a:t>”后的各项利益明细。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取消标红</a:t>
            </a:r>
            <a:r>
              <a:rPr lang="en-US" altLang="zh-CN" dirty="0" smtClean="0"/>
              <a:t>|</a:t>
            </a:r>
            <a:r>
              <a:rPr lang="zh-CN" altLang="en-US" dirty="0" smtClean="0"/>
              <a:t>加粗，成长基金，重新生成计划书后，数据显示复原。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4494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应用场景：客户比较感性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根据客户信息生成计划书后，仅打印综合收益页面，无需打印明细收益表（</a:t>
            </a:r>
            <a:r>
              <a:rPr lang="zh-CN" altLang="en-US" dirty="0" smtClean="0">
                <a:solidFill>
                  <a:srgbClr val="FF0000"/>
                </a:solidFill>
              </a:rPr>
              <a:t>大数据时代用大数据促成</a:t>
            </a:r>
            <a:r>
              <a:rPr lang="zh-CN" altLang="en-US" dirty="0" smtClean="0"/>
              <a:t>）。</a:t>
            </a:r>
            <a:endParaRPr lang="en-US" altLang="zh-CN" dirty="0" smtClean="0"/>
          </a:p>
          <a:p>
            <a:r>
              <a:rPr lang="zh-CN" altLang="en-US" dirty="0" smtClean="0"/>
              <a:t>封面</a:t>
            </a:r>
            <a:r>
              <a:rPr lang="en-US" altLang="zh-CN" dirty="0" smtClean="0"/>
              <a:t>+</a:t>
            </a:r>
            <a:r>
              <a:rPr lang="zh-CN" altLang="en-US" dirty="0" smtClean="0"/>
              <a:t>综合收益</a:t>
            </a:r>
            <a:r>
              <a:rPr lang="en-US" altLang="zh-CN" dirty="0" smtClean="0"/>
              <a:t>+</a:t>
            </a:r>
            <a:r>
              <a:rPr lang="zh-CN" altLang="en-US" dirty="0" smtClean="0"/>
              <a:t>明细收益</a:t>
            </a:r>
            <a:r>
              <a:rPr lang="en-US" altLang="zh-CN" dirty="0" smtClean="0"/>
              <a:t>+</a:t>
            </a:r>
            <a:r>
              <a:rPr lang="zh-CN" altLang="en-US" dirty="0" smtClean="0"/>
              <a:t>权益申请</a:t>
            </a:r>
            <a:r>
              <a:rPr lang="en-US" altLang="zh-CN" dirty="0" smtClean="0"/>
              <a:t>+</a:t>
            </a:r>
            <a:r>
              <a:rPr lang="zh-CN" altLang="en-US" dirty="0" smtClean="0"/>
              <a:t>自定义速算表</a:t>
            </a:r>
            <a:r>
              <a:rPr lang="en-US" altLang="zh-CN" dirty="0" smtClean="0"/>
              <a:t>  = </a:t>
            </a:r>
            <a:r>
              <a:rPr lang="zh-CN" altLang="en-US" dirty="0" smtClean="0">
                <a:solidFill>
                  <a:srgbClr val="FF0000"/>
                </a:solidFill>
              </a:rPr>
              <a:t>最犀利</a:t>
            </a:r>
            <a:r>
              <a:rPr lang="zh-CN" altLang="en-US" dirty="0" smtClean="0"/>
              <a:t>的</a:t>
            </a:r>
            <a:r>
              <a:rPr lang="en-US" altLang="zh-CN" dirty="0" smtClean="0"/>
              <a:t>2016</a:t>
            </a:r>
            <a:r>
              <a:rPr lang="zh-CN" altLang="en-US" dirty="0" smtClean="0"/>
              <a:t>开门红计划书！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232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应用场景：客户比较理性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673600" y="1279042"/>
            <a:ext cx="3772374" cy="4714875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打印生成明细收益表，根据利益条款逐项数据说明。</a:t>
            </a:r>
            <a:endParaRPr lang="en-US" altLang="zh-CN" sz="2000" dirty="0" smtClean="0"/>
          </a:p>
          <a:p>
            <a:r>
              <a:rPr lang="zh-CN" altLang="en-US" sz="2000" dirty="0" smtClean="0"/>
              <a:t>最后一列是按系统参数“鑫账户官方近期结算利率”演示的，</a:t>
            </a:r>
            <a:r>
              <a:rPr lang="zh-CN" altLang="en-US" sz="2000" dirty="0" smtClean="0">
                <a:solidFill>
                  <a:srgbClr val="FF0000"/>
                </a:solidFill>
              </a:rPr>
              <a:t>可参考但不能打</a:t>
            </a:r>
            <a:r>
              <a:rPr lang="zh-CN" altLang="en-US" sz="2000" dirty="0" smtClean="0"/>
              <a:t>印。</a:t>
            </a:r>
            <a:endParaRPr lang="en-US" altLang="zh-CN" sz="20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7081"/>
            <a:ext cx="4562764" cy="59109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027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应用场景：展业个性化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4257964" y="1279042"/>
            <a:ext cx="4188010" cy="4714875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设置自然年龄（</a:t>
            </a:r>
            <a:r>
              <a:rPr lang="en-US" altLang="zh-CN" sz="2000" dirty="0" smtClean="0"/>
              <a:t>80</a:t>
            </a:r>
            <a:r>
              <a:rPr lang="zh-CN" altLang="en-US" sz="2000" dirty="0" smtClean="0"/>
              <a:t>～</a:t>
            </a:r>
            <a:r>
              <a:rPr lang="en-US" altLang="zh-CN" sz="2000" dirty="0" smtClean="0"/>
              <a:t>105</a:t>
            </a:r>
            <a:r>
              <a:rPr lang="zh-CN" altLang="en-US" sz="2000" dirty="0" smtClean="0"/>
              <a:t>）周岁</a:t>
            </a:r>
            <a:endParaRPr lang="en-US" altLang="zh-CN" sz="2000" dirty="0" smtClean="0"/>
          </a:p>
          <a:p>
            <a:r>
              <a:rPr lang="zh-CN" altLang="en-US" sz="2000" dirty="0" smtClean="0"/>
              <a:t>选择保费算保额或保额算保费，设置相应的额度</a:t>
            </a:r>
            <a:endParaRPr lang="en-US" altLang="zh-CN" sz="2000" dirty="0" smtClean="0"/>
          </a:p>
          <a:p>
            <a:r>
              <a:rPr lang="zh-CN" altLang="en-US" sz="2000" dirty="0" smtClean="0"/>
              <a:t>按钮</a:t>
            </a:r>
            <a:r>
              <a:rPr lang="en-US" altLang="zh-CN" sz="2000" dirty="0" smtClean="0"/>
              <a:t>【</a:t>
            </a:r>
            <a:r>
              <a:rPr lang="zh-CN" altLang="en-US" sz="2000" dirty="0" smtClean="0"/>
              <a:t>生成自动速算表</a:t>
            </a:r>
            <a:r>
              <a:rPr lang="en-US" altLang="zh-CN" sz="2000" dirty="0" smtClean="0"/>
              <a:t>】</a:t>
            </a:r>
            <a:r>
              <a:rPr lang="zh-CN" altLang="en-US" sz="2000" dirty="0" smtClean="0"/>
              <a:t>一键生成个性化速算表，高效展业。</a:t>
            </a:r>
            <a:endParaRPr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947080"/>
            <a:ext cx="3897745" cy="59109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9790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026" y="1939778"/>
            <a:ext cx="3421974" cy="49182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</a:t>
            </a:r>
            <a:r>
              <a:rPr lang="zh-CN" altLang="en-US" dirty="0" smtClean="0"/>
              <a:t>：审批额度表（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年期）的</a:t>
            </a:r>
            <a:r>
              <a:rPr lang="zh-CN" altLang="en-US" dirty="0" smtClean="0"/>
              <a:t>彩页套打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对话框“权益申请”选择“彩页套打”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审批额度</a:t>
            </a:r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年期）在红框里填写。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填写完后在别处点击会自动生成。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可彩页套</a:t>
            </a:r>
            <a:r>
              <a:rPr lang="zh-CN" altLang="en-US" sz="2000" dirty="0" smtClean="0"/>
              <a:t>打印（</a:t>
            </a:r>
            <a:r>
              <a:rPr lang="zh-CN" altLang="en-US" sz="2000" dirty="0" smtClean="0"/>
              <a:t>彩页置顶放）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可</a:t>
            </a:r>
            <a:r>
              <a:rPr lang="en-US" altLang="zh-CN" sz="2000" dirty="0" smtClean="0"/>
              <a:t>A4</a:t>
            </a:r>
            <a:r>
              <a:rPr lang="zh-CN" altLang="en-US" sz="2000" dirty="0" smtClean="0"/>
              <a:t>白</a:t>
            </a:r>
            <a:r>
              <a:rPr lang="zh-CN" altLang="en-US" sz="2000" dirty="0" smtClean="0"/>
              <a:t>色纸</a:t>
            </a:r>
            <a:r>
              <a:rPr lang="zh-CN" altLang="en-US" sz="2000" dirty="0" smtClean="0"/>
              <a:t>打印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endParaRPr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433013" y="3212046"/>
            <a:ext cx="1476985" cy="28853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530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99" y="1939778"/>
            <a:ext cx="3428901" cy="491822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应用场景</a:t>
            </a:r>
            <a:r>
              <a:rPr lang="zh-CN" altLang="en-US" dirty="0" smtClean="0"/>
              <a:t>：审批星级表（</a:t>
            </a:r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10</a:t>
            </a:r>
            <a:r>
              <a:rPr lang="zh-CN" altLang="en-US" dirty="0" smtClean="0"/>
              <a:t>年期）的</a:t>
            </a:r>
            <a:r>
              <a:rPr lang="zh-CN" altLang="en-US" dirty="0" smtClean="0"/>
              <a:t>彩页套打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对话框“权益申请”选择“彩页套打”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审批星级表</a:t>
            </a:r>
            <a:r>
              <a:rPr lang="zh-CN" altLang="en-US" sz="2000" dirty="0" smtClean="0"/>
              <a:t>填写，红框可选择星级。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星级选择</a:t>
            </a:r>
            <a:r>
              <a:rPr lang="zh-CN" altLang="en-US" sz="2000" dirty="0" smtClean="0"/>
              <a:t>后数据自动生成。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zh-CN" altLang="en-US" sz="2000" dirty="0" smtClean="0"/>
              <a:t>可</a:t>
            </a:r>
            <a:r>
              <a:rPr lang="zh-CN" altLang="en-US" sz="2000" dirty="0" smtClean="0"/>
              <a:t>彩页（彩页置顶）或</a:t>
            </a:r>
            <a:r>
              <a:rPr lang="en-US" altLang="zh-CN" sz="2000" dirty="0" smtClean="0"/>
              <a:t>A4</a:t>
            </a:r>
            <a:r>
              <a:rPr lang="zh-CN" altLang="en-US" sz="2000" dirty="0" smtClean="0"/>
              <a:t>白纸打印。</a:t>
            </a:r>
            <a:endParaRPr lang="en-US" altLang="zh-CN" sz="2000" dirty="0" smtClean="0"/>
          </a:p>
          <a:p>
            <a:pPr marL="457200" indent="-457200">
              <a:buFont typeface="+mj-lt"/>
              <a:buAutoNum type="arabicPeriod"/>
            </a:pPr>
            <a:endParaRPr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59828"/>
            <a:ext cx="5707908" cy="349817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901029" y="3166972"/>
            <a:ext cx="544945" cy="18251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489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80364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郑重声明：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本计划书（</a:t>
            </a:r>
            <a:r>
              <a:rPr lang="zh-CN" altLang="en-US" dirty="0" smtClean="0">
                <a:solidFill>
                  <a:srgbClr val="FF0000"/>
                </a:solidFill>
              </a:rPr>
              <a:t>民间版</a:t>
            </a:r>
            <a:r>
              <a:rPr lang="zh-CN" altLang="en-US" dirty="0" smtClean="0"/>
              <a:t>）系个人学习鑫福年年</a:t>
            </a:r>
            <a:r>
              <a:rPr lang="en-US" altLang="zh-CN" dirty="0" smtClean="0"/>
              <a:t>+</a:t>
            </a:r>
            <a:r>
              <a:rPr lang="zh-CN" altLang="en-US" dirty="0" smtClean="0"/>
              <a:t>鑫账户（钻石版）险种开发，不代表中国人寿公司任何单位的正式发布！</a:t>
            </a:r>
            <a:endParaRPr lang="en-US" altLang="zh-CN" dirty="0" smtClean="0"/>
          </a:p>
          <a:p>
            <a:r>
              <a:rPr lang="zh-CN" altLang="en-US" dirty="0" smtClean="0"/>
              <a:t>本计划书（</a:t>
            </a:r>
            <a:r>
              <a:rPr lang="zh-CN" altLang="en-US" dirty="0" smtClean="0">
                <a:solidFill>
                  <a:srgbClr val="FF0000"/>
                </a:solidFill>
              </a:rPr>
              <a:t>民间版</a:t>
            </a:r>
            <a:r>
              <a:rPr lang="zh-CN" altLang="en-US" dirty="0" smtClean="0"/>
              <a:t>）遵循   </a:t>
            </a:r>
            <a:r>
              <a:rPr lang="en-US" altLang="zh-CN" dirty="0" smtClean="0"/>
              <a:t>《Creative </a:t>
            </a:r>
            <a:r>
              <a:rPr lang="en-US" altLang="zh-CN" dirty="0"/>
              <a:t>Commons </a:t>
            </a:r>
            <a:r>
              <a:rPr lang="zh-CN" altLang="en-US" dirty="0"/>
              <a:t>知识共享</a:t>
            </a:r>
            <a:r>
              <a:rPr lang="zh-CN" altLang="en-US" dirty="0" smtClean="0"/>
              <a:t>协议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以下内容：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b="1" dirty="0" smtClean="0">
                <a:solidFill>
                  <a:srgbClr val="FF0000"/>
                </a:solidFill>
              </a:rPr>
              <a:t>非商业用途</a:t>
            </a:r>
            <a:r>
              <a:rPr lang="zh-CN" altLang="en-US" dirty="0" smtClean="0"/>
              <a:t>：复制、传播不得用于商业目的！</a:t>
            </a:r>
            <a:endParaRPr lang="en-US" altLang="zh-CN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b="1" dirty="0" smtClean="0">
                <a:solidFill>
                  <a:srgbClr val="FF0000"/>
                </a:solidFill>
              </a:rPr>
              <a:t>禁止</a:t>
            </a:r>
            <a:r>
              <a:rPr lang="zh-CN" altLang="en-US" b="1" dirty="0">
                <a:solidFill>
                  <a:srgbClr val="FF0000"/>
                </a:solidFill>
              </a:rPr>
              <a:t>衍生</a:t>
            </a:r>
            <a:r>
              <a:rPr lang="zh-CN" altLang="en-US" dirty="0"/>
              <a:t>：复制和</a:t>
            </a:r>
            <a:r>
              <a:rPr lang="zh-CN" altLang="en-US" dirty="0" smtClean="0"/>
              <a:t>分发时不能</a:t>
            </a:r>
            <a:r>
              <a:rPr lang="zh-CN" altLang="en-US" dirty="0"/>
              <a:t>以任何方式</a:t>
            </a:r>
            <a:r>
              <a:rPr lang="zh-CN" altLang="en-US" dirty="0" smtClean="0"/>
              <a:t>修改或进行</a:t>
            </a:r>
            <a:r>
              <a:rPr lang="zh-CN" altLang="en-US" dirty="0"/>
              <a:t>二次</a:t>
            </a:r>
            <a:r>
              <a:rPr lang="zh-CN" altLang="en-US" dirty="0" smtClean="0"/>
              <a:t>创作！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98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温馨提示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zh-CN" altLang="en-US" dirty="0" smtClean="0"/>
              <a:t>封面的系统设置对话框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系统用户</a:t>
            </a:r>
            <a:r>
              <a:rPr lang="en-US" altLang="zh-CN" dirty="0" smtClean="0"/>
              <a:t>】</a:t>
            </a:r>
            <a:r>
              <a:rPr lang="zh-CN" altLang="en-US" dirty="0" smtClean="0"/>
              <a:t>界面</a:t>
            </a:r>
            <a:r>
              <a:rPr lang="zh-CN" altLang="en-US" dirty="0"/>
              <a:t>是</a:t>
            </a:r>
            <a:r>
              <a:rPr lang="zh-CN" altLang="en-US" dirty="0" smtClean="0"/>
              <a:t>作者本人的信息。</a:t>
            </a:r>
            <a:endParaRPr lang="en-US" altLang="zh-CN" dirty="0" smtClean="0"/>
          </a:p>
          <a:p>
            <a:r>
              <a:rPr lang="zh-CN" altLang="en-US" dirty="0" smtClean="0"/>
              <a:t>本计划书用文件名中的修改日期表示</a:t>
            </a:r>
            <a:r>
              <a:rPr lang="zh-CN" altLang="en-US" dirty="0" smtClean="0">
                <a:solidFill>
                  <a:srgbClr val="FF0000"/>
                </a:solidFill>
              </a:rPr>
              <a:t>版本号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Office 2007</a:t>
            </a:r>
            <a:r>
              <a:rPr lang="zh-CN" altLang="en-US" dirty="0" smtClean="0"/>
              <a:t>已经普及，</a:t>
            </a:r>
            <a:r>
              <a:rPr lang="zh-CN" altLang="en-US" dirty="0" smtClean="0">
                <a:solidFill>
                  <a:srgbClr val="FF0000"/>
                </a:solidFill>
              </a:rPr>
              <a:t>不再提供</a:t>
            </a:r>
            <a:r>
              <a:rPr lang="en-US" altLang="zh-CN" dirty="0" smtClean="0">
                <a:solidFill>
                  <a:srgbClr val="FF0000"/>
                </a:solidFill>
              </a:rPr>
              <a:t>2003</a:t>
            </a:r>
            <a:r>
              <a:rPr lang="zh-CN" altLang="en-US" dirty="0" smtClean="0">
                <a:solidFill>
                  <a:srgbClr val="FF0000"/>
                </a:solidFill>
              </a:rPr>
              <a:t>版本</a:t>
            </a:r>
            <a:r>
              <a:rPr lang="zh-CN" altLang="en-US" dirty="0" smtClean="0"/>
              <a:t>。若客观需要</a:t>
            </a:r>
            <a:r>
              <a:rPr lang="en-US" altLang="zh-CN" dirty="0" smtClean="0"/>
              <a:t>2003</a:t>
            </a:r>
            <a:r>
              <a:rPr lang="zh-CN" altLang="en-US" dirty="0" smtClean="0"/>
              <a:t>版本，可用</a:t>
            </a:r>
            <a:r>
              <a:rPr lang="en-US" altLang="zh-CN" dirty="0" smtClean="0"/>
              <a:t>2007</a:t>
            </a:r>
            <a:r>
              <a:rPr lang="zh-CN" altLang="en-US" dirty="0" smtClean="0"/>
              <a:t>以上版本打开，另存为</a:t>
            </a:r>
            <a:r>
              <a:rPr lang="en-US" altLang="zh-CN" dirty="0" smtClean="0"/>
              <a:t>2003</a:t>
            </a:r>
            <a:r>
              <a:rPr lang="zh-CN" altLang="en-US" dirty="0" smtClean="0"/>
              <a:t>版本（*</a:t>
            </a:r>
            <a:r>
              <a:rPr lang="en-US" altLang="zh-CN" dirty="0" smtClean="0"/>
              <a:t>.</a:t>
            </a:r>
            <a:r>
              <a:rPr lang="en-US" altLang="zh-CN" dirty="0" err="1" smtClean="0"/>
              <a:t>xls</a:t>
            </a:r>
            <a:r>
              <a:rPr lang="zh-CN" altLang="en-US" dirty="0" smtClean="0"/>
              <a:t>格式）即可。</a:t>
            </a:r>
            <a:endParaRPr lang="en-US" altLang="zh-CN" dirty="0" smtClean="0"/>
          </a:p>
          <a:p>
            <a:r>
              <a:rPr lang="zh-CN" altLang="en-US" dirty="0" smtClean="0"/>
              <a:t>本计划书源代码基于</a:t>
            </a:r>
            <a:r>
              <a:rPr lang="en-US" altLang="zh-CN" dirty="0" smtClean="0"/>
              <a:t>VBA</a:t>
            </a:r>
            <a:r>
              <a:rPr lang="zh-CN" altLang="en-US" dirty="0" smtClean="0"/>
              <a:t>运行，需设置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环境</a:t>
            </a:r>
            <a:r>
              <a:rPr lang="zh-CN" altLang="en-US" dirty="0" smtClean="0">
                <a:solidFill>
                  <a:srgbClr val="FF0000"/>
                </a:solidFill>
              </a:rPr>
              <a:t>启用宏</a:t>
            </a:r>
            <a:r>
              <a:rPr lang="zh-CN" altLang="en-US" dirty="0" smtClean="0"/>
              <a:t>。（不熟悉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启用宏敬请“</a:t>
            </a:r>
            <a:r>
              <a:rPr lang="zh-CN" altLang="en-US" dirty="0" smtClean="0">
                <a:solidFill>
                  <a:srgbClr val="FF0000"/>
                </a:solidFill>
              </a:rPr>
              <a:t>百度</a:t>
            </a:r>
            <a:r>
              <a:rPr lang="zh-CN" altLang="en-US" dirty="0" smtClean="0"/>
              <a:t>”）。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17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</a:t>
            </a:r>
            <a:r>
              <a:rPr lang="zh-CN" altLang="en-US" dirty="0" smtClean="0"/>
              <a:t>、主界面说明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499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主界面说明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3714162" y="1279042"/>
            <a:ext cx="4731812" cy="4714875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投保人姓名与被保人姓名可以根据需要填写。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一般按保费算保额。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>
                <a:solidFill>
                  <a:srgbClr val="FF0000"/>
                </a:solidFill>
              </a:rPr>
              <a:t>预期收益估算水准只影响周年红利</a:t>
            </a:r>
            <a:r>
              <a:rPr lang="zh-CN" altLang="en-US" sz="1600" dirty="0" smtClean="0"/>
              <a:t>，若选择</a:t>
            </a:r>
            <a:r>
              <a:rPr lang="en-US" altLang="zh-CN" sz="1600" dirty="0" smtClean="0"/>
              <a:t>[</a:t>
            </a:r>
            <a:r>
              <a:rPr lang="zh-CN" altLang="en-US" sz="1600" dirty="0" smtClean="0"/>
              <a:t>中</a:t>
            </a:r>
            <a:r>
              <a:rPr lang="en-US" altLang="zh-CN" sz="1600" dirty="0" smtClean="0"/>
              <a:t>]</a:t>
            </a:r>
            <a:r>
              <a:rPr lang="zh-CN" altLang="en-US" sz="1600" dirty="0" smtClean="0"/>
              <a:t>，则生成中等红利，而鑫账户的低、中、高三项数据都是由此中等红利生成。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endParaRPr lang="zh-CN" altLang="en-US" sz="1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44" y="947081"/>
            <a:ext cx="3229229" cy="54690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57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49" y="3602277"/>
            <a:ext cx="2486819" cy="3255723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主界面说明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0"/>
          </p:nvPr>
        </p:nvSpPr>
        <p:spPr>
          <a:xfrm>
            <a:off x="637309" y="1279042"/>
            <a:ext cx="7808665" cy="4714875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点击左下角篆印，弹出“万能复利计算器”对话框。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 smtClean="0"/>
              <a:t>按图设置，表示鑫账户追加</a:t>
            </a:r>
            <a:r>
              <a:rPr lang="en-US" altLang="zh-CN" sz="1600" dirty="0" smtClean="0"/>
              <a:t>10</a:t>
            </a:r>
            <a:r>
              <a:rPr lang="zh-CN" altLang="en-US" sz="1600" dirty="0" smtClean="0"/>
              <a:t>万，</a:t>
            </a:r>
            <a:r>
              <a:rPr lang="en-US" altLang="zh-CN" sz="1600" dirty="0" smtClean="0"/>
              <a:t>20</a:t>
            </a:r>
            <a:r>
              <a:rPr lang="zh-CN" altLang="en-US" sz="1600" dirty="0" smtClean="0"/>
              <a:t>年后的累积复利收益。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r>
              <a:rPr lang="zh-CN" altLang="en-US" sz="1600" dirty="0"/>
              <a:t>按</a:t>
            </a:r>
            <a:r>
              <a:rPr lang="en-US" altLang="zh-CN" sz="1600" dirty="0" smtClean="0"/>
              <a:t>[</a:t>
            </a:r>
            <a:r>
              <a:rPr lang="zh-CN" altLang="en-US" sz="1600" dirty="0" smtClean="0"/>
              <a:t>中</a:t>
            </a:r>
            <a:r>
              <a:rPr lang="en-US" altLang="zh-CN" sz="1600" dirty="0" smtClean="0"/>
              <a:t>]</a:t>
            </a:r>
            <a:r>
              <a:rPr lang="zh-CN" altLang="en-US" sz="1600" dirty="0" smtClean="0"/>
              <a:t>等预期，</a:t>
            </a:r>
            <a:r>
              <a:rPr lang="en-US" altLang="zh-CN" sz="1600" dirty="0" smtClean="0"/>
              <a:t>20</a:t>
            </a:r>
            <a:r>
              <a:rPr lang="zh-CN" altLang="en-US" sz="1600" dirty="0" smtClean="0"/>
              <a:t>年后</a:t>
            </a:r>
            <a:r>
              <a:rPr lang="en-US" altLang="zh-CN" sz="1600" dirty="0" smtClean="0"/>
              <a:t>10</a:t>
            </a:r>
            <a:r>
              <a:rPr lang="zh-CN" altLang="en-US" sz="1600" dirty="0" smtClean="0"/>
              <a:t>万变成</a:t>
            </a:r>
            <a:r>
              <a:rPr lang="en-US" altLang="zh-CN" sz="1600" dirty="0" smtClean="0"/>
              <a:t>24.5</a:t>
            </a:r>
            <a:r>
              <a:rPr lang="zh-CN" altLang="en-US" sz="1600" dirty="0" smtClean="0"/>
              <a:t>万。</a:t>
            </a:r>
            <a:endParaRPr lang="en-US" altLang="zh-CN" sz="1600" dirty="0" smtClean="0"/>
          </a:p>
          <a:p>
            <a:pPr marL="342900" indent="-342900">
              <a:buFont typeface="+mj-lt"/>
              <a:buAutoNum type="arabicPeriod"/>
            </a:pPr>
            <a:endParaRPr lang="zh-CN" altLang="en-US" sz="1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7268" y="3602277"/>
            <a:ext cx="4530306" cy="3269146"/>
          </a:xfrm>
          <a:prstGeom prst="rect">
            <a:avLst/>
          </a:prstGeom>
        </p:spPr>
      </p:pic>
      <p:sp>
        <p:nvSpPr>
          <p:cNvPr id="7" name="左箭头 6"/>
          <p:cNvSpPr/>
          <p:nvPr/>
        </p:nvSpPr>
        <p:spPr>
          <a:xfrm rot="10800000">
            <a:off x="2401257" y="5627118"/>
            <a:ext cx="690903" cy="249007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210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主界面说明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600" dirty="0" smtClean="0"/>
              <a:t>系统设置</a:t>
            </a:r>
            <a:r>
              <a:rPr lang="en-US" altLang="zh-CN" sz="1600" dirty="0" smtClean="0"/>
              <a:t>-&gt;【</a:t>
            </a:r>
            <a:r>
              <a:rPr lang="zh-CN" altLang="en-US" sz="1600" dirty="0" smtClean="0"/>
              <a:t>利益速算表</a:t>
            </a:r>
            <a:r>
              <a:rPr lang="en-US" altLang="zh-CN" sz="1600" dirty="0" smtClean="0"/>
              <a:t>】</a:t>
            </a:r>
            <a:r>
              <a:rPr lang="zh-CN" altLang="en-US" sz="1600" dirty="0" smtClean="0"/>
              <a:t>，关闭利益速算表显示后，第二个按钮变成“生成空白计划书”，生成空白计划书用于数据初始化，以及需要空白表格的情形。</a:t>
            </a:r>
            <a:endParaRPr lang="zh-CN" altLang="en-US" sz="1600" dirty="0"/>
          </a:p>
        </p:txBody>
      </p:sp>
      <p:sp>
        <p:nvSpPr>
          <p:cNvPr id="6" name="左箭头 5"/>
          <p:cNvSpPr/>
          <p:nvPr/>
        </p:nvSpPr>
        <p:spPr>
          <a:xfrm rot="10800000">
            <a:off x="3998196" y="3862632"/>
            <a:ext cx="690903" cy="414779"/>
          </a:xfrm>
          <a:prstGeom prst="lef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047" y="2571468"/>
            <a:ext cx="2486819" cy="32834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9428" y="2571467"/>
            <a:ext cx="2479892" cy="32834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351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三、系统设置说明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4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摩天轮主题Ⅰ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育成组课件1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摩天轮主题Ⅱ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育成组课件1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摩天轮-通用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4989</TotalTime>
  <Words>1590</Words>
  <Application>Microsoft Office PowerPoint</Application>
  <PresentationFormat>全屏显示(4:3)</PresentationFormat>
  <Paragraphs>95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华文行楷</vt:lpstr>
      <vt:lpstr>华文楷体</vt:lpstr>
      <vt:lpstr>华文中宋</vt:lpstr>
      <vt:lpstr>宋体</vt:lpstr>
      <vt:lpstr>微软雅黑</vt:lpstr>
      <vt:lpstr>Arial</vt:lpstr>
      <vt:lpstr>Calibri</vt:lpstr>
      <vt:lpstr>Copperplate Gothic Bold</vt:lpstr>
      <vt:lpstr>Impact</vt:lpstr>
      <vt:lpstr>Wingdings</vt:lpstr>
      <vt:lpstr>摩天轮主题Ⅰ</vt:lpstr>
      <vt:lpstr>摩天轮主题Ⅱ</vt:lpstr>
      <vt:lpstr>摩天轮-通用</vt:lpstr>
      <vt:lpstr>鑫福年年+鑫账户（钻石版）说明书</vt:lpstr>
      <vt:lpstr>一、设计概述</vt:lpstr>
      <vt:lpstr>郑重声明：</vt:lpstr>
      <vt:lpstr>温馨提示</vt:lpstr>
      <vt:lpstr>二、主界面说明</vt:lpstr>
      <vt:lpstr>主界面说明</vt:lpstr>
      <vt:lpstr>主界面说明</vt:lpstr>
      <vt:lpstr>主界面说明</vt:lpstr>
      <vt:lpstr>三、系统设置说明</vt:lpstr>
      <vt:lpstr>系统设置：系统用户</vt:lpstr>
      <vt:lpstr>系统设置：系统参数</vt:lpstr>
      <vt:lpstr>系统设置：保障收益</vt:lpstr>
      <vt:lpstr>系统设置：成长基金</vt:lpstr>
      <vt:lpstr>系统设置：养老基金</vt:lpstr>
      <vt:lpstr>系统设置：明细收益表</vt:lpstr>
      <vt:lpstr>系统设置：利益速算表</vt:lpstr>
      <vt:lpstr>系统设置：促成审批</vt:lpstr>
      <vt:lpstr>四、应用场景说明</vt:lpstr>
      <vt:lpstr>应用场景：少儿教育、养老规划等</vt:lpstr>
      <vt:lpstr>应用场景：客户关心“何时回本”？</vt:lpstr>
      <vt:lpstr>应用场景：客户比较感性</vt:lpstr>
      <vt:lpstr>应用场景：客户比较理性</vt:lpstr>
      <vt:lpstr>应用场景：展业个性化</vt:lpstr>
      <vt:lpstr>应用场景：审批额度表（3年期）的彩页套打</vt:lpstr>
      <vt:lpstr>应用场景：审批星级表（5、10年期）的彩页套打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周易</dc:creator>
  <cp:lastModifiedBy>周易</cp:lastModifiedBy>
  <cp:revision>388</cp:revision>
  <dcterms:created xsi:type="dcterms:W3CDTF">2014-07-21T06:02:51Z</dcterms:created>
  <dcterms:modified xsi:type="dcterms:W3CDTF">2015-11-16T05:08:54Z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24808433-E74A-432C-3F3F-3E1C3F6E3F3F</vt:lpwstr>
  </property>
  <property fmtid="{D5CDD505-2E9C-101B-9397-08002B2CF9AE}" pid="3" name="ArticulatePath">
    <vt:lpwstr>福禄鑫尊鑫账户八九联动版说明书(2015.08.15)</vt:lpwstr>
  </property>
</Properties>
</file>